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44"/>
  </p:notesMasterIdLst>
  <p:sldIdLst>
    <p:sldId id="257" r:id="rId3"/>
    <p:sldId id="361" r:id="rId4"/>
    <p:sldId id="357" r:id="rId5"/>
    <p:sldId id="388" r:id="rId6"/>
    <p:sldId id="406" r:id="rId7"/>
    <p:sldId id="407" r:id="rId8"/>
    <p:sldId id="520" r:id="rId9"/>
    <p:sldId id="379" r:id="rId10"/>
    <p:sldId id="258" r:id="rId11"/>
    <p:sldId id="274" r:id="rId12"/>
    <p:sldId id="521" r:id="rId13"/>
    <p:sldId id="276" r:id="rId14"/>
    <p:sldId id="522" r:id="rId15"/>
    <p:sldId id="523" r:id="rId16"/>
    <p:sldId id="524" r:id="rId17"/>
    <p:sldId id="525" r:id="rId18"/>
    <p:sldId id="261" r:id="rId19"/>
    <p:sldId id="526" r:id="rId20"/>
    <p:sldId id="527" r:id="rId21"/>
    <p:sldId id="528" r:id="rId22"/>
    <p:sldId id="529" r:id="rId23"/>
    <p:sldId id="530" r:id="rId24"/>
    <p:sldId id="270" r:id="rId25"/>
    <p:sldId id="271" r:id="rId26"/>
    <p:sldId id="272" r:id="rId27"/>
    <p:sldId id="531" r:id="rId28"/>
    <p:sldId id="408" r:id="rId29"/>
    <p:sldId id="409" r:id="rId30"/>
    <p:sldId id="410" r:id="rId31"/>
    <p:sldId id="354" r:id="rId32"/>
    <p:sldId id="355" r:id="rId33"/>
    <p:sldId id="489" r:id="rId34"/>
    <p:sldId id="356" r:id="rId35"/>
    <p:sldId id="411" r:id="rId36"/>
    <p:sldId id="446" r:id="rId37"/>
    <p:sldId id="412" r:id="rId38"/>
    <p:sldId id="413" r:id="rId39"/>
    <p:sldId id="360" r:id="rId40"/>
    <p:sldId id="414" r:id="rId41"/>
    <p:sldId id="362" r:id="rId42"/>
    <p:sldId id="367" r:id="rId43"/>
    <p:sldId id="312" r:id="rId44"/>
    <p:sldId id="327" r:id="rId45"/>
    <p:sldId id="542" r:id="rId46"/>
    <p:sldId id="359" r:id="rId47"/>
    <p:sldId id="358" r:id="rId48"/>
    <p:sldId id="365" r:id="rId49"/>
    <p:sldId id="366" r:id="rId50"/>
    <p:sldId id="368" r:id="rId51"/>
    <p:sldId id="415" r:id="rId52"/>
    <p:sldId id="369" r:id="rId53"/>
    <p:sldId id="263" r:id="rId54"/>
    <p:sldId id="487" r:id="rId55"/>
    <p:sldId id="370" r:id="rId56"/>
    <p:sldId id="376" r:id="rId57"/>
    <p:sldId id="416" r:id="rId58"/>
    <p:sldId id="532" r:id="rId59"/>
    <p:sldId id="534" r:id="rId60"/>
    <p:sldId id="287" r:id="rId61"/>
    <p:sldId id="286" r:id="rId62"/>
    <p:sldId id="303" r:id="rId63"/>
    <p:sldId id="288" r:id="rId64"/>
    <p:sldId id="304" r:id="rId65"/>
    <p:sldId id="291" r:id="rId66"/>
    <p:sldId id="491" r:id="rId67"/>
    <p:sldId id="492" r:id="rId68"/>
    <p:sldId id="259" r:id="rId69"/>
    <p:sldId id="260" r:id="rId70"/>
    <p:sldId id="262" r:id="rId71"/>
    <p:sldId id="264" r:id="rId72"/>
    <p:sldId id="266" r:id="rId73"/>
    <p:sldId id="267" r:id="rId74"/>
    <p:sldId id="268" r:id="rId75"/>
    <p:sldId id="269" r:id="rId76"/>
    <p:sldId id="434" r:id="rId77"/>
    <p:sldId id="393" r:id="rId78"/>
    <p:sldId id="394" r:id="rId79"/>
    <p:sldId id="265" r:id="rId80"/>
    <p:sldId id="488" r:id="rId81"/>
    <p:sldId id="275" r:id="rId82"/>
    <p:sldId id="395" r:id="rId83"/>
    <p:sldId id="396" r:id="rId84"/>
    <p:sldId id="493" r:id="rId85"/>
    <p:sldId id="397" r:id="rId86"/>
    <p:sldId id="398" r:id="rId87"/>
    <p:sldId id="399" r:id="rId88"/>
    <p:sldId id="278" r:id="rId89"/>
    <p:sldId id="279" r:id="rId90"/>
    <p:sldId id="547" r:id="rId91"/>
    <p:sldId id="548" r:id="rId92"/>
    <p:sldId id="549" r:id="rId93"/>
    <p:sldId id="550" r:id="rId94"/>
    <p:sldId id="417" r:id="rId95"/>
    <p:sldId id="425" r:id="rId96"/>
    <p:sldId id="428" r:id="rId97"/>
    <p:sldId id="490" r:id="rId98"/>
    <p:sldId id="435" r:id="rId99"/>
    <p:sldId id="448" r:id="rId100"/>
    <p:sldId id="449" r:id="rId101"/>
    <p:sldId id="450" r:id="rId102"/>
    <p:sldId id="392" r:id="rId103"/>
    <p:sldId id="378" r:id="rId104"/>
    <p:sldId id="389" r:id="rId105"/>
    <p:sldId id="390" r:id="rId106"/>
    <p:sldId id="391" r:id="rId107"/>
    <p:sldId id="535" r:id="rId108"/>
    <p:sldId id="536" r:id="rId109"/>
    <p:sldId id="537" r:id="rId110"/>
    <p:sldId id="543" r:id="rId111"/>
    <p:sldId id="538" r:id="rId112"/>
    <p:sldId id="539" r:id="rId113"/>
    <p:sldId id="540" r:id="rId114"/>
    <p:sldId id="541" r:id="rId115"/>
    <p:sldId id="400" r:id="rId116"/>
    <p:sldId id="401" r:id="rId117"/>
    <p:sldId id="402" r:id="rId118"/>
    <p:sldId id="494" r:id="rId119"/>
    <p:sldId id="403" r:id="rId120"/>
    <p:sldId id="482" r:id="rId121"/>
    <p:sldId id="483" r:id="rId122"/>
    <p:sldId id="404" r:id="rId123"/>
    <p:sldId id="484" r:id="rId124"/>
    <p:sldId id="437" r:id="rId125"/>
    <p:sldId id="456" r:id="rId126"/>
    <p:sldId id="314" r:id="rId127"/>
    <p:sldId id="457" r:id="rId128"/>
    <p:sldId id="315" r:id="rId129"/>
    <p:sldId id="316" r:id="rId130"/>
    <p:sldId id="317" r:id="rId131"/>
    <p:sldId id="319" r:id="rId132"/>
    <p:sldId id="459" r:id="rId133"/>
    <p:sldId id="460" r:id="rId134"/>
    <p:sldId id="438" r:id="rId135"/>
    <p:sldId id="486" r:id="rId136"/>
    <p:sldId id="322" r:id="rId137"/>
    <p:sldId id="466" r:id="rId138"/>
    <p:sldId id="468" r:id="rId139"/>
    <p:sldId id="470" r:id="rId140"/>
    <p:sldId id="544" r:id="rId141"/>
    <p:sldId id="545" r:id="rId142"/>
    <p:sldId id="546"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AB1F6-1EEA-4E00-B272-E819E68E5ADA}" v="6" dt="2025-10-22T23:19:2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9" autoAdjust="0"/>
    <p:restoredTop sz="94580" autoAdjust="0"/>
  </p:normalViewPr>
  <p:slideViewPr>
    <p:cSldViewPr snapToGrid="0">
      <p:cViewPr varScale="1">
        <p:scale>
          <a:sx n="78" d="100"/>
          <a:sy n="78" d="100"/>
        </p:scale>
        <p:origin x="970" y="62"/>
      </p:cViewPr>
      <p:guideLst/>
    </p:cSldViewPr>
  </p:slideViewPr>
  <p:notesTextViewPr>
    <p:cViewPr>
      <p:scale>
        <a:sx n="3" d="2"/>
        <a:sy n="3" d="2"/>
      </p:scale>
      <p:origin x="0" y="0"/>
    </p:cViewPr>
  </p:notesTextViewPr>
  <p:sorterViewPr>
    <p:cViewPr>
      <p:scale>
        <a:sx n="100" d="100"/>
        <a:sy n="100" d="100"/>
      </p:scale>
      <p:origin x="0" y="-1486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microsoft.com/office/2016/11/relationships/changesInfo" Target="changesInfos/changesInfo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microsoft.com/office/2015/10/relationships/revisionInfo" Target="revisionInfo.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notesMaster" Target="notesMasters/notesMaster1.xml"/><Relationship Id="rId90"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ley-Larmeu, Annette E." userId="0e733609-1b14-4753-b017-26f64a815677" providerId="ADAL" clId="{BA200DD1-D133-4DDE-802B-448706096D73}"/>
    <pc:docChg chg="custSel addSld delSld modSld">
      <pc:chgData name="Hurley-Larmeu, Annette E." userId="0e733609-1b14-4753-b017-26f64a815677" providerId="ADAL" clId="{BA200DD1-D133-4DDE-802B-448706096D73}" dt="2025-10-22T23:19:27.902" v="110"/>
      <pc:docMkLst>
        <pc:docMk/>
      </pc:docMkLst>
      <pc:sldChg chg="modSp mod">
        <pc:chgData name="Hurley-Larmeu, Annette E." userId="0e733609-1b14-4753-b017-26f64a815677" providerId="ADAL" clId="{BA200DD1-D133-4DDE-802B-448706096D73}" dt="2025-10-22T23:04:07.229" v="90" actId="20577"/>
        <pc:sldMkLst>
          <pc:docMk/>
          <pc:sldMk cId="1363941202" sldId="257"/>
        </pc:sldMkLst>
        <pc:spChg chg="mod">
          <ac:chgData name="Hurley-Larmeu, Annette E." userId="0e733609-1b14-4753-b017-26f64a815677" providerId="ADAL" clId="{BA200DD1-D133-4DDE-802B-448706096D73}" dt="2025-10-22T23:04:07.229" v="90" actId="20577"/>
          <ac:spMkLst>
            <pc:docMk/>
            <pc:sldMk cId="1363941202" sldId="257"/>
            <ac:spMk id="3" creationId="{6A1559E6-C6F8-45D7-AB3A-8E99E38A2220}"/>
          </ac:spMkLst>
        </pc:spChg>
      </pc:sldChg>
      <pc:sldChg chg="modSp mod">
        <pc:chgData name="Hurley-Larmeu, Annette E." userId="0e733609-1b14-4753-b017-26f64a815677" providerId="ADAL" clId="{BA200DD1-D133-4DDE-802B-448706096D73}" dt="2025-10-22T23:06:23.258" v="96" actId="27636"/>
        <pc:sldMkLst>
          <pc:docMk/>
          <pc:sldMk cId="3544441834" sldId="270"/>
        </pc:sldMkLst>
        <pc:spChg chg="mod">
          <ac:chgData name="Hurley-Larmeu, Annette E." userId="0e733609-1b14-4753-b017-26f64a815677" providerId="ADAL" clId="{BA200DD1-D133-4DDE-802B-448706096D73}" dt="2025-10-22T23:06:23.258" v="96" actId="27636"/>
          <ac:spMkLst>
            <pc:docMk/>
            <pc:sldMk cId="3544441834" sldId="270"/>
            <ac:spMk id="3" creationId="{00000000-0000-0000-0000-000000000000}"/>
          </ac:spMkLst>
        </pc:spChg>
      </pc:sldChg>
      <pc:sldChg chg="modSp mod">
        <pc:chgData name="Hurley-Larmeu, Annette E." userId="0e733609-1b14-4753-b017-26f64a815677" providerId="ADAL" clId="{BA200DD1-D133-4DDE-802B-448706096D73}" dt="2025-10-22T23:04:49.243" v="92" actId="14100"/>
        <pc:sldMkLst>
          <pc:docMk/>
          <pc:sldMk cId="3061148804" sldId="276"/>
        </pc:sldMkLst>
        <pc:spChg chg="mod">
          <ac:chgData name="Hurley-Larmeu, Annette E." userId="0e733609-1b14-4753-b017-26f64a815677" providerId="ADAL" clId="{BA200DD1-D133-4DDE-802B-448706096D73}" dt="2025-10-22T23:04:49.243" v="92" actId="14100"/>
          <ac:spMkLst>
            <pc:docMk/>
            <pc:sldMk cId="3061148804" sldId="276"/>
            <ac:spMk id="3" creationId="{6262CF70-3603-5CCE-5BF2-B77775C5F557}"/>
          </ac:spMkLst>
        </pc:spChg>
      </pc:sldChg>
      <pc:sldChg chg="addSp">
        <pc:chgData name="Hurley-Larmeu, Annette E." userId="0e733609-1b14-4753-b017-26f64a815677" providerId="ADAL" clId="{BA200DD1-D133-4DDE-802B-448706096D73}" dt="2025-10-22T23:15:07.695" v="97"/>
        <pc:sldMkLst>
          <pc:docMk/>
          <pc:sldMk cId="2483885873" sldId="437"/>
        </pc:sldMkLst>
        <pc:spChg chg="add">
          <ac:chgData name="Hurley-Larmeu, Annette E." userId="0e733609-1b14-4753-b017-26f64a815677" providerId="ADAL" clId="{BA200DD1-D133-4DDE-802B-448706096D73}" dt="2025-10-22T23:15:07.695" v="97"/>
          <ac:spMkLst>
            <pc:docMk/>
            <pc:sldMk cId="2483885873" sldId="437"/>
            <ac:spMk id="4" creationId="{CD973102-D552-9525-25CD-6A25DBF030AD}"/>
          </ac:spMkLst>
        </pc:spChg>
      </pc:sldChg>
      <pc:sldChg chg="modSp mod">
        <pc:chgData name="Hurley-Larmeu, Annette E." userId="0e733609-1b14-4753-b017-26f64a815677" providerId="ADAL" clId="{BA200DD1-D133-4DDE-802B-448706096D73}" dt="2025-10-22T23:05:26.185" v="93" actId="14100"/>
        <pc:sldMkLst>
          <pc:docMk/>
          <pc:sldMk cId="4177185338" sldId="528"/>
        </pc:sldMkLst>
        <pc:spChg chg="mod">
          <ac:chgData name="Hurley-Larmeu, Annette E." userId="0e733609-1b14-4753-b017-26f64a815677" providerId="ADAL" clId="{BA200DD1-D133-4DDE-802B-448706096D73}" dt="2025-10-22T23:05:26.185" v="93" actId="14100"/>
          <ac:spMkLst>
            <pc:docMk/>
            <pc:sldMk cId="4177185338" sldId="528"/>
            <ac:spMk id="3" creationId="{00000000-0000-0000-0000-000000000000}"/>
          </ac:spMkLst>
        </pc:spChg>
      </pc:sldChg>
      <pc:sldChg chg="modSp mod">
        <pc:chgData name="Hurley-Larmeu, Annette E." userId="0e733609-1b14-4753-b017-26f64a815677" providerId="ADAL" clId="{BA200DD1-D133-4DDE-802B-448706096D73}" dt="2025-10-22T23:05:34.597" v="94" actId="20577"/>
        <pc:sldMkLst>
          <pc:docMk/>
          <pc:sldMk cId="3757606721" sldId="529"/>
        </pc:sldMkLst>
        <pc:spChg chg="mod">
          <ac:chgData name="Hurley-Larmeu, Annette E." userId="0e733609-1b14-4753-b017-26f64a815677" providerId="ADAL" clId="{BA200DD1-D133-4DDE-802B-448706096D73}" dt="2025-10-22T23:05:34.597" v="94" actId="20577"/>
          <ac:spMkLst>
            <pc:docMk/>
            <pc:sldMk cId="3757606721" sldId="529"/>
            <ac:spMk id="3" creationId="{00000000-0000-0000-0000-000000000000}"/>
          </ac:spMkLst>
        </pc:spChg>
      </pc:sldChg>
      <pc:sldChg chg="add del">
        <pc:chgData name="Hurley-Larmeu, Annette E." userId="0e733609-1b14-4753-b017-26f64a815677" providerId="ADAL" clId="{BA200DD1-D133-4DDE-802B-448706096D73}" dt="2025-10-22T23:15:56.278" v="99"/>
        <pc:sldMkLst>
          <pc:docMk/>
          <pc:sldMk cId="0" sldId="547"/>
        </pc:sldMkLst>
      </pc:sldChg>
      <pc:sldChg chg="addSp modSp new mod modClrScheme chgLayout">
        <pc:chgData name="Hurley-Larmeu, Annette E." userId="0e733609-1b14-4753-b017-26f64a815677" providerId="ADAL" clId="{BA200DD1-D133-4DDE-802B-448706096D73}" dt="2025-10-22T23:17:42.276" v="107" actId="122"/>
        <pc:sldMkLst>
          <pc:docMk/>
          <pc:sldMk cId="4012010879" sldId="547"/>
        </pc:sldMkLst>
        <pc:spChg chg="mod ord">
          <ac:chgData name="Hurley-Larmeu, Annette E." userId="0e733609-1b14-4753-b017-26f64a815677" providerId="ADAL" clId="{BA200DD1-D133-4DDE-802B-448706096D73}" dt="2025-10-22T23:17:33.018" v="101" actId="700"/>
          <ac:spMkLst>
            <pc:docMk/>
            <pc:sldMk cId="4012010879" sldId="547"/>
            <ac:spMk id="2" creationId="{701CB14D-AC66-3BCC-146B-929B6A041E8A}"/>
          </ac:spMkLst>
        </pc:spChg>
        <pc:spChg chg="add mod ord">
          <ac:chgData name="Hurley-Larmeu, Annette E." userId="0e733609-1b14-4753-b017-26f64a815677" providerId="ADAL" clId="{BA200DD1-D133-4DDE-802B-448706096D73}" dt="2025-10-22T23:17:42.276" v="107" actId="122"/>
          <ac:spMkLst>
            <pc:docMk/>
            <pc:sldMk cId="4012010879" sldId="547"/>
            <ac:spMk id="3" creationId="{F55E0D4F-006D-B87F-F1C8-7BAC986D44E8}"/>
          </ac:spMkLst>
        </pc:spChg>
        <pc:spChg chg="add mod ord">
          <ac:chgData name="Hurley-Larmeu, Annette E." userId="0e733609-1b14-4753-b017-26f64a815677" providerId="ADAL" clId="{BA200DD1-D133-4DDE-802B-448706096D73}" dt="2025-10-22T23:17:33.018" v="101" actId="700"/>
          <ac:spMkLst>
            <pc:docMk/>
            <pc:sldMk cId="4012010879" sldId="547"/>
            <ac:spMk id="4" creationId="{BC2FF1DE-D049-AC97-051B-9E78F14A71C5}"/>
          </ac:spMkLst>
        </pc:spChg>
      </pc:sldChg>
      <pc:sldChg chg="new">
        <pc:chgData name="Hurley-Larmeu, Annette E." userId="0e733609-1b14-4753-b017-26f64a815677" providerId="ADAL" clId="{BA200DD1-D133-4DDE-802B-448706096D73}" dt="2025-10-22T23:17:49.090" v="108" actId="680"/>
        <pc:sldMkLst>
          <pc:docMk/>
          <pc:sldMk cId="3722126410" sldId="548"/>
        </pc:sldMkLst>
      </pc:sldChg>
      <pc:sldChg chg="add">
        <pc:chgData name="Hurley-Larmeu, Annette E." userId="0e733609-1b14-4753-b017-26f64a815677" providerId="ADAL" clId="{BA200DD1-D133-4DDE-802B-448706096D73}" dt="2025-10-22T23:17:56.582" v="109"/>
        <pc:sldMkLst>
          <pc:docMk/>
          <pc:sldMk cId="0" sldId="549"/>
        </pc:sldMkLst>
      </pc:sldChg>
      <pc:sldChg chg="add">
        <pc:chgData name="Hurley-Larmeu, Annette E." userId="0e733609-1b14-4753-b017-26f64a815677" providerId="ADAL" clId="{BA200DD1-D133-4DDE-802B-448706096D73}" dt="2025-10-22T23:19:27.902" v="110"/>
        <pc:sldMkLst>
          <pc:docMk/>
          <pc:sldMk cId="0" sldId="5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DA3FE-E069-4CE9-8392-6013B06F7EDC}"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A2861-AFA6-4775-8028-20F3E5C7B352}" type="slidenum">
              <a:rPr lang="en-US" smtClean="0"/>
              <a:t>‹#›</a:t>
            </a:fld>
            <a:endParaRPr lang="en-US"/>
          </a:p>
        </p:txBody>
      </p:sp>
    </p:spTree>
    <p:extLst>
      <p:ext uri="{BB962C8B-B14F-4D97-AF65-F5344CB8AC3E}">
        <p14:creationId xmlns:p14="http://schemas.microsoft.com/office/powerpoint/2010/main" val="127746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0D3F3-0AC5-4193-A100-D32A128C5F7A}" type="slidenum">
              <a:rPr lang="en-US" altLang="en-US"/>
              <a:pPr/>
              <a:t>28</a:t>
            </a:fld>
            <a:endParaRPr lang="en-US" altLang="en-US"/>
          </a:p>
        </p:txBody>
      </p:sp>
      <p:sp>
        <p:nvSpPr>
          <p:cNvPr id="13314" name="Rectangle 1026"/>
          <p:cNvSpPr>
            <a:spLocks noGrp="1" noRot="1" noChangeAspect="1" noChangeArrowheads="1" noTextEdit="1"/>
          </p:cNvSpPr>
          <p:nvPr>
            <p:ph type="sldImg"/>
          </p:nvPr>
        </p:nvSpPr>
        <p:spPr>
          <a:xfrm>
            <a:off x="384175" y="685800"/>
            <a:ext cx="6091238" cy="3427413"/>
          </a:xfrm>
          <a:ln/>
        </p:spPr>
      </p:sp>
      <p:sp>
        <p:nvSpPr>
          <p:cNvPr id="13315" name="Rectangle 1027"/>
          <p:cNvSpPr>
            <a:spLocks noGrp="1" noChangeArrowheads="1"/>
          </p:cNvSpPr>
          <p:nvPr>
            <p:ph type="body" idx="1"/>
          </p:nvPr>
        </p:nvSpPr>
        <p:spPr>
          <a:xfrm>
            <a:off x="914400" y="4341813"/>
            <a:ext cx="5029200" cy="4116387"/>
          </a:xfrm>
        </p:spPr>
        <p:txBody>
          <a:bodyPr lIns="89867" tIns="44934" rIns="89867" bIns="44934"/>
          <a:lstStyle/>
          <a:p>
            <a:r>
              <a:rPr lang="en-US" altLang="en-US"/>
              <a:t>Many stages stages of processing – differs from visual system where almost direct input from retina to cortex</a:t>
            </a:r>
          </a:p>
          <a:p>
            <a:pPr>
              <a:buFontTx/>
              <a:buChar char="•"/>
            </a:pPr>
            <a:r>
              <a:rPr lang="en-US" altLang="en-US"/>
              <a:t>Cochlear nucleus</a:t>
            </a:r>
          </a:p>
          <a:p>
            <a:pPr>
              <a:buFontTx/>
              <a:buChar char="•"/>
            </a:pPr>
            <a:r>
              <a:rPr lang="en-US" altLang="en-US"/>
              <a:t>Superior olivary complex</a:t>
            </a:r>
          </a:p>
          <a:p>
            <a:pPr>
              <a:buFontTx/>
              <a:buChar char="•"/>
            </a:pPr>
            <a:r>
              <a:rPr lang="en-US" altLang="en-US"/>
              <a:t>Inferior colliculus (midbrain)</a:t>
            </a:r>
          </a:p>
          <a:p>
            <a:pPr>
              <a:buFontTx/>
              <a:buChar char="•"/>
            </a:pPr>
            <a:r>
              <a:rPr lang="en-US" altLang="en-US"/>
              <a:t>Medial geniculate (thalamus)</a:t>
            </a:r>
          </a:p>
          <a:p>
            <a:pPr>
              <a:buFontTx/>
              <a:buChar char="•"/>
            </a:pPr>
            <a:r>
              <a:rPr lang="en-US" altLang="en-US"/>
              <a:t>Auditory cortex</a:t>
            </a:r>
          </a:p>
          <a:p>
            <a:r>
              <a:rPr lang="en-US" altLang="en-US"/>
              <a:t>Tonotopic organization maintained from cochlea to auditory cortex</a:t>
            </a:r>
          </a:p>
          <a:p>
            <a:endParaRPr lang="en-US" altLang="en-US"/>
          </a:p>
        </p:txBody>
      </p:sp>
    </p:spTree>
    <p:extLst>
      <p:ext uri="{BB962C8B-B14F-4D97-AF65-F5344CB8AC3E}">
        <p14:creationId xmlns:p14="http://schemas.microsoft.com/office/powerpoint/2010/main" val="290937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63</a:t>
            </a:fld>
            <a:endParaRPr lang="en-US" dirty="0"/>
          </a:p>
        </p:txBody>
      </p:sp>
    </p:spTree>
    <p:extLst>
      <p:ext uri="{BB962C8B-B14F-4D97-AF65-F5344CB8AC3E}">
        <p14:creationId xmlns:p14="http://schemas.microsoft.com/office/powerpoint/2010/main" val="340984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64</a:t>
            </a:fld>
            <a:endParaRPr lang="en-US" dirty="0"/>
          </a:p>
        </p:txBody>
      </p:sp>
    </p:spTree>
    <p:extLst>
      <p:ext uri="{BB962C8B-B14F-4D97-AF65-F5344CB8AC3E}">
        <p14:creationId xmlns:p14="http://schemas.microsoft.com/office/powerpoint/2010/main" val="155874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9CD499-9662-4062-9777-4AD25806BD27}" type="slidenum">
              <a:rPr lang="en-US" altLang="en-US">
                <a:latin typeface="Tahoma" panose="020B0604030504040204" pitchFamily="34" charset="0"/>
              </a:rPr>
              <a:pPr>
                <a:spcBef>
                  <a:spcPct val="0"/>
                </a:spcBef>
              </a:pPr>
              <a:t>40</a:t>
            </a:fld>
            <a:endParaRPr lang="en-US" altLang="en-US">
              <a:latin typeface="Tahoma" panose="020B060403050404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latin typeface="Arial" panose="020B0604020202020204" pitchFamily="34" charset="0"/>
              </a:rPr>
              <a:t>The </a:t>
            </a:r>
            <a:r>
              <a:rPr lang="en-US" altLang="en-US" i="1" dirty="0">
                <a:latin typeface="Arial" panose="020B0604020202020204" pitchFamily="34" charset="0"/>
              </a:rPr>
              <a:t>Healthy People 2010</a:t>
            </a:r>
            <a:r>
              <a:rPr lang="en-US" altLang="en-US" dirty="0">
                <a:latin typeface="Arial" panose="020B0604020202020204" pitchFamily="34" charset="0"/>
              </a:rPr>
              <a:t> goals include an objective to “increase the proportion of newborns who are screened for hearing loss by one month, have audiological evaluation by three months, and are enrolled in appropriate intervention services by six months.” </a:t>
            </a:r>
            <a:r>
              <a:rPr lang="en-US" altLang="en-US" baseline="30000" dirty="0">
                <a:latin typeface="Arial" panose="020B0604020202020204" pitchFamily="34" charset="0"/>
              </a:rPr>
              <a:t>1  </a:t>
            </a:r>
            <a:r>
              <a:rPr lang="en-US" altLang="en-US" dirty="0">
                <a:latin typeface="Arial" panose="020B0604020202020204" pitchFamily="34" charset="0"/>
              </a:rPr>
              <a:t>These specific recommendations were expanded and articulated as “principles” in the Joint Committee on Infant Hearing (JCIH) Year 2007 Position Statement.</a:t>
            </a:r>
            <a:r>
              <a:rPr lang="en-US" altLang="en-US" baseline="30000" dirty="0">
                <a:latin typeface="Arial" panose="020B0604020202020204" pitchFamily="34" charset="0"/>
              </a:rPr>
              <a:t>2  </a:t>
            </a:r>
          </a:p>
          <a:p>
            <a:pPr eaLnBrk="1" hangingPunct="1">
              <a:lnSpc>
                <a:spcPct val="90000"/>
              </a:lnSpc>
            </a:pPr>
            <a:endParaRPr lang="en-US" altLang="en-US" baseline="30000" dirty="0">
              <a:latin typeface="Arial" panose="020B0604020202020204" pitchFamily="34" charset="0"/>
            </a:endParaRPr>
          </a:p>
          <a:p>
            <a:pPr eaLnBrk="1" hangingPunct="1">
              <a:lnSpc>
                <a:spcPct val="90000"/>
              </a:lnSpc>
            </a:pPr>
            <a:r>
              <a:rPr lang="en-US" altLang="en-US" dirty="0">
                <a:latin typeface="Arial" panose="020B0604020202020204" pitchFamily="34" charset="0"/>
              </a:rPr>
              <a:t>The goals listed on slide are frequently referred to as the 1-3-6 plan. These reflect the recommended practices for the timing of screening, diagnostic Pediatric Audiological testing, and referral of diagnosed children to early intervention.  The following presentation slides provide justification for these practices along with technical details to support implementation.  </a:t>
            </a:r>
          </a:p>
          <a:p>
            <a:pPr eaLnBrk="1" hangingPunct="1">
              <a:lnSpc>
                <a:spcPct val="90000"/>
              </a:lnSpc>
            </a:pPr>
            <a:endParaRPr lang="en-US" altLang="en-US" baseline="30000" dirty="0">
              <a:latin typeface="Arial" panose="020B0604020202020204" pitchFamily="34" charset="0"/>
            </a:endParaRPr>
          </a:p>
          <a:p>
            <a:pPr eaLnBrk="1" hangingPunct="1">
              <a:lnSpc>
                <a:spcPct val="90000"/>
              </a:lnSpc>
            </a:pPr>
            <a:r>
              <a:rPr lang="en-US" altLang="en-US" dirty="0">
                <a:latin typeface="Arial" panose="020B0604020202020204" pitchFamily="34" charset="0"/>
              </a:rPr>
              <a:t>Note:  The Joint Committee on Infant Hearing was established in late 1969.  It comprises representatives from audiology, otolaryngology, pediatrics, and nursing. The Committee publishes recommendations in the form of position statements related to newborn hearing screening and follow up. http://www.jcih.org/</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Evidence based references are contained in a Word document on the CD, which can be used as a presentation handout.</a:t>
            </a:r>
          </a:p>
          <a:p>
            <a:pPr eaLnBrk="1" hangingPunct="1">
              <a:lnSpc>
                <a:spcPct val="90000"/>
              </a:lnSpc>
            </a:pPr>
            <a:endParaRPr lang="en-US" altLang="en-US" dirty="0">
              <a:latin typeface="Arial" panose="020B0604020202020204" pitchFamily="34" charset="0"/>
            </a:endParaRPr>
          </a:p>
          <a:p>
            <a:pPr eaLnBrk="1" hangingPunct="1">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206451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FE0CB4-D808-4EF7-9DBD-3F536C76080C}"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914400" y="4191000"/>
            <a:ext cx="5029200" cy="4114800"/>
          </a:xfrm>
          <a:solidFill>
            <a:srgbClr val="FFFFFF"/>
          </a:solidFill>
          <a:ln>
            <a:solidFill>
              <a:srgbClr val="000000"/>
            </a:solidFill>
          </a:ln>
        </p:spPr>
        <p:txBody>
          <a:bodyPr/>
          <a:lstStyle/>
          <a:p>
            <a:pPr eaLnBrk="1" hangingPunct="1"/>
            <a:r>
              <a:rPr lang="en-US" altLang="en-US" b="1" dirty="0">
                <a:latin typeface="Tahoma" panose="020B0604030504040204" pitchFamily="34" charset="0"/>
                <a:cs typeface="Tahoma" panose="020B0604030504040204" pitchFamily="34" charset="0"/>
              </a:rPr>
              <a:t>Why is early identification of hearing loss important</a:t>
            </a:r>
            <a:r>
              <a:rPr lang="en-US" altLang="en-US" dirty="0">
                <a:latin typeface="Tahoma" panose="020B0604030504040204" pitchFamily="34" charset="0"/>
                <a:cs typeface="Tahoma" panose="020B0604030504040204" pitchFamily="34" charset="0"/>
              </a:rPr>
              <a:t>?  Left untreated, hearing loss of even mild degrees interferes with speech and language development.  In many cases, these delays can be long-term and lead to academic, social-emotional and behavioral consequences.  When hearing loss is identified and treated early in life, these negative consequences can be prevented or minimized.</a:t>
            </a:r>
            <a:r>
              <a:rPr lang="en-US" altLang="en-US" b="1" dirty="0">
                <a:latin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64258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F026DA-E3C9-44D3-88DB-DC50375A181F}"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838200" y="4343400"/>
            <a:ext cx="5029200" cy="4114800"/>
          </a:xfrm>
          <a:solidFill>
            <a:srgbClr val="FFFFFF"/>
          </a:solidFill>
          <a:ln>
            <a:solidFill>
              <a:srgbClr val="000000"/>
            </a:solidFill>
          </a:ln>
        </p:spPr>
        <p:txBody>
          <a:bodyPr/>
          <a:lstStyle/>
          <a:p>
            <a:pPr eaLnBrk="1" hangingPunct="1"/>
            <a:r>
              <a:rPr lang="en-US" altLang="en-US" b="1" dirty="0">
                <a:latin typeface="Tahoma" panose="020B0604030504040204" pitchFamily="34" charset="0"/>
                <a:cs typeface="Tahoma" panose="020B0604030504040204" pitchFamily="34" charset="0"/>
              </a:rPr>
              <a:t>INCIDENCE OF HEARING LOSS</a:t>
            </a:r>
            <a:r>
              <a:rPr lang="en-US" altLang="en-US" dirty="0">
                <a:latin typeface="Tahoma" panose="020B0604030504040204" pitchFamily="34" charset="0"/>
                <a:cs typeface="Tahoma" panose="020B0604030504040204" pitchFamily="34" charset="0"/>
              </a:rPr>
              <a:t>:  Although estimates vary slightly, prevalence figures for hearing loss in children (from the CDC and NIDCD) indicate that 1 to 3 infants out of every 1000 will have some type or degree of permanent hearing loss.  It is expected that 10/1000 infants from the NICU will be identified with hearing loss, whereas 1/1000 are expected from the well baby nursery.  </a:t>
            </a:r>
          </a:p>
          <a:p>
            <a:pPr eaLnBrk="1" hangingPunct="1"/>
            <a:endParaRPr lang="en-US" altLang="en-US" dirty="0">
              <a:latin typeface="Tahoma" panose="020B0604030504040204" pitchFamily="34" charset="0"/>
              <a:cs typeface="Tahoma" panose="020B0604030504040204" pitchFamily="34" charset="0"/>
            </a:endParaRPr>
          </a:p>
          <a:p>
            <a:pPr eaLnBrk="1" hangingPunct="1"/>
            <a:r>
              <a:rPr lang="en-US" altLang="en-US" dirty="0">
                <a:latin typeface="Tahoma" panose="020B0604030504040204" pitchFamily="34" charset="0"/>
                <a:cs typeface="Tahoma" panose="020B0604030504040204" pitchFamily="34" charset="0"/>
              </a:rPr>
              <a:t>Prevalence rates are expected to increase by school age due to factors such as late onset, progressive hearing loss missed by screening and late identification of hearing loss in children.  </a:t>
            </a:r>
          </a:p>
        </p:txBody>
      </p:sp>
    </p:spTree>
    <p:extLst>
      <p:ext uri="{BB962C8B-B14F-4D97-AF65-F5344CB8AC3E}">
        <p14:creationId xmlns:p14="http://schemas.microsoft.com/office/powerpoint/2010/main" val="135024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58</a:t>
            </a:fld>
            <a:endParaRPr lang="en-US" dirty="0"/>
          </a:p>
        </p:txBody>
      </p:sp>
    </p:spTree>
    <p:extLst>
      <p:ext uri="{BB962C8B-B14F-4D97-AF65-F5344CB8AC3E}">
        <p14:creationId xmlns:p14="http://schemas.microsoft.com/office/powerpoint/2010/main" val="35536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59</a:t>
            </a:fld>
            <a:endParaRPr lang="en-US" dirty="0"/>
          </a:p>
        </p:txBody>
      </p:sp>
    </p:spTree>
    <p:extLst>
      <p:ext uri="{BB962C8B-B14F-4D97-AF65-F5344CB8AC3E}">
        <p14:creationId xmlns:p14="http://schemas.microsoft.com/office/powerpoint/2010/main" val="77364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60</a:t>
            </a:fld>
            <a:endParaRPr lang="en-US" dirty="0"/>
          </a:p>
        </p:txBody>
      </p:sp>
    </p:spTree>
    <p:extLst>
      <p:ext uri="{BB962C8B-B14F-4D97-AF65-F5344CB8AC3E}">
        <p14:creationId xmlns:p14="http://schemas.microsoft.com/office/powerpoint/2010/main" val="272624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61</a:t>
            </a:fld>
            <a:endParaRPr lang="en-US" dirty="0"/>
          </a:p>
        </p:txBody>
      </p:sp>
    </p:spTree>
    <p:extLst>
      <p:ext uri="{BB962C8B-B14F-4D97-AF65-F5344CB8AC3E}">
        <p14:creationId xmlns:p14="http://schemas.microsoft.com/office/powerpoint/2010/main" val="374726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A85C9-D32B-4CF5-846E-69B066F007B1}" type="slidenum">
              <a:rPr lang="en-US" smtClean="0"/>
              <a:t>62</a:t>
            </a:fld>
            <a:endParaRPr lang="en-US" dirty="0"/>
          </a:p>
        </p:txBody>
      </p:sp>
    </p:spTree>
    <p:extLst>
      <p:ext uri="{BB962C8B-B14F-4D97-AF65-F5344CB8AC3E}">
        <p14:creationId xmlns:p14="http://schemas.microsoft.com/office/powerpoint/2010/main" val="85211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297B-346C-44E4-8137-87C8263D99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DF75D-F6D6-4204-A000-C6542E448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C1B17C-9444-4CDE-B123-2533FB3D8ACB}"/>
              </a:ext>
            </a:extLst>
          </p:cNvPr>
          <p:cNvSpPr>
            <a:spLocks noGrp="1"/>
          </p:cNvSpPr>
          <p:nvPr>
            <p:ph type="dt" sz="half" idx="10"/>
          </p:nvPr>
        </p:nvSpPr>
        <p:spPr/>
        <p:txBody>
          <a:bodyPr/>
          <a:lstStyle/>
          <a:p>
            <a:fld id="{0F7AB5EF-F50C-4AC3-8A7E-73FFAB61CD9C}" type="datetime1">
              <a:rPr lang="en-US" smtClean="0"/>
              <a:t>10/22/2025</a:t>
            </a:fld>
            <a:endParaRPr lang="en-US"/>
          </a:p>
        </p:txBody>
      </p:sp>
      <p:sp>
        <p:nvSpPr>
          <p:cNvPr id="5" name="Footer Placeholder 4">
            <a:extLst>
              <a:ext uri="{FF2B5EF4-FFF2-40B4-BE49-F238E27FC236}">
                <a16:creationId xmlns:a16="http://schemas.microsoft.com/office/drawing/2014/main" id="{B26D29FE-2589-44C4-8C8D-1C0501AFA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81898-2880-43FC-B11A-8CF41942DDBF}"/>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346587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B6F8-1687-4BF6-B861-71319F49E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6AD94-3E20-449A-890B-24496F4831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38580-F06E-41BF-A645-377280D25399}"/>
              </a:ext>
            </a:extLst>
          </p:cNvPr>
          <p:cNvSpPr>
            <a:spLocks noGrp="1"/>
          </p:cNvSpPr>
          <p:nvPr>
            <p:ph type="dt" sz="half" idx="10"/>
          </p:nvPr>
        </p:nvSpPr>
        <p:spPr/>
        <p:txBody>
          <a:bodyPr/>
          <a:lstStyle/>
          <a:p>
            <a:fld id="{920AC1B6-2FBC-4D21-A846-76BCE12FC36A}" type="datetime1">
              <a:rPr lang="en-US" smtClean="0"/>
              <a:t>10/22/2025</a:t>
            </a:fld>
            <a:endParaRPr lang="en-US"/>
          </a:p>
        </p:txBody>
      </p:sp>
      <p:sp>
        <p:nvSpPr>
          <p:cNvPr id="5" name="Footer Placeholder 4">
            <a:extLst>
              <a:ext uri="{FF2B5EF4-FFF2-40B4-BE49-F238E27FC236}">
                <a16:creationId xmlns:a16="http://schemas.microsoft.com/office/drawing/2014/main" id="{F47D8818-4BA7-4764-9B21-2388AF858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DD66E-8FD0-4EA4-9639-CC59F697D76E}"/>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16066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7C44F-15CD-4576-867D-0537DF9AF7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072DE-5C73-4521-A0B8-93F25382FC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652CC-3BBB-4EB7-B3A8-FDD8F18577E1}"/>
              </a:ext>
            </a:extLst>
          </p:cNvPr>
          <p:cNvSpPr>
            <a:spLocks noGrp="1"/>
          </p:cNvSpPr>
          <p:nvPr>
            <p:ph type="dt" sz="half" idx="10"/>
          </p:nvPr>
        </p:nvSpPr>
        <p:spPr/>
        <p:txBody>
          <a:bodyPr/>
          <a:lstStyle/>
          <a:p>
            <a:fld id="{A25D833C-B80A-43B1-9BA2-2702A12A075E}" type="datetime1">
              <a:rPr lang="en-US" smtClean="0"/>
              <a:t>10/22/2025</a:t>
            </a:fld>
            <a:endParaRPr lang="en-US"/>
          </a:p>
        </p:txBody>
      </p:sp>
      <p:sp>
        <p:nvSpPr>
          <p:cNvPr id="5" name="Footer Placeholder 4">
            <a:extLst>
              <a:ext uri="{FF2B5EF4-FFF2-40B4-BE49-F238E27FC236}">
                <a16:creationId xmlns:a16="http://schemas.microsoft.com/office/drawing/2014/main" id="{EEABB3DB-161D-4227-8F27-891BFE0BC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13B32-EE24-46BD-9A8F-793ECBB354B3}"/>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310052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1138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6571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337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5488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080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58156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950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2839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57DB-2A76-47F0-AE86-56564A873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1E66F-C3BA-42DB-8545-842A50A1AB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99AC9-6A79-4715-9597-A1D0F8B56ECF}"/>
              </a:ext>
            </a:extLst>
          </p:cNvPr>
          <p:cNvSpPr>
            <a:spLocks noGrp="1"/>
          </p:cNvSpPr>
          <p:nvPr>
            <p:ph type="dt" sz="half" idx="10"/>
          </p:nvPr>
        </p:nvSpPr>
        <p:spPr/>
        <p:txBody>
          <a:bodyPr/>
          <a:lstStyle/>
          <a:p>
            <a:fld id="{59A7F0B9-4D80-41C7-8655-BABBF5740F72}" type="datetime1">
              <a:rPr lang="en-US" smtClean="0"/>
              <a:t>10/22/2025</a:t>
            </a:fld>
            <a:endParaRPr lang="en-US"/>
          </a:p>
        </p:txBody>
      </p:sp>
      <p:sp>
        <p:nvSpPr>
          <p:cNvPr id="5" name="Footer Placeholder 4">
            <a:extLst>
              <a:ext uri="{FF2B5EF4-FFF2-40B4-BE49-F238E27FC236}">
                <a16:creationId xmlns:a16="http://schemas.microsoft.com/office/drawing/2014/main" id="{8890F4D5-E117-4008-81D6-E04FE0C5D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26802-D8F8-48DB-B4C9-661F7B886228}"/>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3008818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010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1617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756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0844-DA94-42BA-8420-132ED2E24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B9AEA1-E07B-41C4-9673-542C2059C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3B6DC0-3ADD-4851-8777-EA5F1733A441}"/>
              </a:ext>
            </a:extLst>
          </p:cNvPr>
          <p:cNvSpPr>
            <a:spLocks noGrp="1"/>
          </p:cNvSpPr>
          <p:nvPr>
            <p:ph type="dt" sz="half" idx="10"/>
          </p:nvPr>
        </p:nvSpPr>
        <p:spPr/>
        <p:txBody>
          <a:bodyPr/>
          <a:lstStyle/>
          <a:p>
            <a:fld id="{7F49015C-7F35-40F2-83B9-0C4091B45DC4}" type="datetime1">
              <a:rPr lang="en-US" smtClean="0"/>
              <a:t>10/22/2025</a:t>
            </a:fld>
            <a:endParaRPr lang="en-US"/>
          </a:p>
        </p:txBody>
      </p:sp>
      <p:sp>
        <p:nvSpPr>
          <p:cNvPr id="5" name="Footer Placeholder 4">
            <a:extLst>
              <a:ext uri="{FF2B5EF4-FFF2-40B4-BE49-F238E27FC236}">
                <a16:creationId xmlns:a16="http://schemas.microsoft.com/office/drawing/2014/main" id="{E399AA69-54CF-4BC7-9B04-41DCE0695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A2BC6-8249-448B-8FFB-9D806FBCB554}"/>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194957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2D02-E58A-4B82-A376-C0763EB34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AA868-3F2B-4DD8-A5ED-9BC0BD1784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CCD8F-BB0F-462C-8F56-390BE1E2D7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B8536-350D-4730-9BC8-4F42B4065582}"/>
              </a:ext>
            </a:extLst>
          </p:cNvPr>
          <p:cNvSpPr>
            <a:spLocks noGrp="1"/>
          </p:cNvSpPr>
          <p:nvPr>
            <p:ph type="dt" sz="half" idx="10"/>
          </p:nvPr>
        </p:nvSpPr>
        <p:spPr/>
        <p:txBody>
          <a:bodyPr/>
          <a:lstStyle/>
          <a:p>
            <a:fld id="{D6EAA954-FEDB-4331-BEAB-6A7ADC26DA63}" type="datetime1">
              <a:rPr lang="en-US" smtClean="0"/>
              <a:t>10/22/2025</a:t>
            </a:fld>
            <a:endParaRPr lang="en-US"/>
          </a:p>
        </p:txBody>
      </p:sp>
      <p:sp>
        <p:nvSpPr>
          <p:cNvPr id="6" name="Footer Placeholder 5">
            <a:extLst>
              <a:ext uri="{FF2B5EF4-FFF2-40B4-BE49-F238E27FC236}">
                <a16:creationId xmlns:a16="http://schemas.microsoft.com/office/drawing/2014/main" id="{21AC7C23-6D41-4203-B998-77B8AAB9B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0E331-A14B-44E3-82C9-EC029CDE85E1}"/>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42120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6793-705F-42AE-92C2-A8A3F3552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F19F8-33E2-43EF-9742-2592EDC90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6B1B0C-5CF3-4B41-A57F-5B704A18AC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B4B31F-896E-4DB1-BD3B-447E49644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3A1D4F-B608-4416-8237-F4505AD2B2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5B603-D9A0-4FD1-A2B1-AF2C291984E7}"/>
              </a:ext>
            </a:extLst>
          </p:cNvPr>
          <p:cNvSpPr>
            <a:spLocks noGrp="1"/>
          </p:cNvSpPr>
          <p:nvPr>
            <p:ph type="dt" sz="half" idx="10"/>
          </p:nvPr>
        </p:nvSpPr>
        <p:spPr/>
        <p:txBody>
          <a:bodyPr/>
          <a:lstStyle/>
          <a:p>
            <a:fld id="{8FDFB985-C0B1-456F-82C2-89136698198F}" type="datetime1">
              <a:rPr lang="en-US" smtClean="0"/>
              <a:t>10/22/2025</a:t>
            </a:fld>
            <a:endParaRPr lang="en-US"/>
          </a:p>
        </p:txBody>
      </p:sp>
      <p:sp>
        <p:nvSpPr>
          <p:cNvPr id="8" name="Footer Placeholder 7">
            <a:extLst>
              <a:ext uri="{FF2B5EF4-FFF2-40B4-BE49-F238E27FC236}">
                <a16:creationId xmlns:a16="http://schemas.microsoft.com/office/drawing/2014/main" id="{96B6A243-A810-4C6B-AC7C-D9ADE4B376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9314D6-AA54-49FB-AE4D-C952BB5D16A6}"/>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37130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6647-CAFC-4884-95C3-07E7663C9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74EC1D-1858-412E-B3BB-3DFCDBAF4759}"/>
              </a:ext>
            </a:extLst>
          </p:cNvPr>
          <p:cNvSpPr>
            <a:spLocks noGrp="1"/>
          </p:cNvSpPr>
          <p:nvPr>
            <p:ph type="dt" sz="half" idx="10"/>
          </p:nvPr>
        </p:nvSpPr>
        <p:spPr/>
        <p:txBody>
          <a:bodyPr/>
          <a:lstStyle/>
          <a:p>
            <a:fld id="{517D0309-0294-4765-BCB0-460704399AD6}" type="datetime1">
              <a:rPr lang="en-US" smtClean="0"/>
              <a:t>10/22/2025</a:t>
            </a:fld>
            <a:endParaRPr lang="en-US"/>
          </a:p>
        </p:txBody>
      </p:sp>
      <p:sp>
        <p:nvSpPr>
          <p:cNvPr id="4" name="Footer Placeholder 3">
            <a:extLst>
              <a:ext uri="{FF2B5EF4-FFF2-40B4-BE49-F238E27FC236}">
                <a16:creationId xmlns:a16="http://schemas.microsoft.com/office/drawing/2014/main" id="{6A80E382-C3C9-4D0D-B241-0A2F614A2C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559C69-D57A-4C48-B459-4233643E313C}"/>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136501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2E510-71F4-48FC-96D6-D9ED23D419A5}"/>
              </a:ext>
            </a:extLst>
          </p:cNvPr>
          <p:cNvSpPr>
            <a:spLocks noGrp="1"/>
          </p:cNvSpPr>
          <p:nvPr>
            <p:ph type="dt" sz="half" idx="10"/>
          </p:nvPr>
        </p:nvSpPr>
        <p:spPr/>
        <p:txBody>
          <a:bodyPr/>
          <a:lstStyle/>
          <a:p>
            <a:fld id="{5F982BA3-B174-45D0-8097-4223C05A7449}" type="datetime1">
              <a:rPr lang="en-US" smtClean="0"/>
              <a:t>10/22/2025</a:t>
            </a:fld>
            <a:endParaRPr lang="en-US"/>
          </a:p>
        </p:txBody>
      </p:sp>
      <p:sp>
        <p:nvSpPr>
          <p:cNvPr id="3" name="Footer Placeholder 2">
            <a:extLst>
              <a:ext uri="{FF2B5EF4-FFF2-40B4-BE49-F238E27FC236}">
                <a16:creationId xmlns:a16="http://schemas.microsoft.com/office/drawing/2014/main" id="{43679752-D4E0-40CD-BE02-7836DAD5D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D53AF0-B6D9-42AF-96B7-15718947A41F}"/>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176773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8422-B1D0-4957-857D-5665CA827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879AA-5E15-475E-A7D4-D231A7B91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0E671-C1A6-4CD9-8480-2955AE6EC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07D127-EDE9-4292-A252-DD52CD582C3A}"/>
              </a:ext>
            </a:extLst>
          </p:cNvPr>
          <p:cNvSpPr>
            <a:spLocks noGrp="1"/>
          </p:cNvSpPr>
          <p:nvPr>
            <p:ph type="dt" sz="half" idx="10"/>
          </p:nvPr>
        </p:nvSpPr>
        <p:spPr/>
        <p:txBody>
          <a:bodyPr/>
          <a:lstStyle/>
          <a:p>
            <a:fld id="{2FF4E9EB-91B1-493E-B344-7571AEB75418}" type="datetime1">
              <a:rPr lang="en-US" smtClean="0"/>
              <a:t>10/22/2025</a:t>
            </a:fld>
            <a:endParaRPr lang="en-US"/>
          </a:p>
        </p:txBody>
      </p:sp>
      <p:sp>
        <p:nvSpPr>
          <p:cNvPr id="6" name="Footer Placeholder 5">
            <a:extLst>
              <a:ext uri="{FF2B5EF4-FFF2-40B4-BE49-F238E27FC236}">
                <a16:creationId xmlns:a16="http://schemas.microsoft.com/office/drawing/2014/main" id="{6C74D308-5DF9-41C7-85C0-9A65D9145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BBB5D-14E0-41A9-BE02-CCCD3CBD8098}"/>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311034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27D6-6F00-4E54-B03A-6D2AF1C2D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4228A0-82AE-4FCE-B4AB-B9A30909E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2031F0-79FB-4187-B252-8AE90A986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B55868-FE27-435F-A208-4AA76ADAD1C0}"/>
              </a:ext>
            </a:extLst>
          </p:cNvPr>
          <p:cNvSpPr>
            <a:spLocks noGrp="1"/>
          </p:cNvSpPr>
          <p:nvPr>
            <p:ph type="dt" sz="half" idx="10"/>
          </p:nvPr>
        </p:nvSpPr>
        <p:spPr/>
        <p:txBody>
          <a:bodyPr/>
          <a:lstStyle/>
          <a:p>
            <a:fld id="{CF9DAA27-71F7-4C6F-9682-C3C78B3EF49A}" type="datetime1">
              <a:rPr lang="en-US" smtClean="0"/>
              <a:t>10/22/2025</a:t>
            </a:fld>
            <a:endParaRPr lang="en-US"/>
          </a:p>
        </p:txBody>
      </p:sp>
      <p:sp>
        <p:nvSpPr>
          <p:cNvPr id="6" name="Footer Placeholder 5">
            <a:extLst>
              <a:ext uri="{FF2B5EF4-FFF2-40B4-BE49-F238E27FC236}">
                <a16:creationId xmlns:a16="http://schemas.microsoft.com/office/drawing/2014/main" id="{A3DD8ABD-3CB8-4391-B1A9-55F5FE70D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0CC82-F8DE-4EDD-BF8E-B0658E7C1A0D}"/>
              </a:ext>
            </a:extLst>
          </p:cNvPr>
          <p:cNvSpPr>
            <a:spLocks noGrp="1"/>
          </p:cNvSpPr>
          <p:nvPr>
            <p:ph type="sldNum" sz="quarter" idx="12"/>
          </p:nvPr>
        </p:nvSpPr>
        <p:spPr/>
        <p:txBody>
          <a:bodyPr/>
          <a:lstStyle/>
          <a:p>
            <a:fld id="{944F90BC-AFF7-43C5-BADE-B443E96D3EC2}" type="slidenum">
              <a:rPr lang="en-US" smtClean="0"/>
              <a:t>‹#›</a:t>
            </a:fld>
            <a:endParaRPr lang="en-US"/>
          </a:p>
        </p:txBody>
      </p:sp>
    </p:spTree>
    <p:extLst>
      <p:ext uri="{BB962C8B-B14F-4D97-AF65-F5344CB8AC3E}">
        <p14:creationId xmlns:p14="http://schemas.microsoft.com/office/powerpoint/2010/main" val="428308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5613B-9DB0-4935-8EF7-BEA29D41A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303DE-0431-43BE-B32D-5B4590137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8C3B1-C491-4B14-8F64-8CEC2F770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B35A-AF96-4A57-9C24-7CC5A0CCDB00}" type="datetime1">
              <a:rPr lang="en-US" smtClean="0"/>
              <a:t>10/22/2025</a:t>
            </a:fld>
            <a:endParaRPr lang="en-US"/>
          </a:p>
        </p:txBody>
      </p:sp>
      <p:sp>
        <p:nvSpPr>
          <p:cNvPr id="5" name="Footer Placeholder 4">
            <a:extLst>
              <a:ext uri="{FF2B5EF4-FFF2-40B4-BE49-F238E27FC236}">
                <a16:creationId xmlns:a16="http://schemas.microsoft.com/office/drawing/2014/main" id="{EB654CBF-9717-4D12-A81A-28BFF9121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F57A2-3A5D-4720-B14E-40C474913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90BC-AFF7-43C5-BADE-B443E96D3EC2}" type="slidenum">
              <a:rPr lang="en-US" smtClean="0"/>
              <a:t>‹#›</a:t>
            </a:fld>
            <a:endParaRPr lang="en-US"/>
          </a:p>
        </p:txBody>
      </p:sp>
    </p:spTree>
    <p:extLst>
      <p:ext uri="{BB962C8B-B14F-4D97-AF65-F5344CB8AC3E}">
        <p14:creationId xmlns:p14="http://schemas.microsoft.com/office/powerpoint/2010/main" val="37760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14919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www.roberta-golinoff.com/"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ovidsp.dc2.ovid.com/sp-3.33.0b/ovidweb.cgi?QS2=434f4e1a73d37e8c7cb8c808bff986c76e2b84241846b73e5df41b3854747f680c1921aa964065c624c4b122a6eebc5725720cef1d6775a520b394fba5318ee1ed25c405f4ab7f01d7d577f6834ceef4fe0a20f8d736f9d836b62cca5029c9f05299efd3fde4873c900c2cef9af893abb5234cb40db40c0cf5cfee974401e913b87f4c14d3c03558001105f5bfee84b5f55bf3e94f0b5e3979079ceab8a2368a4859857edb88c2b5b48de1b3815366d891c2be5a1ead3a9982071b7e58834f9a26ad08e7aac94d272c9372093307114f02e01fe65ec6606d1fec5627877b2b159615455ed0a7d349d263341988777172e2a9e3721b3831ca#150"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doi.org/10.1177%2F2331216515572615"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roberta-golinoff.com/" TargetMode="External"/><Relationship Id="rId2" Type="http://schemas.openxmlformats.org/officeDocument/2006/relationships/hyperlink" Target="http://www.cdc.gov/ncbddd/ehdi"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ovidsp.dc2.ovid.com/sp-3.33.0b/ovidweb.cgi?QS2=434f4e1a73d37e8c7cb8c808bff986c76e2b84241846b73e5df41b3854747f680c1921aa964065c624c4b122a6eebc5725720cef1d6775a520b394fba5318ee1ed25c405f4ab7f01d7d577f6834ceef4fe0a20f8d736f9d836b62cca5029c9f05299efd3fde4873c900c2cef9af893abb5234cb40db40c0cf5cfee974401e913b87f4c14d3c03558001105f5bfee84b5f55bf3e94f0b5e3979079ceab8a2368a4859857edb88c2b5b48de1b3815366d891c2be5a1ead3a9982071b7e58834f9a26ad08e7aac94d272c9372093307114f02e01fe65ec6606d1fec5627877b2b159615455ed0a7d349d263341988777172e2a9e3721b3831ca#13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cbi.nlm.nih.gov/pmc/articles/PMC559309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dx.doi.org/10.1097/DBP.0000000000000657"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roberta-golinoff.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syoutube.com/watch?v=ss2hULhXf0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7C2D-489A-4029-A665-74AF5EB1D92A}"/>
              </a:ext>
            </a:extLst>
          </p:cNvPr>
          <p:cNvSpPr>
            <a:spLocks noGrp="1"/>
          </p:cNvSpPr>
          <p:nvPr>
            <p:ph type="ctrTitle"/>
          </p:nvPr>
        </p:nvSpPr>
        <p:spPr>
          <a:xfrm>
            <a:off x="1507066" y="1257300"/>
            <a:ext cx="8627533" cy="2793536"/>
          </a:xfrm>
        </p:spPr>
        <p:txBody>
          <a:bodyPr>
            <a:normAutofit fontScale="90000"/>
          </a:bodyPr>
          <a:lstStyle/>
          <a:p>
            <a:r>
              <a:rPr lang="en-US" b="1" dirty="0"/>
              <a:t>Educational Audiology in Schools: Foundations, Complex Cases, and Practical Strategies</a:t>
            </a:r>
            <a:endParaRPr lang="en-US" dirty="0"/>
          </a:p>
        </p:txBody>
      </p:sp>
      <p:sp>
        <p:nvSpPr>
          <p:cNvPr id="3" name="Subtitle 2">
            <a:extLst>
              <a:ext uri="{FF2B5EF4-FFF2-40B4-BE49-F238E27FC236}">
                <a16:creationId xmlns:a16="http://schemas.microsoft.com/office/drawing/2014/main" id="{6A1559E6-C6F8-45D7-AB3A-8E99E38A2220}"/>
              </a:ext>
            </a:extLst>
          </p:cNvPr>
          <p:cNvSpPr>
            <a:spLocks noGrp="1"/>
          </p:cNvSpPr>
          <p:nvPr>
            <p:ph type="subTitle" idx="1"/>
          </p:nvPr>
        </p:nvSpPr>
        <p:spPr>
          <a:xfrm>
            <a:off x="1600200" y="4165600"/>
            <a:ext cx="9067800" cy="1092200"/>
          </a:xfrm>
        </p:spPr>
        <p:txBody>
          <a:bodyPr/>
          <a:lstStyle/>
          <a:p>
            <a:r>
              <a:rPr lang="en-US" dirty="0"/>
              <a:t>Annette  Hurley, Ph.D., CCC-A</a:t>
            </a:r>
          </a:p>
          <a:p>
            <a:r>
              <a:rPr lang="en-US" dirty="0"/>
              <a:t>Louisiana State University Health Sciences Center</a:t>
            </a:r>
          </a:p>
        </p:txBody>
      </p:sp>
    </p:spTree>
    <p:extLst>
      <p:ext uri="{BB962C8B-B14F-4D97-AF65-F5344CB8AC3E}">
        <p14:creationId xmlns:p14="http://schemas.microsoft.com/office/powerpoint/2010/main" val="136394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CBA6-B122-F6DC-282F-C62852990438}"/>
              </a:ext>
            </a:extLst>
          </p:cNvPr>
          <p:cNvSpPr>
            <a:spLocks noGrp="1"/>
          </p:cNvSpPr>
          <p:nvPr>
            <p:ph type="title"/>
          </p:nvPr>
        </p:nvSpPr>
        <p:spPr>
          <a:xfrm>
            <a:off x="439947" y="439948"/>
            <a:ext cx="8834056" cy="819510"/>
          </a:xfrm>
        </p:spPr>
        <p:txBody>
          <a:bodyPr/>
          <a:lstStyle/>
          <a:p>
            <a:r>
              <a:rPr lang="en-US" dirty="0"/>
              <a:t>Listening</a:t>
            </a:r>
          </a:p>
        </p:txBody>
      </p:sp>
      <p:sp>
        <p:nvSpPr>
          <p:cNvPr id="3" name="Content Placeholder 2">
            <a:extLst>
              <a:ext uri="{FF2B5EF4-FFF2-40B4-BE49-F238E27FC236}">
                <a16:creationId xmlns:a16="http://schemas.microsoft.com/office/drawing/2014/main" id="{9F40824C-B168-A796-043A-1F844B561201}"/>
              </a:ext>
            </a:extLst>
          </p:cNvPr>
          <p:cNvSpPr>
            <a:spLocks noGrp="1"/>
          </p:cNvSpPr>
          <p:nvPr>
            <p:ph idx="1"/>
          </p:nvPr>
        </p:nvSpPr>
        <p:spPr>
          <a:xfrm>
            <a:off x="439947" y="1259458"/>
            <a:ext cx="8834056" cy="4781905"/>
          </a:xfrm>
        </p:spPr>
        <p:txBody>
          <a:bodyPr>
            <a:normAutofit fontScale="92500" lnSpcReduction="10000"/>
          </a:bodyPr>
          <a:lstStyle/>
          <a:p>
            <a:r>
              <a:rPr lang="en-US" dirty="0"/>
              <a:t>Humans have 2 organs to listening and just one to speak so, Listening is 2 more difficult than speaking.</a:t>
            </a:r>
          </a:p>
          <a:p>
            <a:r>
              <a:rPr lang="en-US" dirty="0"/>
              <a:t>Listening is a step further than hearing, where the brain receives the nerve impulses and deciphers it, it then sends feedback.</a:t>
            </a:r>
          </a:p>
          <a:p>
            <a:r>
              <a:rPr lang="en-US" dirty="0"/>
              <a:t>Listening is the process of becoming aware of the sound signals entered through the ear and modified by the nervous system</a:t>
            </a:r>
          </a:p>
          <a:p>
            <a:r>
              <a:rPr lang="en-US" dirty="0"/>
              <a:t>Listening requires concentration, deriving meaning from the sound and reacting to it.</a:t>
            </a:r>
          </a:p>
          <a:p>
            <a:r>
              <a:rPr lang="en-US" dirty="0"/>
              <a:t>Listening is a process of communication, where                    if the person is not listening, it can cause a break in communication.  </a:t>
            </a:r>
          </a:p>
        </p:txBody>
      </p:sp>
      <p:pic>
        <p:nvPicPr>
          <p:cNvPr id="5" name="Picture 4">
            <a:extLst>
              <a:ext uri="{FF2B5EF4-FFF2-40B4-BE49-F238E27FC236}">
                <a16:creationId xmlns:a16="http://schemas.microsoft.com/office/drawing/2014/main" id="{2F763CF9-8382-2F5D-4536-952FB0D8B49A}"/>
              </a:ext>
            </a:extLst>
          </p:cNvPr>
          <p:cNvPicPr>
            <a:picLocks noChangeAspect="1"/>
          </p:cNvPicPr>
          <p:nvPr/>
        </p:nvPicPr>
        <p:blipFill>
          <a:blip r:embed="rId2"/>
          <a:stretch>
            <a:fillRect/>
          </a:stretch>
        </p:blipFill>
        <p:spPr>
          <a:xfrm>
            <a:off x="8314784" y="4552628"/>
            <a:ext cx="3877216" cy="2305372"/>
          </a:xfrm>
          <a:prstGeom prst="rect">
            <a:avLst/>
          </a:prstGeom>
        </p:spPr>
      </p:pic>
      <p:sp>
        <p:nvSpPr>
          <p:cNvPr id="6" name="Slide Number Placeholder 5">
            <a:extLst>
              <a:ext uri="{FF2B5EF4-FFF2-40B4-BE49-F238E27FC236}">
                <a16:creationId xmlns:a16="http://schemas.microsoft.com/office/drawing/2014/main" id="{DADA148B-E07A-C56B-8224-5243D8B15F14}"/>
              </a:ext>
            </a:extLst>
          </p:cNvPr>
          <p:cNvSpPr>
            <a:spLocks noGrp="1"/>
          </p:cNvSpPr>
          <p:nvPr>
            <p:ph type="sldNum" sz="quarter" idx="12"/>
          </p:nvPr>
        </p:nvSpPr>
        <p:spPr/>
        <p:txBody>
          <a:bodyPr/>
          <a:lstStyle/>
          <a:p>
            <a:fld id="{944F90BC-AFF7-43C5-BADE-B443E96D3EC2}" type="slidenum">
              <a:rPr lang="en-US" smtClean="0"/>
              <a:t>10</a:t>
            </a:fld>
            <a:endParaRPr lang="en-US"/>
          </a:p>
        </p:txBody>
      </p:sp>
      <p:pic>
        <p:nvPicPr>
          <p:cNvPr id="7" name="Picture 1" descr="LSU-HEALTH">
            <a:extLst>
              <a:ext uri="{FF2B5EF4-FFF2-40B4-BE49-F238E27FC236}">
                <a16:creationId xmlns:a16="http://schemas.microsoft.com/office/drawing/2014/main" id="{2B21D9FF-5101-7B7E-6FE3-F5E28D278C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90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400" dirty="0"/>
              <a:t>Traditional Strategy</a:t>
            </a:r>
            <a:endParaRPr lang="en-US" dirty="0">
              <a:ea typeface="+mj-ea"/>
              <a:cs typeface="+mj-cs"/>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17172"/>
            <a:ext cx="504983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599539" y="1485754"/>
            <a:ext cx="5332445" cy="4147457"/>
          </a:xfrm>
          <a:prstGeom prst="rect">
            <a:avLst/>
          </a:prstGeom>
        </p:spPr>
      </p:pic>
      <p:sp>
        <p:nvSpPr>
          <p:cNvPr id="3" name="Slide Number Placeholder 2">
            <a:extLst>
              <a:ext uri="{FF2B5EF4-FFF2-40B4-BE49-F238E27FC236}">
                <a16:creationId xmlns:a16="http://schemas.microsoft.com/office/drawing/2014/main" id="{549E11D1-79E2-B942-2C39-CA3771DC5135}"/>
              </a:ext>
            </a:extLst>
          </p:cNvPr>
          <p:cNvSpPr>
            <a:spLocks noGrp="1"/>
          </p:cNvSpPr>
          <p:nvPr>
            <p:ph type="sldNum" sz="quarter" idx="12"/>
          </p:nvPr>
        </p:nvSpPr>
        <p:spPr/>
        <p:txBody>
          <a:bodyPr/>
          <a:lstStyle/>
          <a:p>
            <a:fld id="{944F90BC-AFF7-43C5-BADE-B443E96D3EC2}" type="slidenum">
              <a:rPr lang="en-US" smtClean="0"/>
              <a:t>100</a:t>
            </a:fld>
            <a:endParaRPr lang="en-US"/>
          </a:p>
        </p:txBody>
      </p:sp>
    </p:spTree>
    <p:extLst>
      <p:ext uri="{BB962C8B-B14F-4D97-AF65-F5344CB8AC3E}">
        <p14:creationId xmlns:p14="http://schemas.microsoft.com/office/powerpoint/2010/main" val="3600835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7A97-B597-46E1-88DC-C0C548BEA7ED}"/>
              </a:ext>
            </a:extLst>
          </p:cNvPr>
          <p:cNvSpPr>
            <a:spLocks noGrp="1"/>
          </p:cNvSpPr>
          <p:nvPr>
            <p:ph type="title"/>
          </p:nvPr>
        </p:nvSpPr>
        <p:spPr>
          <a:xfrm>
            <a:off x="723900" y="1709739"/>
            <a:ext cx="10623550" cy="2062162"/>
          </a:xfrm>
        </p:spPr>
        <p:txBody>
          <a:bodyPr/>
          <a:lstStyle/>
          <a:p>
            <a:r>
              <a:rPr lang="en-US" dirty="0"/>
              <a:t>Hearing loss, Listening Effort, and Fatigue</a:t>
            </a:r>
          </a:p>
        </p:txBody>
      </p:sp>
      <p:sp>
        <p:nvSpPr>
          <p:cNvPr id="5" name="Text Placeholder 4">
            <a:extLst>
              <a:ext uri="{FF2B5EF4-FFF2-40B4-BE49-F238E27FC236}">
                <a16:creationId xmlns:a16="http://schemas.microsoft.com/office/drawing/2014/main" id="{CB362B55-672D-425C-9CF3-5ECAB99BB7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722F8-3AAB-721B-F9B9-7EF284AEE6FC}"/>
              </a:ext>
            </a:extLst>
          </p:cNvPr>
          <p:cNvSpPr>
            <a:spLocks noGrp="1"/>
          </p:cNvSpPr>
          <p:nvPr>
            <p:ph type="sldNum" sz="quarter" idx="12"/>
          </p:nvPr>
        </p:nvSpPr>
        <p:spPr/>
        <p:txBody>
          <a:bodyPr/>
          <a:lstStyle/>
          <a:p>
            <a:fld id="{944F90BC-AFF7-43C5-BADE-B443E96D3EC2}" type="slidenum">
              <a:rPr lang="en-US" smtClean="0"/>
              <a:t>101</a:t>
            </a:fld>
            <a:endParaRPr lang="en-US"/>
          </a:p>
        </p:txBody>
      </p:sp>
      <p:pic>
        <p:nvPicPr>
          <p:cNvPr id="6" name="Picture 1" descr="LSU-HEALTH">
            <a:extLst>
              <a:ext uri="{FF2B5EF4-FFF2-40B4-BE49-F238E27FC236}">
                <a16:creationId xmlns:a16="http://schemas.microsoft.com/office/drawing/2014/main" id="{63412061-C2CB-1F5D-40B7-E51B5716F7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90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259308"/>
            <a:ext cx="10848833" cy="1187356"/>
          </a:xfrm>
        </p:spPr>
        <p:txBody>
          <a:bodyPr>
            <a:normAutofit fontScale="90000"/>
          </a:bodyPr>
          <a:lstStyle/>
          <a:p>
            <a:pPr algn="ctr"/>
            <a:r>
              <a:rPr lang="en-US" dirty="0"/>
              <a:t>Complexities of Fatigue in Children w/ HL</a:t>
            </a:r>
            <a:br>
              <a:rPr lang="en-US" dirty="0"/>
            </a:br>
            <a:r>
              <a:rPr lang="en-US" dirty="0"/>
              <a:t>F. Bess</a:t>
            </a:r>
          </a:p>
        </p:txBody>
      </p:sp>
      <p:sp>
        <p:nvSpPr>
          <p:cNvPr id="3" name="Content Placeholder 2"/>
          <p:cNvSpPr>
            <a:spLocks noGrp="1"/>
          </p:cNvSpPr>
          <p:nvPr>
            <p:ph idx="1"/>
          </p:nvPr>
        </p:nvSpPr>
        <p:spPr>
          <a:xfrm>
            <a:off x="395785" y="1446664"/>
            <a:ext cx="11466015" cy="5158852"/>
          </a:xfrm>
        </p:spPr>
        <p:txBody>
          <a:bodyPr>
            <a:normAutofit lnSpcReduction="10000"/>
          </a:bodyPr>
          <a:lstStyle/>
          <a:p>
            <a:pPr marL="0" indent="0">
              <a:buNone/>
            </a:pPr>
            <a:r>
              <a:rPr lang="en-US" dirty="0"/>
              <a:t>Children with hearing loss are at increased risk for fatigue.</a:t>
            </a:r>
          </a:p>
          <a:p>
            <a:pPr marL="0" indent="0">
              <a:buNone/>
            </a:pPr>
            <a:endParaRPr lang="en-US" dirty="0"/>
          </a:p>
          <a:p>
            <a:pPr marL="0" indent="0">
              <a:buNone/>
            </a:pPr>
            <a:r>
              <a:rPr lang="en-US" dirty="0"/>
              <a:t>Fatigue- most common complaints in primary care settings; associated with chronic health conditions</a:t>
            </a:r>
          </a:p>
          <a:p>
            <a:pPr marL="0" indent="0">
              <a:buNone/>
            </a:pPr>
            <a:endParaRPr lang="en-US" dirty="0"/>
          </a:p>
          <a:p>
            <a:pPr marL="0" indent="0">
              <a:buNone/>
            </a:pPr>
            <a:r>
              <a:rPr lang="en-US" dirty="0"/>
              <a:t>Fatigue is related to energy level, listening effort and stress.</a:t>
            </a:r>
          </a:p>
          <a:p>
            <a:pPr marL="0" indent="0">
              <a:buNone/>
            </a:pPr>
            <a:r>
              <a:rPr lang="en-US" dirty="0"/>
              <a:t>	Physical fatigue &amp; Mental fatigue</a:t>
            </a:r>
          </a:p>
          <a:p>
            <a:pPr marL="0" indent="0">
              <a:buNone/>
            </a:pPr>
            <a:endParaRPr lang="en-US" dirty="0"/>
          </a:p>
          <a:p>
            <a:pPr marL="0" indent="0">
              <a:buNone/>
            </a:pPr>
            <a:r>
              <a:rPr lang="en-US" dirty="0"/>
              <a:t>Cognitive fatigue- difficulties in concentration, increased distractibility, feelings of anxiety, reduced attentiveness or alertness and decrease in mental energy or efficiency. (</a:t>
            </a:r>
            <a:r>
              <a:rPr lang="en-US" dirty="0" err="1"/>
              <a:t>Boksem</a:t>
            </a:r>
            <a:r>
              <a:rPr lang="en-US" dirty="0"/>
              <a:t> &amp; Tops, 2008)</a:t>
            </a:r>
          </a:p>
        </p:txBody>
      </p:sp>
      <p:sp>
        <p:nvSpPr>
          <p:cNvPr id="5" name="Slide Number Placeholder 4">
            <a:extLst>
              <a:ext uri="{FF2B5EF4-FFF2-40B4-BE49-F238E27FC236}">
                <a16:creationId xmlns:a16="http://schemas.microsoft.com/office/drawing/2014/main" id="{E5998A91-DC4D-1347-A04E-D00A84DA6C7A}"/>
              </a:ext>
            </a:extLst>
          </p:cNvPr>
          <p:cNvSpPr>
            <a:spLocks noGrp="1"/>
          </p:cNvSpPr>
          <p:nvPr>
            <p:ph type="sldNum" sz="quarter" idx="12"/>
          </p:nvPr>
        </p:nvSpPr>
        <p:spPr/>
        <p:txBody>
          <a:bodyPr/>
          <a:lstStyle/>
          <a:p>
            <a:fld id="{944F90BC-AFF7-43C5-BADE-B443E96D3EC2}" type="slidenum">
              <a:rPr lang="en-US" smtClean="0"/>
              <a:t>102</a:t>
            </a:fld>
            <a:endParaRPr lang="en-US"/>
          </a:p>
        </p:txBody>
      </p:sp>
      <p:pic>
        <p:nvPicPr>
          <p:cNvPr id="6" name="Picture 1" descr="LSU-HEALTH">
            <a:extLst>
              <a:ext uri="{FF2B5EF4-FFF2-40B4-BE49-F238E27FC236}">
                <a16:creationId xmlns:a16="http://schemas.microsoft.com/office/drawing/2014/main" id="{0738B9C7-E6FC-125A-8751-C62A0FAB31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861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fatigue effect children with hearing loss?</a:t>
            </a:r>
            <a:br>
              <a:rPr lang="en-US" dirty="0"/>
            </a:br>
            <a:endParaRPr lang="en-US" dirty="0"/>
          </a:p>
        </p:txBody>
      </p:sp>
      <p:sp>
        <p:nvSpPr>
          <p:cNvPr id="3" name="Content Placeholder 2"/>
          <p:cNvSpPr>
            <a:spLocks noGrp="1"/>
          </p:cNvSpPr>
          <p:nvPr>
            <p:ph idx="1"/>
          </p:nvPr>
        </p:nvSpPr>
        <p:spPr>
          <a:xfrm>
            <a:off x="655093" y="1405720"/>
            <a:ext cx="10698707" cy="4771244"/>
          </a:xfrm>
        </p:spPr>
        <p:txBody>
          <a:bodyPr/>
          <a:lstStyle/>
          <a:p>
            <a:r>
              <a:rPr lang="en-US" dirty="0"/>
              <a:t>Not only are children with hearing loss listening to reduced auditory information , but there is also an increase in  listening effort, stress, and fatigue could compromise the ability to learn in a noisy classroom environment thus increasing the risk for learning problems in school. </a:t>
            </a:r>
          </a:p>
          <a:p>
            <a:endParaRPr lang="en-US" dirty="0"/>
          </a:p>
          <a:p>
            <a:pPr lvl="1"/>
            <a:r>
              <a:rPr lang="en-US" dirty="0"/>
              <a:t>Workloads:  complete a written assignment, read a book or listen to the teacher and to other children in the classroom</a:t>
            </a:r>
          </a:p>
          <a:p>
            <a:pPr lvl="1"/>
            <a:endParaRPr lang="en-US" dirty="0"/>
          </a:p>
          <a:p>
            <a:r>
              <a:rPr lang="en-US" dirty="0"/>
              <a:t>Classroom acoustics:  very poor</a:t>
            </a:r>
          </a:p>
        </p:txBody>
      </p:sp>
      <p:sp>
        <p:nvSpPr>
          <p:cNvPr id="5" name="Slide Number Placeholder 4">
            <a:extLst>
              <a:ext uri="{FF2B5EF4-FFF2-40B4-BE49-F238E27FC236}">
                <a16:creationId xmlns:a16="http://schemas.microsoft.com/office/drawing/2014/main" id="{427943C2-53E4-BAF7-AE7D-34AD8D57846D}"/>
              </a:ext>
            </a:extLst>
          </p:cNvPr>
          <p:cNvSpPr>
            <a:spLocks noGrp="1"/>
          </p:cNvSpPr>
          <p:nvPr>
            <p:ph type="sldNum" sz="quarter" idx="12"/>
          </p:nvPr>
        </p:nvSpPr>
        <p:spPr/>
        <p:txBody>
          <a:bodyPr/>
          <a:lstStyle/>
          <a:p>
            <a:fld id="{944F90BC-AFF7-43C5-BADE-B443E96D3EC2}" type="slidenum">
              <a:rPr lang="en-US" smtClean="0"/>
              <a:t>103</a:t>
            </a:fld>
            <a:endParaRPr lang="en-US"/>
          </a:p>
        </p:txBody>
      </p:sp>
      <p:pic>
        <p:nvPicPr>
          <p:cNvPr id="6" name="Picture 1" descr="LSU-HEALTH">
            <a:extLst>
              <a:ext uri="{FF2B5EF4-FFF2-40B4-BE49-F238E27FC236}">
                <a16:creationId xmlns:a16="http://schemas.microsoft.com/office/drawing/2014/main" id="{001092FA-DF92-2009-D767-542174584C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88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a child with hearing loss has fatigue?</a:t>
            </a:r>
          </a:p>
        </p:txBody>
      </p:sp>
      <p:sp>
        <p:nvSpPr>
          <p:cNvPr id="3" name="Content Placeholder 2"/>
          <p:cNvSpPr>
            <a:spLocks noGrp="1"/>
          </p:cNvSpPr>
          <p:nvPr>
            <p:ph idx="1"/>
          </p:nvPr>
        </p:nvSpPr>
        <p:spPr/>
        <p:txBody>
          <a:bodyPr/>
          <a:lstStyle/>
          <a:p>
            <a:r>
              <a:rPr lang="en-US" dirty="0"/>
              <a:t>Tired</a:t>
            </a:r>
          </a:p>
          <a:p>
            <a:r>
              <a:rPr lang="en-US" dirty="0"/>
              <a:t>Exhausted, </a:t>
            </a:r>
          </a:p>
          <a:p>
            <a:r>
              <a:rPr lang="en-US" dirty="0"/>
              <a:t>Naps</a:t>
            </a:r>
          </a:p>
          <a:p>
            <a:r>
              <a:rPr lang="en-US" dirty="0"/>
              <a:t>Do not participate in physical activities</a:t>
            </a:r>
          </a:p>
          <a:p>
            <a:endParaRPr lang="en-US" dirty="0"/>
          </a:p>
          <a:p>
            <a:r>
              <a:rPr lang="en-US" dirty="0"/>
              <a:t>Stress:  Some clinics use questionnaires for mental health</a:t>
            </a:r>
          </a:p>
        </p:txBody>
      </p:sp>
      <p:sp>
        <p:nvSpPr>
          <p:cNvPr id="5" name="Slide Number Placeholder 4">
            <a:extLst>
              <a:ext uri="{FF2B5EF4-FFF2-40B4-BE49-F238E27FC236}">
                <a16:creationId xmlns:a16="http://schemas.microsoft.com/office/drawing/2014/main" id="{683257D5-FC6A-85BC-F1E6-4E894C9E4B3A}"/>
              </a:ext>
            </a:extLst>
          </p:cNvPr>
          <p:cNvSpPr>
            <a:spLocks noGrp="1"/>
          </p:cNvSpPr>
          <p:nvPr>
            <p:ph type="sldNum" sz="quarter" idx="12"/>
          </p:nvPr>
        </p:nvSpPr>
        <p:spPr/>
        <p:txBody>
          <a:bodyPr/>
          <a:lstStyle/>
          <a:p>
            <a:fld id="{944F90BC-AFF7-43C5-BADE-B443E96D3EC2}" type="slidenum">
              <a:rPr lang="en-US" smtClean="0"/>
              <a:t>104</a:t>
            </a:fld>
            <a:endParaRPr lang="en-US"/>
          </a:p>
        </p:txBody>
      </p:sp>
      <p:pic>
        <p:nvPicPr>
          <p:cNvPr id="6" name="Picture 1" descr="LSU-HEALTH">
            <a:extLst>
              <a:ext uri="{FF2B5EF4-FFF2-40B4-BE49-F238E27FC236}">
                <a16:creationId xmlns:a16="http://schemas.microsoft.com/office/drawing/2014/main" id="{4ACD5296-0795-ACCD-14ED-732B1F9AE7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68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47783"/>
            <a:ext cx="11058236" cy="1015999"/>
          </a:xfrm>
        </p:spPr>
        <p:txBody>
          <a:bodyPr/>
          <a:lstStyle/>
          <a:p>
            <a:r>
              <a:rPr lang="en-US" dirty="0"/>
              <a:t>Classroom strategies to help fatigue</a:t>
            </a:r>
          </a:p>
        </p:txBody>
      </p:sp>
      <p:sp>
        <p:nvSpPr>
          <p:cNvPr id="3" name="Content Placeholder 2"/>
          <p:cNvSpPr>
            <a:spLocks noGrp="1"/>
          </p:cNvSpPr>
          <p:nvPr>
            <p:ph idx="1"/>
          </p:nvPr>
        </p:nvSpPr>
        <p:spPr>
          <a:xfrm>
            <a:off x="563418" y="1256145"/>
            <a:ext cx="11058236" cy="5283199"/>
          </a:xfrm>
        </p:spPr>
        <p:txBody>
          <a:bodyPr>
            <a:normAutofit fontScale="92500" lnSpcReduction="20000"/>
          </a:bodyPr>
          <a:lstStyle/>
          <a:p>
            <a:r>
              <a:rPr lang="en-US" dirty="0"/>
              <a:t>Preferential seating to minimize environmental distractions</a:t>
            </a:r>
          </a:p>
          <a:p>
            <a:r>
              <a:rPr lang="en-US" dirty="0"/>
              <a:t>Slowing the pace of the lesson to allow for additional processing time</a:t>
            </a:r>
          </a:p>
          <a:p>
            <a:r>
              <a:rPr lang="en-US" dirty="0"/>
              <a:t>Limiting the duration of lessons when the content is auditory</a:t>
            </a:r>
          </a:p>
          <a:p>
            <a:r>
              <a:rPr lang="en-US" dirty="0"/>
              <a:t>Providing for small group instruction as often as possible</a:t>
            </a:r>
          </a:p>
          <a:p>
            <a:r>
              <a:rPr lang="en-US" dirty="0"/>
              <a:t>Separating time so that the child does not have to listen and work at the same time</a:t>
            </a:r>
          </a:p>
          <a:p>
            <a:r>
              <a:rPr lang="en-US" dirty="0"/>
              <a:t>Visual Aids</a:t>
            </a:r>
          </a:p>
          <a:p>
            <a:r>
              <a:rPr lang="en-US" dirty="0"/>
              <a:t>Note-taker</a:t>
            </a:r>
          </a:p>
          <a:p>
            <a:r>
              <a:rPr lang="en-US" dirty="0"/>
              <a:t>Provide more time to complete tasks</a:t>
            </a:r>
          </a:p>
          <a:p>
            <a:r>
              <a:rPr lang="en-US" dirty="0"/>
              <a:t>Pre-teach vocabulary</a:t>
            </a:r>
          </a:p>
          <a:p>
            <a:r>
              <a:rPr lang="en-US" dirty="0"/>
              <a:t>Advocacy skills</a:t>
            </a:r>
          </a:p>
          <a:p>
            <a:endParaRPr lang="en-US" dirty="0"/>
          </a:p>
          <a:p>
            <a:r>
              <a:rPr lang="en-US" dirty="0"/>
              <a:t>Education and in-service to teachers to talk about fatigue.  </a:t>
            </a:r>
          </a:p>
        </p:txBody>
      </p:sp>
      <p:sp>
        <p:nvSpPr>
          <p:cNvPr id="5" name="Slide Number Placeholder 4">
            <a:extLst>
              <a:ext uri="{FF2B5EF4-FFF2-40B4-BE49-F238E27FC236}">
                <a16:creationId xmlns:a16="http://schemas.microsoft.com/office/drawing/2014/main" id="{48961BDE-1E85-20E4-C312-464645BDBB74}"/>
              </a:ext>
            </a:extLst>
          </p:cNvPr>
          <p:cNvSpPr>
            <a:spLocks noGrp="1"/>
          </p:cNvSpPr>
          <p:nvPr>
            <p:ph type="sldNum" sz="quarter" idx="12"/>
          </p:nvPr>
        </p:nvSpPr>
        <p:spPr/>
        <p:txBody>
          <a:bodyPr/>
          <a:lstStyle/>
          <a:p>
            <a:fld id="{944F90BC-AFF7-43C5-BADE-B443E96D3EC2}" type="slidenum">
              <a:rPr lang="en-US" smtClean="0"/>
              <a:t>105</a:t>
            </a:fld>
            <a:endParaRPr lang="en-US"/>
          </a:p>
        </p:txBody>
      </p:sp>
      <p:pic>
        <p:nvPicPr>
          <p:cNvPr id="6" name="Picture 1" descr="LSU-HEALTH">
            <a:extLst>
              <a:ext uri="{FF2B5EF4-FFF2-40B4-BE49-F238E27FC236}">
                <a16:creationId xmlns:a16="http://schemas.microsoft.com/office/drawing/2014/main" id="{92367AAD-B2EE-3366-9348-4BBA4E4FDB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50" y="6465907"/>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26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Stress and Cortisol</a:t>
            </a:r>
          </a:p>
        </p:txBody>
      </p:sp>
      <p:sp>
        <p:nvSpPr>
          <p:cNvPr id="3" name="Content Placeholder 2"/>
          <p:cNvSpPr>
            <a:spLocks noGrp="1"/>
          </p:cNvSpPr>
          <p:nvPr>
            <p:ph idx="1"/>
          </p:nvPr>
        </p:nvSpPr>
        <p:spPr/>
        <p:txBody>
          <a:bodyPr/>
          <a:lstStyle/>
          <a:p>
            <a:endParaRPr/>
          </a:p>
          <a:p>
            <a:r>
              <a:t>Cortisol: body’s stress hormone</a:t>
            </a:r>
          </a:p>
          <a:p>
            <a:r>
              <a:t>Children with hearing loss show higher waking cortisol and blunted morning rise (Bess et al., 2015)</a:t>
            </a:r>
          </a:p>
          <a:p>
            <a:r>
              <a:t>Indicates anticipatory stress and early-day energy depletion</a:t>
            </a:r>
          </a:p>
        </p:txBody>
      </p:sp>
      <p:sp>
        <p:nvSpPr>
          <p:cNvPr id="5" name="Slide Number Placeholder 4">
            <a:extLst>
              <a:ext uri="{FF2B5EF4-FFF2-40B4-BE49-F238E27FC236}">
                <a16:creationId xmlns:a16="http://schemas.microsoft.com/office/drawing/2014/main" id="{878339EA-59E1-19A8-1541-EF7C788B03A1}"/>
              </a:ext>
            </a:extLst>
          </p:cNvPr>
          <p:cNvSpPr>
            <a:spLocks noGrp="1"/>
          </p:cNvSpPr>
          <p:nvPr>
            <p:ph type="sldNum" sz="quarter" idx="12"/>
          </p:nvPr>
        </p:nvSpPr>
        <p:spPr/>
        <p:txBody>
          <a:bodyPr/>
          <a:lstStyle/>
          <a:p>
            <a:fld id="{944F90BC-AFF7-43C5-BADE-B443E96D3EC2}" type="slidenum">
              <a:rPr lang="en-US" smtClean="0"/>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Listening Effort with Devices</a:t>
            </a:r>
          </a:p>
        </p:txBody>
      </p:sp>
      <p:sp>
        <p:nvSpPr>
          <p:cNvPr id="3" name="Content Placeholder 2"/>
          <p:cNvSpPr>
            <a:spLocks noGrp="1"/>
          </p:cNvSpPr>
          <p:nvPr>
            <p:ph idx="1"/>
          </p:nvPr>
        </p:nvSpPr>
        <p:spPr/>
        <p:txBody>
          <a:bodyPr/>
          <a:lstStyle/>
          <a:p>
            <a:endParaRPr/>
          </a:p>
          <a:p>
            <a:r>
              <a:t>Hearing Aids: Amplify sound but don’t fully restore clarity (Hussein et al., 2022)</a:t>
            </a:r>
          </a:p>
          <a:p>
            <a:r>
              <a:t>Cochlear Implants: Spectrally and temporally reduced signals (Saksida et al., 2022)</a:t>
            </a:r>
          </a:p>
          <a:p>
            <a:r>
              <a:t>Objective measures like pupillometry and EEG show higher effort</a:t>
            </a:r>
          </a:p>
        </p:txBody>
      </p:sp>
      <p:sp>
        <p:nvSpPr>
          <p:cNvPr id="5" name="Slide Number Placeholder 4">
            <a:extLst>
              <a:ext uri="{FF2B5EF4-FFF2-40B4-BE49-F238E27FC236}">
                <a16:creationId xmlns:a16="http://schemas.microsoft.com/office/drawing/2014/main" id="{7228428F-6AD5-DB4F-3094-8FA87A6BB385}"/>
              </a:ext>
            </a:extLst>
          </p:cNvPr>
          <p:cNvSpPr>
            <a:spLocks noGrp="1"/>
          </p:cNvSpPr>
          <p:nvPr>
            <p:ph type="sldNum" sz="quarter" idx="12"/>
          </p:nvPr>
        </p:nvSpPr>
        <p:spPr/>
        <p:txBody>
          <a:bodyPr/>
          <a:lstStyle/>
          <a:p>
            <a:fld id="{944F90BC-AFF7-43C5-BADE-B443E96D3EC2}" type="slidenum">
              <a:rPr lang="en-US" smtClean="0"/>
              <a:t>107</a:t>
            </a:fld>
            <a:endParaRPr lang="en-US"/>
          </a:p>
        </p:txBody>
      </p:sp>
      <p:pic>
        <p:nvPicPr>
          <p:cNvPr id="6" name="Picture 1" descr="LSU-HEALTH">
            <a:extLst>
              <a:ext uri="{FF2B5EF4-FFF2-40B4-BE49-F238E27FC236}">
                <a16:creationId xmlns:a16="http://schemas.microsoft.com/office/drawing/2014/main" id="{D4B495A6-3FB8-F0DE-EA3A-1A6B7343B0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Identifying Fatigue</a:t>
            </a:r>
          </a:p>
        </p:txBody>
      </p:sp>
      <p:sp>
        <p:nvSpPr>
          <p:cNvPr id="3" name="Content Placeholder 2"/>
          <p:cNvSpPr>
            <a:spLocks noGrp="1"/>
          </p:cNvSpPr>
          <p:nvPr>
            <p:ph idx="1"/>
          </p:nvPr>
        </p:nvSpPr>
        <p:spPr/>
        <p:txBody>
          <a:bodyPr/>
          <a:lstStyle/>
          <a:p>
            <a:endParaRPr dirty="0"/>
          </a:p>
          <a:p>
            <a:r>
              <a:rPr dirty="0"/>
              <a:t>Physical: tiredness, headaches, device removal</a:t>
            </a:r>
          </a:p>
          <a:p>
            <a:r>
              <a:rPr dirty="0"/>
              <a:t>Cognitive: poor attention, disengagement</a:t>
            </a:r>
          </a:p>
          <a:p>
            <a:r>
              <a:rPr dirty="0"/>
              <a:t>Social-Emotional: frustration, avoidance, mood changes</a:t>
            </a:r>
          </a:p>
          <a:p>
            <a:r>
              <a:rPr dirty="0"/>
              <a:t>Tool: Pediatric Quality of Life Multidimensional Fatigue Scale (</a:t>
            </a:r>
            <a:r>
              <a:rPr dirty="0" err="1"/>
              <a:t>PedsQL</a:t>
            </a:r>
            <a:r>
              <a:rPr dirty="0"/>
              <a:t>-MFS)</a:t>
            </a:r>
          </a:p>
        </p:txBody>
      </p:sp>
      <p:sp>
        <p:nvSpPr>
          <p:cNvPr id="5" name="Slide Number Placeholder 4">
            <a:extLst>
              <a:ext uri="{FF2B5EF4-FFF2-40B4-BE49-F238E27FC236}">
                <a16:creationId xmlns:a16="http://schemas.microsoft.com/office/drawing/2014/main" id="{53DB6E9F-F26D-88E8-1F95-D7B5827284C3}"/>
              </a:ext>
            </a:extLst>
          </p:cNvPr>
          <p:cNvSpPr>
            <a:spLocks noGrp="1"/>
          </p:cNvSpPr>
          <p:nvPr>
            <p:ph type="sldNum" sz="quarter" idx="12"/>
          </p:nvPr>
        </p:nvSpPr>
        <p:spPr/>
        <p:txBody>
          <a:bodyPr/>
          <a:lstStyle/>
          <a:p>
            <a:fld id="{944F90BC-AFF7-43C5-BADE-B443E96D3EC2}" type="slidenum">
              <a:rPr lang="en-US" smtClean="0"/>
              <a:t>108</a:t>
            </a:fld>
            <a:endParaRPr lang="en-US"/>
          </a:p>
        </p:txBody>
      </p:sp>
      <p:pic>
        <p:nvPicPr>
          <p:cNvPr id="6" name="Picture 1" descr="LSU-HEALTH">
            <a:extLst>
              <a:ext uri="{FF2B5EF4-FFF2-40B4-BE49-F238E27FC236}">
                <a16:creationId xmlns:a16="http://schemas.microsoft.com/office/drawing/2014/main" id="{714CBF97-9307-912E-4ECE-6CF2E57005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35E7-E406-B0EB-1B99-0B2FE9E2C93D}"/>
              </a:ext>
            </a:extLst>
          </p:cNvPr>
          <p:cNvSpPr>
            <a:spLocks noGrp="1"/>
          </p:cNvSpPr>
          <p:nvPr>
            <p:ph type="title"/>
          </p:nvPr>
        </p:nvSpPr>
        <p:spPr/>
        <p:txBody>
          <a:bodyPr/>
          <a:lstStyle/>
          <a:p>
            <a:r>
              <a:rPr lang="en-US" dirty="0"/>
              <a:t>Vanderbilt Fatigue Scale</a:t>
            </a:r>
          </a:p>
        </p:txBody>
      </p:sp>
      <p:pic>
        <p:nvPicPr>
          <p:cNvPr id="6" name="Content Placeholder 5">
            <a:extLst>
              <a:ext uri="{FF2B5EF4-FFF2-40B4-BE49-F238E27FC236}">
                <a16:creationId xmlns:a16="http://schemas.microsoft.com/office/drawing/2014/main" id="{9162A3F5-0DCD-FF9E-E926-D5D23FEBFAA3}"/>
              </a:ext>
            </a:extLst>
          </p:cNvPr>
          <p:cNvPicPr>
            <a:picLocks noGrp="1" noChangeAspect="1"/>
          </p:cNvPicPr>
          <p:nvPr>
            <p:ph idx="1"/>
          </p:nvPr>
        </p:nvPicPr>
        <p:blipFill>
          <a:blip r:embed="rId2"/>
          <a:stretch>
            <a:fillRect/>
          </a:stretch>
        </p:blipFill>
        <p:spPr>
          <a:xfrm>
            <a:off x="1679944" y="1272339"/>
            <a:ext cx="8148303" cy="5502360"/>
          </a:xfrm>
          <a:prstGeom prst="rect">
            <a:avLst/>
          </a:prstGeom>
        </p:spPr>
      </p:pic>
      <p:sp>
        <p:nvSpPr>
          <p:cNvPr id="4" name="Slide Number Placeholder 3">
            <a:extLst>
              <a:ext uri="{FF2B5EF4-FFF2-40B4-BE49-F238E27FC236}">
                <a16:creationId xmlns:a16="http://schemas.microsoft.com/office/drawing/2014/main" id="{C22C61E1-48D3-7D02-03CD-44CED5600566}"/>
              </a:ext>
            </a:extLst>
          </p:cNvPr>
          <p:cNvSpPr>
            <a:spLocks noGrp="1"/>
          </p:cNvSpPr>
          <p:nvPr>
            <p:ph type="sldNum" sz="quarter" idx="12"/>
          </p:nvPr>
        </p:nvSpPr>
        <p:spPr/>
        <p:txBody>
          <a:bodyPr/>
          <a:lstStyle/>
          <a:p>
            <a:fld id="{944F90BC-AFF7-43C5-BADE-B443E96D3EC2}" type="slidenum">
              <a:rPr lang="en-US" smtClean="0"/>
              <a:t>109</a:t>
            </a:fld>
            <a:endParaRPr lang="en-US"/>
          </a:p>
        </p:txBody>
      </p:sp>
      <p:pic>
        <p:nvPicPr>
          <p:cNvPr id="7" name="Picture 1" descr="LSU-HEALTH">
            <a:extLst>
              <a:ext uri="{FF2B5EF4-FFF2-40B4-BE49-F238E27FC236}">
                <a16:creationId xmlns:a16="http://schemas.microsoft.com/office/drawing/2014/main" id="{697D3689-C605-76E2-9412-6DBBE8D253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7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4107-3B79-72AD-A0E4-F676549D9AC4}"/>
              </a:ext>
            </a:extLst>
          </p:cNvPr>
          <p:cNvSpPr>
            <a:spLocks noGrp="1"/>
          </p:cNvSpPr>
          <p:nvPr>
            <p:ph type="title"/>
          </p:nvPr>
        </p:nvSpPr>
        <p:spPr>
          <a:xfrm>
            <a:off x="603849" y="609600"/>
            <a:ext cx="8670153" cy="744747"/>
          </a:xfrm>
        </p:spPr>
        <p:txBody>
          <a:bodyPr/>
          <a:lstStyle/>
          <a:p>
            <a:r>
              <a:rPr lang="en-US" dirty="0"/>
              <a:t>Active Listening</a:t>
            </a:r>
          </a:p>
        </p:txBody>
      </p:sp>
      <p:sp>
        <p:nvSpPr>
          <p:cNvPr id="3" name="Content Placeholder 2">
            <a:extLst>
              <a:ext uri="{FF2B5EF4-FFF2-40B4-BE49-F238E27FC236}">
                <a16:creationId xmlns:a16="http://schemas.microsoft.com/office/drawing/2014/main" id="{5E420311-C8E7-4E7C-8F50-1AACF70579DA}"/>
              </a:ext>
            </a:extLst>
          </p:cNvPr>
          <p:cNvSpPr>
            <a:spLocks noGrp="1"/>
          </p:cNvSpPr>
          <p:nvPr>
            <p:ph idx="1"/>
          </p:nvPr>
        </p:nvSpPr>
        <p:spPr>
          <a:xfrm>
            <a:off x="603849" y="1544129"/>
            <a:ext cx="8670153" cy="4497234"/>
          </a:xfrm>
        </p:spPr>
        <p:txBody>
          <a:bodyPr/>
          <a:lstStyle/>
          <a:p>
            <a:r>
              <a:rPr lang="en-US" dirty="0"/>
              <a:t>Active listening is a technique used in communication which requires a person to pay attention to the speaker and provide feedback.  </a:t>
            </a:r>
          </a:p>
          <a:p>
            <a:endParaRPr lang="en-US" dirty="0"/>
          </a:p>
          <a:p>
            <a:r>
              <a:rPr lang="en-US" dirty="0"/>
              <a:t>Systematic process</a:t>
            </a:r>
          </a:p>
          <a:p>
            <a:pPr lvl="1"/>
            <a:r>
              <a:rPr lang="en-US" dirty="0"/>
              <a:t>Input</a:t>
            </a:r>
          </a:p>
          <a:p>
            <a:pPr lvl="1"/>
            <a:r>
              <a:rPr lang="en-US" dirty="0"/>
              <a:t>Processing</a:t>
            </a:r>
          </a:p>
          <a:p>
            <a:pPr lvl="1"/>
            <a:r>
              <a:rPr lang="en-US" dirty="0"/>
              <a:t>Output</a:t>
            </a:r>
          </a:p>
        </p:txBody>
      </p:sp>
      <p:pic>
        <p:nvPicPr>
          <p:cNvPr id="5" name="Picture 4">
            <a:extLst>
              <a:ext uri="{FF2B5EF4-FFF2-40B4-BE49-F238E27FC236}">
                <a16:creationId xmlns:a16="http://schemas.microsoft.com/office/drawing/2014/main" id="{3172F4A0-8BA6-6AC5-EB8E-B191AD63C117}"/>
              </a:ext>
            </a:extLst>
          </p:cNvPr>
          <p:cNvPicPr>
            <a:picLocks noChangeAspect="1"/>
          </p:cNvPicPr>
          <p:nvPr/>
        </p:nvPicPr>
        <p:blipFill>
          <a:blip r:embed="rId2"/>
          <a:stretch>
            <a:fillRect/>
          </a:stretch>
        </p:blipFill>
        <p:spPr>
          <a:xfrm>
            <a:off x="9274002" y="494818"/>
            <a:ext cx="2133898" cy="2353003"/>
          </a:xfrm>
          <a:prstGeom prst="rect">
            <a:avLst/>
          </a:prstGeom>
        </p:spPr>
      </p:pic>
      <p:pic>
        <p:nvPicPr>
          <p:cNvPr id="7" name="Picture 6">
            <a:extLst>
              <a:ext uri="{FF2B5EF4-FFF2-40B4-BE49-F238E27FC236}">
                <a16:creationId xmlns:a16="http://schemas.microsoft.com/office/drawing/2014/main" id="{16CF051D-9993-32C9-DA95-FD8293C9FD83}"/>
              </a:ext>
            </a:extLst>
          </p:cNvPr>
          <p:cNvPicPr>
            <a:picLocks noChangeAspect="1"/>
          </p:cNvPicPr>
          <p:nvPr/>
        </p:nvPicPr>
        <p:blipFill>
          <a:blip r:embed="rId3"/>
          <a:stretch>
            <a:fillRect/>
          </a:stretch>
        </p:blipFill>
        <p:spPr>
          <a:xfrm>
            <a:off x="8750388" y="3120200"/>
            <a:ext cx="3286584" cy="3629532"/>
          </a:xfrm>
          <a:prstGeom prst="rect">
            <a:avLst/>
          </a:prstGeom>
        </p:spPr>
      </p:pic>
      <p:sp>
        <p:nvSpPr>
          <p:cNvPr id="6" name="Slide Number Placeholder 5">
            <a:extLst>
              <a:ext uri="{FF2B5EF4-FFF2-40B4-BE49-F238E27FC236}">
                <a16:creationId xmlns:a16="http://schemas.microsoft.com/office/drawing/2014/main" id="{069E4B6C-D379-91A3-288B-FB8DB46F2436}"/>
              </a:ext>
            </a:extLst>
          </p:cNvPr>
          <p:cNvSpPr>
            <a:spLocks noGrp="1"/>
          </p:cNvSpPr>
          <p:nvPr>
            <p:ph type="sldNum" sz="quarter" idx="12"/>
          </p:nvPr>
        </p:nvSpPr>
        <p:spPr/>
        <p:txBody>
          <a:bodyPr/>
          <a:lstStyle/>
          <a:p>
            <a:fld id="{944F90BC-AFF7-43C5-BADE-B443E96D3EC2}" type="slidenum">
              <a:rPr lang="en-US" smtClean="0"/>
              <a:t>11</a:t>
            </a:fld>
            <a:endParaRPr lang="en-US"/>
          </a:p>
        </p:txBody>
      </p:sp>
      <p:pic>
        <p:nvPicPr>
          <p:cNvPr id="8" name="Picture 1" descr="LSU-HEALTH">
            <a:extLst>
              <a:ext uri="{FF2B5EF4-FFF2-40B4-BE49-F238E27FC236}">
                <a16:creationId xmlns:a16="http://schemas.microsoft.com/office/drawing/2014/main" id="{3446ECB8-7F98-16F2-8CA2-FC6E55DBF8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45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Classroom Acoustics</a:t>
            </a:r>
          </a:p>
        </p:txBody>
      </p:sp>
      <p:sp>
        <p:nvSpPr>
          <p:cNvPr id="3" name="Content Placeholder 2"/>
          <p:cNvSpPr>
            <a:spLocks noGrp="1"/>
          </p:cNvSpPr>
          <p:nvPr>
            <p:ph idx="1"/>
          </p:nvPr>
        </p:nvSpPr>
        <p:spPr/>
        <p:txBody>
          <a:bodyPr/>
          <a:lstStyle/>
          <a:p>
            <a:endParaRPr/>
          </a:p>
          <a:p>
            <a:r>
              <a:t>Background noise and reverberation degrade speech understanding</a:t>
            </a:r>
          </a:p>
          <a:p>
            <a:r>
              <a:t>Optimal Signal-to-Noise Ratio (SNR): signal louder than noise</a:t>
            </a:r>
          </a:p>
          <a:p>
            <a:r>
              <a:t>Ideal Reverberation Time (RT): 0.2–0.6 seconds (Nelson et al., 2002)</a:t>
            </a:r>
          </a:p>
          <a:p>
            <a:r>
              <a:t>Poor SNR → academic &amp; behavioral decline (Crandell &amp; Smaldino, 2000)</a:t>
            </a:r>
          </a:p>
        </p:txBody>
      </p:sp>
      <p:sp>
        <p:nvSpPr>
          <p:cNvPr id="5" name="Slide Number Placeholder 4">
            <a:extLst>
              <a:ext uri="{FF2B5EF4-FFF2-40B4-BE49-F238E27FC236}">
                <a16:creationId xmlns:a16="http://schemas.microsoft.com/office/drawing/2014/main" id="{5DD1067C-0937-9D57-6FDE-A54F05329856}"/>
              </a:ext>
            </a:extLst>
          </p:cNvPr>
          <p:cNvSpPr>
            <a:spLocks noGrp="1"/>
          </p:cNvSpPr>
          <p:nvPr>
            <p:ph type="sldNum" sz="quarter" idx="12"/>
          </p:nvPr>
        </p:nvSpPr>
        <p:spPr/>
        <p:txBody>
          <a:bodyPr/>
          <a:lstStyle/>
          <a:p>
            <a:fld id="{944F90BC-AFF7-43C5-BADE-B443E96D3EC2}" type="slidenum">
              <a:rPr lang="en-US" smtClean="0"/>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Management &amp; Accommodations</a:t>
            </a:r>
          </a:p>
        </p:txBody>
      </p:sp>
      <p:sp>
        <p:nvSpPr>
          <p:cNvPr id="3" name="Content Placeholder 2"/>
          <p:cNvSpPr>
            <a:spLocks noGrp="1"/>
          </p:cNvSpPr>
          <p:nvPr>
            <p:ph idx="1"/>
          </p:nvPr>
        </p:nvSpPr>
        <p:spPr/>
        <p:txBody>
          <a:bodyPr/>
          <a:lstStyle/>
          <a:p>
            <a:endParaRPr/>
          </a:p>
          <a:p>
            <a:r>
              <a:t>Reduce background noise and reverberation</a:t>
            </a:r>
          </a:p>
          <a:p>
            <a:r>
              <a:t>Ensure consistent amplification use and listening checks</a:t>
            </a:r>
          </a:p>
          <a:p>
            <a:r>
              <a:t>Provide flexible seating, listening breaks, and hearing assistive tech (FM, CAD systems)</a:t>
            </a:r>
          </a:p>
        </p:txBody>
      </p:sp>
      <p:sp>
        <p:nvSpPr>
          <p:cNvPr id="5" name="Slide Number Placeholder 4">
            <a:extLst>
              <a:ext uri="{FF2B5EF4-FFF2-40B4-BE49-F238E27FC236}">
                <a16:creationId xmlns:a16="http://schemas.microsoft.com/office/drawing/2014/main" id="{47B7AE32-ACC8-91D2-EE98-68329943FC3C}"/>
              </a:ext>
            </a:extLst>
          </p:cNvPr>
          <p:cNvSpPr>
            <a:spLocks noGrp="1"/>
          </p:cNvSpPr>
          <p:nvPr>
            <p:ph type="sldNum" sz="quarter" idx="12"/>
          </p:nvPr>
        </p:nvSpPr>
        <p:spPr/>
        <p:txBody>
          <a:bodyPr/>
          <a:lstStyle/>
          <a:p>
            <a:fld id="{944F90BC-AFF7-43C5-BADE-B443E96D3EC2}" type="slidenum">
              <a:rPr lang="en-US" smtClean="0"/>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Role of the Audiologist</a:t>
            </a:r>
          </a:p>
        </p:txBody>
      </p:sp>
      <p:sp>
        <p:nvSpPr>
          <p:cNvPr id="3" name="Content Placeholder 2"/>
          <p:cNvSpPr>
            <a:spLocks noGrp="1"/>
          </p:cNvSpPr>
          <p:nvPr>
            <p:ph idx="1"/>
          </p:nvPr>
        </p:nvSpPr>
        <p:spPr/>
        <p:txBody>
          <a:bodyPr/>
          <a:lstStyle/>
          <a:p>
            <a:endParaRPr/>
          </a:p>
          <a:p>
            <a:r>
              <a:t>Identify and monitor listening-related fatigue</a:t>
            </a:r>
          </a:p>
          <a:p>
            <a:r>
              <a:t>Educate families and schools about acoustic optimization</a:t>
            </a:r>
          </a:p>
          <a:p>
            <a:r>
              <a:t>Counsel on realistic expectations for devices and classroom support</a:t>
            </a:r>
          </a:p>
        </p:txBody>
      </p:sp>
      <p:sp>
        <p:nvSpPr>
          <p:cNvPr id="5" name="Slide Number Placeholder 4">
            <a:extLst>
              <a:ext uri="{FF2B5EF4-FFF2-40B4-BE49-F238E27FC236}">
                <a16:creationId xmlns:a16="http://schemas.microsoft.com/office/drawing/2014/main" id="{98C25E92-EE1F-E059-3185-4C376B4D32C5}"/>
              </a:ext>
            </a:extLst>
          </p:cNvPr>
          <p:cNvSpPr>
            <a:spLocks noGrp="1"/>
          </p:cNvSpPr>
          <p:nvPr>
            <p:ph type="sldNum" sz="quarter" idx="12"/>
          </p:nvPr>
        </p:nvSpPr>
        <p:spPr/>
        <p:txBody>
          <a:bodyPr/>
          <a:lstStyle/>
          <a:p>
            <a:fld id="{944F90BC-AFF7-43C5-BADE-B443E96D3EC2}" type="slidenum">
              <a:rPr lang="en-US" smtClean="0"/>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endParaRPr/>
          </a:p>
          <a:p>
            <a:r>
              <a:t>Listening fatigue impacts learning and wellbeing</a:t>
            </a:r>
          </a:p>
          <a:p>
            <a:r>
              <a:t>Stress and cognitive load measurable via cortisol and behavior</a:t>
            </a:r>
          </a:p>
          <a:p>
            <a:r>
              <a:t>Audiologists play a vital role in prevention and management</a:t>
            </a:r>
          </a:p>
        </p:txBody>
      </p:sp>
      <p:sp>
        <p:nvSpPr>
          <p:cNvPr id="5" name="Slide Number Placeholder 4">
            <a:extLst>
              <a:ext uri="{FF2B5EF4-FFF2-40B4-BE49-F238E27FC236}">
                <a16:creationId xmlns:a16="http://schemas.microsoft.com/office/drawing/2014/main" id="{9E502DEB-FE57-4371-AAA9-6E646D36542B}"/>
              </a:ext>
            </a:extLst>
          </p:cNvPr>
          <p:cNvSpPr>
            <a:spLocks noGrp="1"/>
          </p:cNvSpPr>
          <p:nvPr>
            <p:ph type="sldNum" sz="quarter" idx="12"/>
          </p:nvPr>
        </p:nvSpPr>
        <p:spPr/>
        <p:txBody>
          <a:bodyPr/>
          <a:lstStyle/>
          <a:p>
            <a:fld id="{944F90BC-AFF7-43C5-BADE-B443E96D3EC2}" type="slidenum">
              <a:rPr lang="en-US" smtClean="0"/>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1D7E4-E112-4684-8A0E-7E0A66A0535D}"/>
              </a:ext>
            </a:extLst>
          </p:cNvPr>
          <p:cNvSpPr>
            <a:spLocks noGrp="1"/>
          </p:cNvSpPr>
          <p:nvPr>
            <p:ph type="title"/>
          </p:nvPr>
        </p:nvSpPr>
        <p:spPr/>
        <p:txBody>
          <a:bodyPr/>
          <a:lstStyle/>
          <a:p>
            <a:r>
              <a:rPr lang="en-US" dirty="0"/>
              <a:t>Captioning</a:t>
            </a:r>
          </a:p>
        </p:txBody>
      </p:sp>
      <p:sp>
        <p:nvSpPr>
          <p:cNvPr id="5" name="Text Placeholder 4">
            <a:extLst>
              <a:ext uri="{FF2B5EF4-FFF2-40B4-BE49-F238E27FC236}">
                <a16:creationId xmlns:a16="http://schemas.microsoft.com/office/drawing/2014/main" id="{7FA28A2F-2CD4-4CE4-B63D-3471912B0C9C}"/>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ECCA4676-CA0D-064E-24E6-3694BC54AB20}"/>
              </a:ext>
            </a:extLst>
          </p:cNvPr>
          <p:cNvSpPr>
            <a:spLocks noGrp="1"/>
          </p:cNvSpPr>
          <p:nvPr>
            <p:ph type="sldNum" sz="quarter" idx="12"/>
          </p:nvPr>
        </p:nvSpPr>
        <p:spPr/>
        <p:txBody>
          <a:bodyPr/>
          <a:lstStyle/>
          <a:p>
            <a:fld id="{944F90BC-AFF7-43C5-BADE-B443E96D3EC2}" type="slidenum">
              <a:rPr lang="en-US" smtClean="0"/>
              <a:t>114</a:t>
            </a:fld>
            <a:endParaRPr lang="en-US"/>
          </a:p>
        </p:txBody>
      </p:sp>
    </p:spTree>
    <p:extLst>
      <p:ext uri="{BB962C8B-B14F-4D97-AF65-F5344CB8AC3E}">
        <p14:creationId xmlns:p14="http://schemas.microsoft.com/office/powerpoint/2010/main" val="40462258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3A48BC-0F72-43E2-877E-3E36C6623A29}"/>
              </a:ext>
            </a:extLst>
          </p:cNvPr>
          <p:cNvSpPr>
            <a:spLocks noGrp="1"/>
          </p:cNvSpPr>
          <p:nvPr>
            <p:ph type="title"/>
          </p:nvPr>
        </p:nvSpPr>
        <p:spPr/>
        <p:txBody>
          <a:bodyPr/>
          <a:lstStyle/>
          <a:p>
            <a:r>
              <a:rPr lang="en-US" dirty="0"/>
              <a:t>Definition</a:t>
            </a:r>
          </a:p>
        </p:txBody>
      </p:sp>
      <p:sp>
        <p:nvSpPr>
          <p:cNvPr id="5" name="Content Placeholder 4">
            <a:extLst>
              <a:ext uri="{FF2B5EF4-FFF2-40B4-BE49-F238E27FC236}">
                <a16:creationId xmlns:a16="http://schemas.microsoft.com/office/drawing/2014/main" id="{81DD63A7-C0B2-4BFE-902C-EFE974506F51}"/>
              </a:ext>
            </a:extLst>
          </p:cNvPr>
          <p:cNvSpPr>
            <a:spLocks noGrp="1"/>
          </p:cNvSpPr>
          <p:nvPr>
            <p:ph idx="1"/>
          </p:nvPr>
        </p:nvSpPr>
        <p:spPr>
          <a:xfrm>
            <a:off x="677333" y="1450109"/>
            <a:ext cx="10877357" cy="5042765"/>
          </a:xfrm>
        </p:spPr>
        <p:txBody>
          <a:bodyPr>
            <a:normAutofit lnSpcReduction="10000"/>
          </a:bodyPr>
          <a:lstStyle/>
          <a:p>
            <a:r>
              <a:rPr lang="en-US" dirty="0"/>
              <a:t>Captions are words displayed on a television, computer, mobile device, or movie screen, providing the speech or sound portion of a program or video via text.</a:t>
            </a:r>
          </a:p>
          <a:p>
            <a:r>
              <a:rPr lang="en-US" dirty="0"/>
              <a:t> Captions allow viewers to follow the dialogue and the action of a program simultaneously. For people with hearing loss who have residual hearing, captions can make the spoken words easier to understand—because hearing, like vision, is influenced by our expectations. (When you have an idea of what someone might be about to say, his or her speech may seem more clear). </a:t>
            </a:r>
          </a:p>
          <a:p>
            <a:r>
              <a:rPr lang="en-US" dirty="0"/>
              <a:t>Captions can also provide information about who is speaking or about sound effects that might be important to understanding a news story, political event, or the plot.</a:t>
            </a:r>
          </a:p>
          <a:p>
            <a:pPr marL="0" indent="0">
              <a:buNone/>
            </a:pPr>
            <a:r>
              <a:rPr lang="en-US" dirty="0"/>
              <a:t>	(Hearing Loss Association for America)</a:t>
            </a:r>
          </a:p>
        </p:txBody>
      </p:sp>
      <p:sp>
        <p:nvSpPr>
          <p:cNvPr id="3" name="Slide Number Placeholder 2">
            <a:extLst>
              <a:ext uri="{FF2B5EF4-FFF2-40B4-BE49-F238E27FC236}">
                <a16:creationId xmlns:a16="http://schemas.microsoft.com/office/drawing/2014/main" id="{BD7F8237-FB95-C77D-5065-C087C8A73FE9}"/>
              </a:ext>
            </a:extLst>
          </p:cNvPr>
          <p:cNvSpPr>
            <a:spLocks noGrp="1"/>
          </p:cNvSpPr>
          <p:nvPr>
            <p:ph type="sldNum" sz="quarter" idx="12"/>
          </p:nvPr>
        </p:nvSpPr>
        <p:spPr/>
        <p:txBody>
          <a:bodyPr/>
          <a:lstStyle/>
          <a:p>
            <a:fld id="{944F90BC-AFF7-43C5-BADE-B443E96D3EC2}" type="slidenum">
              <a:rPr lang="en-US" smtClean="0"/>
              <a:t>115</a:t>
            </a:fld>
            <a:endParaRPr lang="en-US"/>
          </a:p>
        </p:txBody>
      </p:sp>
    </p:spTree>
    <p:extLst>
      <p:ext uri="{BB962C8B-B14F-4D97-AF65-F5344CB8AC3E}">
        <p14:creationId xmlns:p14="http://schemas.microsoft.com/office/powerpoint/2010/main" val="22971851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16C9-BA38-444E-B672-585E8041D281}"/>
              </a:ext>
            </a:extLst>
          </p:cNvPr>
          <p:cNvSpPr>
            <a:spLocks noGrp="1"/>
          </p:cNvSpPr>
          <p:nvPr>
            <p:ph type="title"/>
          </p:nvPr>
        </p:nvSpPr>
        <p:spPr>
          <a:xfrm>
            <a:off x="559837" y="609600"/>
            <a:ext cx="8714165" cy="892629"/>
          </a:xfrm>
        </p:spPr>
        <p:txBody>
          <a:bodyPr>
            <a:normAutofit fontScale="90000"/>
          </a:bodyPr>
          <a:lstStyle/>
          <a:p>
            <a:r>
              <a:rPr lang="en-US" dirty="0"/>
              <a:t>Communication Access Realtime Translation  (CART)</a:t>
            </a:r>
          </a:p>
        </p:txBody>
      </p:sp>
      <p:sp>
        <p:nvSpPr>
          <p:cNvPr id="3" name="Content Placeholder 2">
            <a:extLst>
              <a:ext uri="{FF2B5EF4-FFF2-40B4-BE49-F238E27FC236}">
                <a16:creationId xmlns:a16="http://schemas.microsoft.com/office/drawing/2014/main" id="{D07A6231-554C-483B-A54F-29A99EA0879A}"/>
              </a:ext>
            </a:extLst>
          </p:cNvPr>
          <p:cNvSpPr>
            <a:spLocks noGrp="1"/>
          </p:cNvSpPr>
          <p:nvPr>
            <p:ph idx="1"/>
          </p:nvPr>
        </p:nvSpPr>
        <p:spPr>
          <a:xfrm>
            <a:off x="559837" y="1791478"/>
            <a:ext cx="8714165" cy="4249884"/>
          </a:xfrm>
        </p:spPr>
        <p:txBody>
          <a:bodyPr/>
          <a:lstStyle/>
          <a:p>
            <a:r>
              <a:rPr lang="en-US" dirty="0"/>
              <a:t>Speech to text service</a:t>
            </a:r>
          </a:p>
          <a:p>
            <a:pPr lvl="1"/>
            <a:r>
              <a:rPr lang="en-US" dirty="0"/>
              <a:t>In-person or may be through a remote service</a:t>
            </a:r>
          </a:p>
          <a:p>
            <a:r>
              <a:rPr lang="en-US" dirty="0"/>
              <a:t>Compliant with ADA</a:t>
            </a:r>
          </a:p>
        </p:txBody>
      </p:sp>
      <p:pic>
        <p:nvPicPr>
          <p:cNvPr id="4" name="Picture 3">
            <a:extLst>
              <a:ext uri="{FF2B5EF4-FFF2-40B4-BE49-F238E27FC236}">
                <a16:creationId xmlns:a16="http://schemas.microsoft.com/office/drawing/2014/main" id="{E2870BA9-5858-4468-85B9-778260FAF986}"/>
              </a:ext>
            </a:extLst>
          </p:cNvPr>
          <p:cNvPicPr>
            <a:picLocks noChangeAspect="1"/>
          </p:cNvPicPr>
          <p:nvPr/>
        </p:nvPicPr>
        <p:blipFill>
          <a:blip r:embed="rId2"/>
          <a:stretch>
            <a:fillRect/>
          </a:stretch>
        </p:blipFill>
        <p:spPr>
          <a:xfrm>
            <a:off x="7635738" y="466568"/>
            <a:ext cx="4370383" cy="2307562"/>
          </a:xfrm>
          <a:prstGeom prst="rect">
            <a:avLst/>
          </a:prstGeom>
        </p:spPr>
      </p:pic>
      <p:pic>
        <p:nvPicPr>
          <p:cNvPr id="5" name="Picture 4">
            <a:extLst>
              <a:ext uri="{FF2B5EF4-FFF2-40B4-BE49-F238E27FC236}">
                <a16:creationId xmlns:a16="http://schemas.microsoft.com/office/drawing/2014/main" id="{BD2DC8D4-08C6-43BB-B0FC-D53AA4B6EA3F}"/>
              </a:ext>
            </a:extLst>
          </p:cNvPr>
          <p:cNvPicPr>
            <a:picLocks noChangeAspect="1"/>
          </p:cNvPicPr>
          <p:nvPr/>
        </p:nvPicPr>
        <p:blipFill>
          <a:blip r:embed="rId3"/>
          <a:stretch>
            <a:fillRect/>
          </a:stretch>
        </p:blipFill>
        <p:spPr>
          <a:xfrm>
            <a:off x="8133048" y="2917162"/>
            <a:ext cx="3687891" cy="3742934"/>
          </a:xfrm>
          <a:prstGeom prst="rect">
            <a:avLst/>
          </a:prstGeom>
        </p:spPr>
      </p:pic>
      <p:sp>
        <p:nvSpPr>
          <p:cNvPr id="7" name="Slide Number Placeholder 6">
            <a:extLst>
              <a:ext uri="{FF2B5EF4-FFF2-40B4-BE49-F238E27FC236}">
                <a16:creationId xmlns:a16="http://schemas.microsoft.com/office/drawing/2014/main" id="{D34ACD91-3D0C-91B4-833F-8E5ADBE3B78B}"/>
              </a:ext>
            </a:extLst>
          </p:cNvPr>
          <p:cNvSpPr>
            <a:spLocks noGrp="1"/>
          </p:cNvSpPr>
          <p:nvPr>
            <p:ph type="sldNum" sz="quarter" idx="12"/>
          </p:nvPr>
        </p:nvSpPr>
        <p:spPr/>
        <p:txBody>
          <a:bodyPr/>
          <a:lstStyle/>
          <a:p>
            <a:fld id="{944F90BC-AFF7-43C5-BADE-B443E96D3EC2}" type="slidenum">
              <a:rPr lang="en-US" smtClean="0"/>
              <a:t>116</a:t>
            </a:fld>
            <a:endParaRPr lang="en-US"/>
          </a:p>
        </p:txBody>
      </p:sp>
    </p:spTree>
    <p:extLst>
      <p:ext uri="{BB962C8B-B14F-4D97-AF65-F5344CB8AC3E}">
        <p14:creationId xmlns:p14="http://schemas.microsoft.com/office/powerpoint/2010/main" val="12005391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5308-4348-4CBE-8CF2-09FA42E034E7}"/>
              </a:ext>
            </a:extLst>
          </p:cNvPr>
          <p:cNvSpPr>
            <a:spLocks noGrp="1"/>
          </p:cNvSpPr>
          <p:nvPr>
            <p:ph type="title"/>
          </p:nvPr>
        </p:nvSpPr>
        <p:spPr/>
        <p:txBody>
          <a:bodyPr/>
          <a:lstStyle/>
          <a:p>
            <a:r>
              <a:rPr lang="en-US" dirty="0"/>
              <a:t>Remote Microphone Technology </a:t>
            </a:r>
          </a:p>
        </p:txBody>
      </p:sp>
      <p:sp>
        <p:nvSpPr>
          <p:cNvPr id="3" name="Content Placeholder 2">
            <a:extLst>
              <a:ext uri="{FF2B5EF4-FFF2-40B4-BE49-F238E27FC236}">
                <a16:creationId xmlns:a16="http://schemas.microsoft.com/office/drawing/2014/main" id="{FE457FF6-CE37-48C5-891D-6431ACB2DABB}"/>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9911D90-BD6E-FCB8-E04D-F2A148B3985E}"/>
              </a:ext>
            </a:extLst>
          </p:cNvPr>
          <p:cNvSpPr>
            <a:spLocks noGrp="1"/>
          </p:cNvSpPr>
          <p:nvPr>
            <p:ph type="sldNum" sz="quarter" idx="12"/>
          </p:nvPr>
        </p:nvSpPr>
        <p:spPr/>
        <p:txBody>
          <a:bodyPr/>
          <a:lstStyle/>
          <a:p>
            <a:fld id="{944F90BC-AFF7-43C5-BADE-B443E96D3EC2}" type="slidenum">
              <a:rPr lang="en-US" smtClean="0"/>
              <a:t>117</a:t>
            </a:fld>
            <a:endParaRPr lang="en-US"/>
          </a:p>
        </p:txBody>
      </p:sp>
    </p:spTree>
    <p:extLst>
      <p:ext uri="{BB962C8B-B14F-4D97-AF65-F5344CB8AC3E}">
        <p14:creationId xmlns:p14="http://schemas.microsoft.com/office/powerpoint/2010/main" val="29890700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3C2D-4DE0-45A2-952C-5CD24487F25A}"/>
              </a:ext>
            </a:extLst>
          </p:cNvPr>
          <p:cNvSpPr>
            <a:spLocks noGrp="1"/>
          </p:cNvSpPr>
          <p:nvPr>
            <p:ph type="title"/>
          </p:nvPr>
        </p:nvSpPr>
        <p:spPr/>
        <p:txBody>
          <a:bodyPr>
            <a:normAutofit fontScale="90000"/>
          </a:bodyPr>
          <a:lstStyle/>
          <a:p>
            <a:r>
              <a:rPr lang="en-US" dirty="0"/>
              <a:t>Speech to text apps</a:t>
            </a:r>
            <a:br>
              <a:rPr lang="en-US" dirty="0"/>
            </a:br>
            <a:r>
              <a:rPr lang="en-US" dirty="0"/>
              <a:t>Automatic Speech Recognition)</a:t>
            </a:r>
            <a:br>
              <a:rPr lang="en-US" dirty="0"/>
            </a:br>
            <a:endParaRPr lang="en-US" dirty="0"/>
          </a:p>
        </p:txBody>
      </p:sp>
      <p:sp>
        <p:nvSpPr>
          <p:cNvPr id="3" name="Content Placeholder 2">
            <a:extLst>
              <a:ext uri="{FF2B5EF4-FFF2-40B4-BE49-F238E27FC236}">
                <a16:creationId xmlns:a16="http://schemas.microsoft.com/office/drawing/2014/main" id="{682FE76D-32FC-41DF-9257-1DB8591A8831}"/>
              </a:ext>
            </a:extLst>
          </p:cNvPr>
          <p:cNvSpPr>
            <a:spLocks noGrp="1"/>
          </p:cNvSpPr>
          <p:nvPr>
            <p:ph idx="1"/>
          </p:nvPr>
        </p:nvSpPr>
        <p:spPr>
          <a:xfrm>
            <a:off x="563418" y="1468581"/>
            <a:ext cx="9744364" cy="4895273"/>
          </a:xfrm>
        </p:spPr>
        <p:txBody>
          <a:bodyPr>
            <a:normAutofit lnSpcReduction="10000"/>
          </a:bodyPr>
          <a:lstStyle/>
          <a:p>
            <a:r>
              <a:rPr lang="en-US" dirty="0"/>
              <a:t>Dragon Family Products</a:t>
            </a:r>
          </a:p>
          <a:p>
            <a:r>
              <a:rPr lang="en-US" dirty="0"/>
              <a:t>Otter</a:t>
            </a:r>
          </a:p>
          <a:p>
            <a:r>
              <a:rPr lang="en-US" dirty="0" err="1"/>
              <a:t>Verbit</a:t>
            </a:r>
            <a:endParaRPr lang="en-US" dirty="0"/>
          </a:p>
          <a:p>
            <a:r>
              <a:rPr lang="en-US" dirty="0" err="1"/>
              <a:t>Speechmatics</a:t>
            </a:r>
            <a:endParaRPr lang="en-US" dirty="0"/>
          </a:p>
          <a:p>
            <a:r>
              <a:rPr lang="en-US" dirty="0" err="1"/>
              <a:t>Braina</a:t>
            </a:r>
            <a:r>
              <a:rPr lang="en-US" dirty="0"/>
              <a:t> Pro</a:t>
            </a:r>
          </a:p>
          <a:p>
            <a:r>
              <a:rPr lang="en-US" dirty="0"/>
              <a:t>Amazon Transcribe</a:t>
            </a:r>
          </a:p>
          <a:p>
            <a:r>
              <a:rPr lang="en-US" dirty="0"/>
              <a:t>Microsoft Azure speech to Text</a:t>
            </a:r>
          </a:p>
          <a:p>
            <a:r>
              <a:rPr lang="en-US" dirty="0"/>
              <a:t>IBM Watson Speech to Text</a:t>
            </a:r>
          </a:p>
          <a:p>
            <a:endParaRPr lang="en-US" dirty="0"/>
          </a:p>
          <a:p>
            <a:r>
              <a:rPr lang="en-US" dirty="0"/>
              <a:t>Zoom captioning</a:t>
            </a:r>
          </a:p>
        </p:txBody>
      </p:sp>
      <p:sp>
        <p:nvSpPr>
          <p:cNvPr id="5" name="Slide Number Placeholder 4">
            <a:extLst>
              <a:ext uri="{FF2B5EF4-FFF2-40B4-BE49-F238E27FC236}">
                <a16:creationId xmlns:a16="http://schemas.microsoft.com/office/drawing/2014/main" id="{1770E24F-D67A-8A57-70B4-710A039B256E}"/>
              </a:ext>
            </a:extLst>
          </p:cNvPr>
          <p:cNvSpPr>
            <a:spLocks noGrp="1"/>
          </p:cNvSpPr>
          <p:nvPr>
            <p:ph type="sldNum" sz="quarter" idx="12"/>
          </p:nvPr>
        </p:nvSpPr>
        <p:spPr/>
        <p:txBody>
          <a:bodyPr/>
          <a:lstStyle/>
          <a:p>
            <a:fld id="{944F90BC-AFF7-43C5-BADE-B443E96D3EC2}" type="slidenum">
              <a:rPr lang="en-US" smtClean="0"/>
              <a:t>118</a:t>
            </a:fld>
            <a:endParaRPr lang="en-US"/>
          </a:p>
        </p:txBody>
      </p:sp>
    </p:spTree>
    <p:extLst>
      <p:ext uri="{BB962C8B-B14F-4D97-AF65-F5344CB8AC3E}">
        <p14:creationId xmlns:p14="http://schemas.microsoft.com/office/powerpoint/2010/main" val="1857525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64655"/>
            <a:ext cx="11104418" cy="1626033"/>
          </a:xfrm>
        </p:spPr>
        <p:txBody>
          <a:bodyPr/>
          <a:lstStyle/>
          <a:p>
            <a:r>
              <a:rPr lang="en-US" dirty="0"/>
              <a:t>Key Points/ Review</a:t>
            </a:r>
          </a:p>
        </p:txBody>
      </p:sp>
      <p:sp>
        <p:nvSpPr>
          <p:cNvPr id="3" name="Content Placeholder 2"/>
          <p:cNvSpPr>
            <a:spLocks noGrp="1"/>
          </p:cNvSpPr>
          <p:nvPr>
            <p:ph idx="1"/>
          </p:nvPr>
        </p:nvSpPr>
        <p:spPr>
          <a:xfrm>
            <a:off x="636814" y="1420586"/>
            <a:ext cx="10716986" cy="4756377"/>
          </a:xfrm>
        </p:spPr>
        <p:txBody>
          <a:bodyPr>
            <a:normAutofit/>
          </a:bodyPr>
          <a:lstStyle/>
          <a:p>
            <a:r>
              <a:rPr lang="en-US" dirty="0"/>
              <a:t>Teaching and learning is dependent, to a great degree, on talking and listening </a:t>
            </a:r>
          </a:p>
          <a:p>
            <a:r>
              <a:rPr lang="en-US" dirty="0"/>
              <a:t>1 in 6 words not understood by 1st graders in classrooms with poor acoustics </a:t>
            </a:r>
          </a:p>
          <a:p>
            <a:pPr marL="0" indent="0">
              <a:buNone/>
            </a:pPr>
            <a:r>
              <a:rPr lang="en-US" dirty="0"/>
              <a:t>	Canadian Language &amp; Research Network Study (Bradley 2005) </a:t>
            </a:r>
          </a:p>
          <a:p>
            <a:endParaRPr lang="en-US" dirty="0"/>
          </a:p>
          <a:p>
            <a:r>
              <a:rPr lang="en-US" dirty="0"/>
              <a:t>Often unnoticed by administrators </a:t>
            </a:r>
          </a:p>
          <a:p>
            <a:r>
              <a:rPr lang="en-US" dirty="0"/>
              <a:t>Teachers see the effects but may not realize the cause </a:t>
            </a:r>
          </a:p>
          <a:p>
            <a:r>
              <a:rPr lang="en-US" dirty="0"/>
              <a:t>Poor classroom listening conditions = tangible lifelong impact on learning </a:t>
            </a:r>
          </a:p>
          <a:p>
            <a:endParaRPr lang="en-US" dirty="0"/>
          </a:p>
        </p:txBody>
      </p:sp>
      <p:sp>
        <p:nvSpPr>
          <p:cNvPr id="5" name="Slide Number Placeholder 4">
            <a:extLst>
              <a:ext uri="{FF2B5EF4-FFF2-40B4-BE49-F238E27FC236}">
                <a16:creationId xmlns:a16="http://schemas.microsoft.com/office/drawing/2014/main" id="{FCE3E5A7-1DCE-7F5C-F3E7-80E14E98C7AC}"/>
              </a:ext>
            </a:extLst>
          </p:cNvPr>
          <p:cNvSpPr>
            <a:spLocks noGrp="1"/>
          </p:cNvSpPr>
          <p:nvPr>
            <p:ph type="sldNum" sz="quarter" idx="12"/>
          </p:nvPr>
        </p:nvSpPr>
        <p:spPr/>
        <p:txBody>
          <a:bodyPr/>
          <a:lstStyle/>
          <a:p>
            <a:fld id="{944F90BC-AFF7-43C5-BADE-B443E96D3EC2}" type="slidenum">
              <a:rPr lang="en-US" smtClean="0"/>
              <a:t>119</a:t>
            </a:fld>
            <a:endParaRPr lang="en-US"/>
          </a:p>
        </p:txBody>
      </p:sp>
    </p:spTree>
    <p:extLst>
      <p:ext uri="{BB962C8B-B14F-4D97-AF65-F5344CB8AC3E}">
        <p14:creationId xmlns:p14="http://schemas.microsoft.com/office/powerpoint/2010/main" val="41062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4ED1F-F82F-6103-8DFA-DEEC7F692022}"/>
              </a:ext>
            </a:extLst>
          </p:cNvPr>
          <p:cNvSpPr>
            <a:spLocks noGrp="1"/>
          </p:cNvSpPr>
          <p:nvPr>
            <p:ph type="title"/>
          </p:nvPr>
        </p:nvSpPr>
        <p:spPr>
          <a:xfrm>
            <a:off x="761800" y="762001"/>
            <a:ext cx="5334197" cy="1708242"/>
          </a:xfrm>
        </p:spPr>
        <p:txBody>
          <a:bodyPr anchor="ctr">
            <a:normAutofit/>
          </a:bodyPr>
          <a:lstStyle/>
          <a:p>
            <a:r>
              <a:rPr lang="en-US" sz="4000"/>
              <a:t>Breakdown</a:t>
            </a:r>
          </a:p>
        </p:txBody>
      </p:sp>
      <p:sp>
        <p:nvSpPr>
          <p:cNvPr id="3" name="Content Placeholder 2">
            <a:extLst>
              <a:ext uri="{FF2B5EF4-FFF2-40B4-BE49-F238E27FC236}">
                <a16:creationId xmlns:a16="http://schemas.microsoft.com/office/drawing/2014/main" id="{6262CF70-3603-5CCE-5BF2-B77775C5F557}"/>
              </a:ext>
            </a:extLst>
          </p:cNvPr>
          <p:cNvSpPr>
            <a:spLocks noGrp="1"/>
          </p:cNvSpPr>
          <p:nvPr>
            <p:ph idx="1"/>
          </p:nvPr>
        </p:nvSpPr>
        <p:spPr>
          <a:xfrm>
            <a:off x="580104" y="1917290"/>
            <a:ext cx="5515894" cy="4322789"/>
          </a:xfrm>
        </p:spPr>
        <p:txBody>
          <a:bodyPr anchor="ctr">
            <a:normAutofit/>
          </a:bodyPr>
          <a:lstStyle/>
          <a:p>
            <a:r>
              <a:rPr lang="en-US" sz="3600" dirty="0"/>
              <a:t>A student was searching the library for a required reading </a:t>
            </a:r>
            <a:r>
              <a:rPr lang="en-US" sz="3600" i="1" u="sng" dirty="0"/>
              <a:t>Oranges and Peaches</a:t>
            </a:r>
            <a:r>
              <a:rPr lang="en-US" sz="3600" dirty="0"/>
              <a:t>.  To his dismay he learned the book was </a:t>
            </a:r>
            <a:r>
              <a:rPr lang="en-US" sz="3600" i="1" u="sng" dirty="0"/>
              <a:t>Origin of Species </a:t>
            </a:r>
            <a:r>
              <a:rPr lang="en-US" sz="3600" dirty="0"/>
              <a:t>by Darwin.  </a:t>
            </a:r>
            <a:endParaRPr lang="en-US" sz="3600" u="sng" dirty="0"/>
          </a:p>
        </p:txBody>
      </p:sp>
      <p:pic>
        <p:nvPicPr>
          <p:cNvPr id="1026" name="Picture 2" descr="This may contain: a group of people sitting around each other with pizza boxes on their heads and reading books">
            <a:extLst>
              <a:ext uri="{FF2B5EF4-FFF2-40B4-BE49-F238E27FC236}">
                <a16:creationId xmlns:a16="http://schemas.microsoft.com/office/drawing/2014/main" id="{2E4319FF-940A-D59D-A48D-38BC58E67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539"/>
          <a:stretch>
            <a:fillRect/>
          </a:stretch>
        </p:blipFill>
        <p:spPr bwMode="auto">
          <a:xfrm>
            <a:off x="7627682" y="661413"/>
            <a:ext cx="4564318" cy="5877499"/>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32844E2-24A0-0688-25F7-BA7C66750A63}"/>
              </a:ext>
            </a:extLst>
          </p:cNvPr>
          <p:cNvSpPr>
            <a:spLocks noGrp="1"/>
          </p:cNvSpPr>
          <p:nvPr>
            <p:ph type="sldNum" sz="quarter" idx="12"/>
          </p:nvPr>
        </p:nvSpPr>
        <p:spPr>
          <a:xfrm>
            <a:off x="10167869" y="6356350"/>
            <a:ext cx="1768425" cy="365125"/>
          </a:xfrm>
        </p:spPr>
        <p:txBody>
          <a:bodyPr>
            <a:normAutofit/>
          </a:bodyPr>
          <a:lstStyle/>
          <a:p>
            <a:pPr>
              <a:spcAft>
                <a:spcPts val="600"/>
              </a:spcAft>
            </a:pPr>
            <a:fld id="{944F90BC-AFF7-43C5-BADE-B443E96D3EC2}" type="slidenum">
              <a:rPr lang="en-US">
                <a:solidFill>
                  <a:srgbClr val="FFFFFF"/>
                </a:solidFill>
              </a:rPr>
              <a:pPr>
                <a:spcAft>
                  <a:spcPts val="600"/>
                </a:spcAft>
              </a:pPr>
              <a:t>12</a:t>
            </a:fld>
            <a:endParaRPr lang="en-US">
              <a:solidFill>
                <a:srgbClr val="FFFFFF"/>
              </a:solidFill>
            </a:endParaRPr>
          </a:p>
        </p:txBody>
      </p:sp>
      <p:pic>
        <p:nvPicPr>
          <p:cNvPr id="6" name="Picture 1" descr="LSU-HEALTH">
            <a:extLst>
              <a:ext uri="{FF2B5EF4-FFF2-40B4-BE49-F238E27FC236}">
                <a16:creationId xmlns:a16="http://schemas.microsoft.com/office/drawing/2014/main" id="{C86244C7-EF42-0031-DF2C-5BB790746E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488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7" y="221673"/>
            <a:ext cx="11067473" cy="1469015"/>
          </a:xfrm>
        </p:spPr>
        <p:txBody>
          <a:bodyPr/>
          <a:lstStyle/>
          <a:p>
            <a:r>
              <a:rPr lang="en-US" dirty="0"/>
              <a:t>Key Points</a:t>
            </a:r>
          </a:p>
        </p:txBody>
      </p:sp>
      <p:sp>
        <p:nvSpPr>
          <p:cNvPr id="3" name="Content Placeholder 2"/>
          <p:cNvSpPr>
            <a:spLocks noGrp="1"/>
          </p:cNvSpPr>
          <p:nvPr>
            <p:ph idx="1"/>
          </p:nvPr>
        </p:nvSpPr>
        <p:spPr>
          <a:xfrm>
            <a:off x="480292" y="1422401"/>
            <a:ext cx="11512926" cy="5309704"/>
          </a:xfrm>
        </p:spPr>
        <p:txBody>
          <a:bodyPr>
            <a:normAutofit/>
          </a:bodyPr>
          <a:lstStyle/>
          <a:p>
            <a:r>
              <a:rPr lang="en-US" dirty="0"/>
              <a:t>Children can’t learn if they can’t see </a:t>
            </a:r>
          </a:p>
          <a:p>
            <a:r>
              <a:rPr lang="en-US" dirty="0"/>
              <a:t>Children also can’t learn if they can’t hear and understand the spoken word </a:t>
            </a:r>
          </a:p>
          <a:p>
            <a:r>
              <a:rPr lang="en-US" dirty="0"/>
              <a:t>Students under age 13 are the most challenged </a:t>
            </a:r>
          </a:p>
          <a:p>
            <a:r>
              <a:rPr lang="en-US" dirty="0"/>
              <a:t>The auditory physiology is immature until secondary school. </a:t>
            </a:r>
          </a:p>
          <a:p>
            <a:pPr lvl="1"/>
            <a:r>
              <a:rPr lang="en-US" dirty="0"/>
              <a:t>–As late as high school for some students 	</a:t>
            </a:r>
          </a:p>
          <a:p>
            <a:pPr lvl="1"/>
            <a:r>
              <a:rPr lang="en-US" dirty="0"/>
              <a:t>Lack the vocabulary needed to fill in the blanks </a:t>
            </a:r>
          </a:p>
          <a:p>
            <a:endParaRPr lang="en-US" dirty="0"/>
          </a:p>
          <a:p>
            <a:endParaRPr lang="en-US" dirty="0"/>
          </a:p>
          <a:p>
            <a:r>
              <a:rPr lang="en-US" dirty="0"/>
              <a:t>Lack of understanding can affect speech perception, attention, behavior, and overall classroom performance </a:t>
            </a:r>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E4C3CA28-45DE-F09B-A418-6E12D1E6E190}"/>
              </a:ext>
            </a:extLst>
          </p:cNvPr>
          <p:cNvSpPr>
            <a:spLocks noGrp="1"/>
          </p:cNvSpPr>
          <p:nvPr>
            <p:ph type="sldNum" sz="quarter" idx="12"/>
          </p:nvPr>
        </p:nvSpPr>
        <p:spPr/>
        <p:txBody>
          <a:bodyPr/>
          <a:lstStyle/>
          <a:p>
            <a:fld id="{944F90BC-AFF7-43C5-BADE-B443E96D3EC2}" type="slidenum">
              <a:rPr lang="en-US" smtClean="0"/>
              <a:t>120</a:t>
            </a:fld>
            <a:endParaRPr lang="en-US"/>
          </a:p>
        </p:txBody>
      </p:sp>
    </p:spTree>
    <p:extLst>
      <p:ext uri="{BB962C8B-B14F-4D97-AF65-F5344CB8AC3E}">
        <p14:creationId xmlns:p14="http://schemas.microsoft.com/office/powerpoint/2010/main" val="38153239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8DF0-723D-487B-A56F-FABA0DF19921}"/>
              </a:ext>
            </a:extLst>
          </p:cNvPr>
          <p:cNvSpPr>
            <a:spLocks noGrp="1"/>
          </p:cNvSpPr>
          <p:nvPr>
            <p:ph type="title"/>
          </p:nvPr>
        </p:nvSpPr>
        <p:spPr>
          <a:xfrm>
            <a:off x="677334" y="609600"/>
            <a:ext cx="10080862" cy="1320800"/>
          </a:xfrm>
        </p:spPr>
        <p:txBody>
          <a:bodyPr/>
          <a:lstStyle/>
          <a:p>
            <a:r>
              <a:rPr lang="en-US" dirty="0"/>
              <a:t>Problems with Speech to text software or apps</a:t>
            </a:r>
          </a:p>
        </p:txBody>
      </p:sp>
      <p:sp>
        <p:nvSpPr>
          <p:cNvPr id="3" name="Content Placeholder 2">
            <a:extLst>
              <a:ext uri="{FF2B5EF4-FFF2-40B4-BE49-F238E27FC236}">
                <a16:creationId xmlns:a16="http://schemas.microsoft.com/office/drawing/2014/main" id="{B18F7A1E-332D-448B-8B8A-3656F9620BC5}"/>
              </a:ext>
            </a:extLst>
          </p:cNvPr>
          <p:cNvSpPr>
            <a:spLocks noGrp="1"/>
          </p:cNvSpPr>
          <p:nvPr>
            <p:ph idx="1"/>
          </p:nvPr>
        </p:nvSpPr>
        <p:spPr>
          <a:xfrm>
            <a:off x="544945" y="2484582"/>
            <a:ext cx="10455847" cy="3556780"/>
          </a:xfrm>
        </p:spPr>
        <p:txBody>
          <a:bodyPr/>
          <a:lstStyle/>
          <a:p>
            <a:r>
              <a:rPr lang="en-US" dirty="0"/>
              <a:t>Complexity of the environment</a:t>
            </a:r>
          </a:p>
          <a:p>
            <a:r>
              <a:rPr lang="en-US" dirty="0"/>
              <a:t>Terminology in medical or legal professors</a:t>
            </a:r>
          </a:p>
          <a:p>
            <a:endParaRPr lang="en-US" dirty="0"/>
          </a:p>
        </p:txBody>
      </p:sp>
      <p:sp>
        <p:nvSpPr>
          <p:cNvPr id="5" name="Slide Number Placeholder 4">
            <a:extLst>
              <a:ext uri="{FF2B5EF4-FFF2-40B4-BE49-F238E27FC236}">
                <a16:creationId xmlns:a16="http://schemas.microsoft.com/office/drawing/2014/main" id="{00CC70B6-A561-2D68-75F2-23DD75D6630E}"/>
              </a:ext>
            </a:extLst>
          </p:cNvPr>
          <p:cNvSpPr>
            <a:spLocks noGrp="1"/>
          </p:cNvSpPr>
          <p:nvPr>
            <p:ph type="sldNum" sz="quarter" idx="12"/>
          </p:nvPr>
        </p:nvSpPr>
        <p:spPr/>
        <p:txBody>
          <a:bodyPr/>
          <a:lstStyle/>
          <a:p>
            <a:fld id="{944F90BC-AFF7-43C5-BADE-B443E96D3EC2}" type="slidenum">
              <a:rPr lang="en-US" smtClean="0"/>
              <a:t>121</a:t>
            </a:fld>
            <a:endParaRPr lang="en-US"/>
          </a:p>
        </p:txBody>
      </p:sp>
    </p:spTree>
    <p:extLst>
      <p:ext uri="{BB962C8B-B14F-4D97-AF65-F5344CB8AC3E}">
        <p14:creationId xmlns:p14="http://schemas.microsoft.com/office/powerpoint/2010/main" val="4149299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365125"/>
            <a:ext cx="10663687" cy="592407"/>
          </a:xfrm>
        </p:spPr>
        <p:txBody>
          <a:bodyPr>
            <a:normAutofit fontScale="90000"/>
          </a:bodyPr>
          <a:lstStyle/>
          <a:p>
            <a:r>
              <a:rPr lang="en-US" dirty="0"/>
              <a:t>References</a:t>
            </a:r>
          </a:p>
        </p:txBody>
      </p:sp>
      <p:sp>
        <p:nvSpPr>
          <p:cNvPr id="3" name="Content Placeholder 2"/>
          <p:cNvSpPr>
            <a:spLocks noGrp="1"/>
          </p:cNvSpPr>
          <p:nvPr>
            <p:ph idx="1"/>
          </p:nvPr>
        </p:nvSpPr>
        <p:spPr>
          <a:xfrm>
            <a:off x="690113" y="1086928"/>
            <a:ext cx="10663687" cy="5090035"/>
          </a:xfrm>
        </p:spPr>
        <p:txBody>
          <a:bodyPr/>
          <a:lstStyle/>
          <a:p>
            <a:r>
              <a:rPr lang="en-US" sz="1200" dirty="0"/>
              <a:t>Patient Care and Management for Children Who Are Deaf or Hard of Hearing ASHA webinar #3950, 2014</a:t>
            </a:r>
          </a:p>
          <a:p>
            <a:r>
              <a:rPr lang="en-US" sz="1200" dirty="0" err="1"/>
              <a:t>Tharpe</a:t>
            </a:r>
            <a:r>
              <a:rPr lang="en-US" sz="1200" dirty="0"/>
              <a:t> &amp; Seewald (EDS) 2017. Comprehensive Handbook of Pediatric Audiology.  Second Edition. Plural   ISBN-10: 1597566152</a:t>
            </a:r>
          </a:p>
          <a:p>
            <a:r>
              <a:rPr lang="en-US" sz="1200" b="1" i="1" dirty="0" err="1"/>
              <a:t>Madell</a:t>
            </a:r>
            <a:r>
              <a:rPr lang="en-US" sz="1200" b="1" i="1" dirty="0"/>
              <a:t>, J.R., </a:t>
            </a:r>
            <a:r>
              <a:rPr lang="en-US" sz="1200" b="1" i="1" dirty="0" err="1"/>
              <a:t>Flexer</a:t>
            </a:r>
            <a:r>
              <a:rPr lang="en-US" sz="1200" b="1" i="1" dirty="0"/>
              <a:t>, C., Wolf, J., Schafer ,E.C.  (2019)Pediatric Audiology: Diagnosis, Technology, and Management, Third Edition</a:t>
            </a:r>
            <a:r>
              <a:rPr lang="en-US" sz="1200" b="1" dirty="0"/>
              <a:t>  </a:t>
            </a:r>
            <a:r>
              <a:rPr lang="en-US" sz="1200" b="1" dirty="0" err="1"/>
              <a:t>Thieme</a:t>
            </a:r>
            <a:endParaRPr lang="en-US" sz="1200" b="1" dirty="0"/>
          </a:p>
          <a:p>
            <a:r>
              <a:rPr lang="en-US" sz="1200" dirty="0">
                <a:hlinkClick r:id="rId2"/>
              </a:rPr>
              <a:t>www.roberta-golinoff.com</a:t>
            </a:r>
            <a:endParaRPr lang="en-US" sz="1200" dirty="0"/>
          </a:p>
          <a:p>
            <a:endParaRPr lang="en-US" sz="1200" b="1" dirty="0"/>
          </a:p>
          <a:p>
            <a:endParaRPr lang="en-US" dirty="0"/>
          </a:p>
          <a:p>
            <a:endParaRPr lang="en-US" dirty="0"/>
          </a:p>
        </p:txBody>
      </p:sp>
      <p:sp>
        <p:nvSpPr>
          <p:cNvPr id="5" name="Slide Number Placeholder 4">
            <a:extLst>
              <a:ext uri="{FF2B5EF4-FFF2-40B4-BE49-F238E27FC236}">
                <a16:creationId xmlns:a16="http://schemas.microsoft.com/office/drawing/2014/main" id="{00891F7F-6E1D-35B6-E1D1-6035F0EC7A77}"/>
              </a:ext>
            </a:extLst>
          </p:cNvPr>
          <p:cNvSpPr>
            <a:spLocks noGrp="1"/>
          </p:cNvSpPr>
          <p:nvPr>
            <p:ph type="sldNum" sz="quarter" idx="12"/>
          </p:nvPr>
        </p:nvSpPr>
        <p:spPr/>
        <p:txBody>
          <a:bodyPr/>
          <a:lstStyle/>
          <a:p>
            <a:fld id="{944F90BC-AFF7-43C5-BADE-B443E96D3EC2}" type="slidenum">
              <a:rPr lang="en-US" smtClean="0"/>
              <a:t>122</a:t>
            </a:fld>
            <a:endParaRPr lang="en-US"/>
          </a:p>
        </p:txBody>
      </p:sp>
    </p:spTree>
    <p:extLst>
      <p:ext uri="{BB962C8B-B14F-4D97-AF65-F5344CB8AC3E}">
        <p14:creationId xmlns:p14="http://schemas.microsoft.com/office/powerpoint/2010/main" val="18909751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49745"/>
            <a:ext cx="10802503" cy="1791855"/>
          </a:xfrm>
        </p:spPr>
        <p:txBody>
          <a:bodyPr/>
          <a:lstStyle/>
          <a:p>
            <a:pPr algn="ctr"/>
            <a:r>
              <a:rPr lang="en-US" dirty="0"/>
              <a:t>What is the Family’s Desired Outcome?</a:t>
            </a:r>
          </a:p>
        </p:txBody>
      </p:sp>
      <p:sp>
        <p:nvSpPr>
          <p:cNvPr id="3" name="Text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755FFC7-9144-1724-0CDB-D9BF20A7A8AE}"/>
              </a:ext>
            </a:extLst>
          </p:cNvPr>
          <p:cNvSpPr>
            <a:spLocks noGrp="1"/>
          </p:cNvSpPr>
          <p:nvPr>
            <p:ph type="sldNum" sz="quarter" idx="12"/>
          </p:nvPr>
        </p:nvSpPr>
        <p:spPr/>
        <p:txBody>
          <a:bodyPr/>
          <a:lstStyle/>
          <a:p>
            <a:fld id="{944F90BC-AFF7-43C5-BADE-B443E96D3EC2}" type="slidenum">
              <a:rPr lang="en-US" smtClean="0"/>
              <a:t>123</a:t>
            </a:fld>
            <a:endParaRPr lang="en-US"/>
          </a:p>
        </p:txBody>
      </p:sp>
    </p:spTree>
    <p:extLst>
      <p:ext uri="{BB962C8B-B14F-4D97-AF65-F5344CB8AC3E}">
        <p14:creationId xmlns:p14="http://schemas.microsoft.com/office/powerpoint/2010/main" val="24838858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Psychosocial Aspects of HL</a:t>
            </a:r>
          </a:p>
        </p:txBody>
      </p:sp>
      <p:sp>
        <p:nvSpPr>
          <p:cNvPr id="5" name="Text Placeholder 4"/>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8F7133-CA75-4F95-1B56-D154E0B14690}"/>
              </a:ext>
            </a:extLst>
          </p:cNvPr>
          <p:cNvSpPr>
            <a:spLocks noGrp="1"/>
          </p:cNvSpPr>
          <p:nvPr>
            <p:ph type="sldNum" sz="quarter" idx="12"/>
          </p:nvPr>
        </p:nvSpPr>
        <p:spPr/>
        <p:txBody>
          <a:bodyPr/>
          <a:lstStyle/>
          <a:p>
            <a:fld id="{944F90BC-AFF7-43C5-BADE-B443E96D3EC2}" type="slidenum">
              <a:rPr lang="en-US" smtClean="0"/>
              <a:t>124</a:t>
            </a:fld>
            <a:endParaRPr lang="en-US"/>
          </a:p>
        </p:txBody>
      </p:sp>
    </p:spTree>
    <p:extLst>
      <p:ext uri="{BB962C8B-B14F-4D97-AF65-F5344CB8AC3E}">
        <p14:creationId xmlns:p14="http://schemas.microsoft.com/office/powerpoint/2010/main" val="4198407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213" y="624110"/>
            <a:ext cx="8915400" cy="741227"/>
          </a:xfrm>
        </p:spPr>
        <p:txBody>
          <a:bodyPr/>
          <a:lstStyle/>
          <a:p>
            <a:r>
              <a:rPr lang="en-US" dirty="0"/>
              <a:t>Impacted Relationships</a:t>
            </a:r>
          </a:p>
        </p:txBody>
      </p:sp>
      <p:sp>
        <p:nvSpPr>
          <p:cNvPr id="5" name="Content Placeholder 4"/>
          <p:cNvSpPr>
            <a:spLocks noGrp="1"/>
          </p:cNvSpPr>
          <p:nvPr>
            <p:ph idx="1"/>
          </p:nvPr>
        </p:nvSpPr>
        <p:spPr>
          <a:xfrm>
            <a:off x="452582" y="1496291"/>
            <a:ext cx="11052031" cy="4867564"/>
          </a:xfrm>
        </p:spPr>
        <p:txBody>
          <a:bodyPr/>
          <a:lstStyle/>
          <a:p>
            <a:r>
              <a:rPr lang="en-US" dirty="0"/>
              <a:t>Lacking the ability to converse with a person with hearing loss will often unintentionally, create distance between themselves and the hard-of-hearing person because it is too difficult to understand.</a:t>
            </a:r>
          </a:p>
          <a:p>
            <a:pPr lvl="1"/>
            <a:r>
              <a:rPr lang="en-US" dirty="0"/>
              <a:t>“Never mind.”  </a:t>
            </a:r>
          </a:p>
          <a:p>
            <a:pPr marL="457200" lvl="1" indent="0">
              <a:buNone/>
            </a:pPr>
            <a:endParaRPr lang="en-US" dirty="0"/>
          </a:p>
          <a:p>
            <a:pPr marL="457200" lvl="1" indent="0">
              <a:buNone/>
            </a:pPr>
            <a:endParaRPr lang="en-US" dirty="0"/>
          </a:p>
          <a:p>
            <a:r>
              <a:rPr lang="en-US" dirty="0"/>
              <a:t>Misunderstandings</a:t>
            </a:r>
          </a:p>
          <a:p>
            <a:pPr lvl="1"/>
            <a:r>
              <a:rPr lang="en-US" dirty="0"/>
              <a:t>Respond inappropriately</a:t>
            </a:r>
          </a:p>
          <a:p>
            <a:pPr lvl="1"/>
            <a:r>
              <a:rPr lang="en-US" dirty="0"/>
              <a:t>Failure to respond</a:t>
            </a:r>
          </a:p>
        </p:txBody>
      </p:sp>
      <p:sp>
        <p:nvSpPr>
          <p:cNvPr id="3" name="Slide Number Placeholder 2">
            <a:extLst>
              <a:ext uri="{FF2B5EF4-FFF2-40B4-BE49-F238E27FC236}">
                <a16:creationId xmlns:a16="http://schemas.microsoft.com/office/drawing/2014/main" id="{A6F02381-C543-EA66-1EE9-A20550EE3D54}"/>
              </a:ext>
            </a:extLst>
          </p:cNvPr>
          <p:cNvSpPr>
            <a:spLocks noGrp="1"/>
          </p:cNvSpPr>
          <p:nvPr>
            <p:ph type="sldNum" sz="quarter" idx="12"/>
          </p:nvPr>
        </p:nvSpPr>
        <p:spPr/>
        <p:txBody>
          <a:bodyPr/>
          <a:lstStyle/>
          <a:p>
            <a:fld id="{944F90BC-AFF7-43C5-BADE-B443E96D3EC2}" type="slidenum">
              <a:rPr lang="en-US" smtClean="0"/>
              <a:t>125</a:t>
            </a:fld>
            <a:endParaRPr lang="en-US"/>
          </a:p>
        </p:txBody>
      </p:sp>
    </p:spTree>
    <p:extLst>
      <p:ext uri="{BB962C8B-B14F-4D97-AF65-F5344CB8AC3E}">
        <p14:creationId xmlns:p14="http://schemas.microsoft.com/office/powerpoint/2010/main" val="1570440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psychological consequences may include:</a:t>
            </a:r>
            <a:br>
              <a:rPr lang="en-US" dirty="0"/>
            </a:br>
            <a:endParaRPr lang="en-US" dirty="0"/>
          </a:p>
        </p:txBody>
      </p:sp>
      <p:sp>
        <p:nvSpPr>
          <p:cNvPr id="3" name="Content Placeholder 2"/>
          <p:cNvSpPr>
            <a:spLocks noGrp="1"/>
          </p:cNvSpPr>
          <p:nvPr>
            <p:ph idx="1"/>
          </p:nvPr>
        </p:nvSpPr>
        <p:spPr>
          <a:xfrm>
            <a:off x="452582" y="1533236"/>
            <a:ext cx="10901218" cy="4959639"/>
          </a:xfrm>
        </p:spPr>
        <p:txBody>
          <a:bodyPr>
            <a:normAutofit/>
          </a:bodyPr>
          <a:lstStyle/>
          <a:p>
            <a:r>
              <a:rPr lang="en-US" dirty="0"/>
              <a:t>Shame, guilt and anger</a:t>
            </a:r>
          </a:p>
          <a:p>
            <a:r>
              <a:rPr lang="en-US" dirty="0"/>
              <a:t>Embarrassment</a:t>
            </a:r>
          </a:p>
          <a:p>
            <a:r>
              <a:rPr lang="en-US" dirty="0"/>
              <a:t>Problems concentrating</a:t>
            </a:r>
          </a:p>
          <a:p>
            <a:r>
              <a:rPr lang="en-US" dirty="0"/>
              <a:t>Sadness or depression</a:t>
            </a:r>
          </a:p>
          <a:p>
            <a:r>
              <a:rPr lang="en-US" dirty="0"/>
              <a:t>Worry and frustration</a:t>
            </a:r>
          </a:p>
          <a:p>
            <a:r>
              <a:rPr lang="en-US" dirty="0"/>
              <a:t>Anxiety and suspiciousness</a:t>
            </a:r>
          </a:p>
          <a:p>
            <a:r>
              <a:rPr lang="en-US" dirty="0"/>
              <a:t>Insecurity</a:t>
            </a:r>
          </a:p>
          <a:p>
            <a:r>
              <a:rPr lang="en-US" dirty="0"/>
              <a:t>Self-criticism and low self-esteem/self-confidence</a:t>
            </a:r>
          </a:p>
          <a:p>
            <a:endParaRPr lang="en-US" dirty="0"/>
          </a:p>
        </p:txBody>
      </p:sp>
      <p:sp>
        <p:nvSpPr>
          <p:cNvPr id="5" name="Slide Number Placeholder 4">
            <a:extLst>
              <a:ext uri="{FF2B5EF4-FFF2-40B4-BE49-F238E27FC236}">
                <a16:creationId xmlns:a16="http://schemas.microsoft.com/office/drawing/2014/main" id="{24C665C3-B028-63C9-B56E-D07A1FD1F06C}"/>
              </a:ext>
            </a:extLst>
          </p:cNvPr>
          <p:cNvSpPr>
            <a:spLocks noGrp="1"/>
          </p:cNvSpPr>
          <p:nvPr>
            <p:ph type="sldNum" sz="quarter" idx="12"/>
          </p:nvPr>
        </p:nvSpPr>
        <p:spPr/>
        <p:txBody>
          <a:bodyPr/>
          <a:lstStyle/>
          <a:p>
            <a:fld id="{944F90BC-AFF7-43C5-BADE-B443E96D3EC2}" type="slidenum">
              <a:rPr lang="en-US" smtClean="0"/>
              <a:t>126</a:t>
            </a:fld>
            <a:endParaRPr lang="en-US"/>
          </a:p>
        </p:txBody>
      </p:sp>
    </p:spTree>
    <p:extLst>
      <p:ext uri="{BB962C8B-B14F-4D97-AF65-F5344CB8AC3E}">
        <p14:creationId xmlns:p14="http://schemas.microsoft.com/office/powerpoint/2010/main" val="40414875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119" y="436220"/>
            <a:ext cx="8911724" cy="1029325"/>
          </a:xfrm>
        </p:spPr>
        <p:txBody>
          <a:bodyPr/>
          <a:lstStyle/>
          <a:p>
            <a:pPr algn="ctr"/>
            <a:r>
              <a:rPr lang="en-US" dirty="0"/>
              <a:t>Hearing loss in the classroom</a:t>
            </a:r>
          </a:p>
        </p:txBody>
      </p:sp>
      <p:sp>
        <p:nvSpPr>
          <p:cNvPr id="3" name="Content Placeholder 2"/>
          <p:cNvSpPr>
            <a:spLocks noGrp="1"/>
          </p:cNvSpPr>
          <p:nvPr>
            <p:ph idx="1"/>
          </p:nvPr>
        </p:nvSpPr>
        <p:spPr>
          <a:xfrm>
            <a:off x="397164" y="1681017"/>
            <a:ext cx="11107448" cy="4655127"/>
          </a:xfrm>
        </p:spPr>
        <p:txBody>
          <a:bodyPr>
            <a:normAutofit/>
          </a:bodyPr>
          <a:lstStyle/>
          <a:p>
            <a:r>
              <a:rPr lang="en-US" dirty="0"/>
              <a:t>Pacing or turning while speaking </a:t>
            </a:r>
          </a:p>
          <a:p>
            <a:r>
              <a:rPr lang="en-US" dirty="0"/>
              <a:t> Talking with their back to the classroom </a:t>
            </a:r>
          </a:p>
          <a:p>
            <a:r>
              <a:rPr lang="en-US" dirty="0"/>
              <a:t> Writing on the whiteboard or blackboard  </a:t>
            </a:r>
          </a:p>
          <a:p>
            <a:r>
              <a:rPr lang="en-US" dirty="0"/>
              <a:t>Bending down while speaking </a:t>
            </a:r>
          </a:p>
          <a:p>
            <a:r>
              <a:rPr lang="en-US" dirty="0"/>
              <a:t>Speaking while walking around the room or passing out assignments  </a:t>
            </a:r>
          </a:p>
          <a:p>
            <a:r>
              <a:rPr lang="en-US" dirty="0"/>
              <a:t>Talking while creating other noises (rustling of papers, stacking of books)  </a:t>
            </a:r>
          </a:p>
          <a:p>
            <a:r>
              <a:rPr lang="en-US" dirty="0"/>
              <a:t>Taking classes outside</a:t>
            </a:r>
          </a:p>
          <a:p>
            <a:endParaRPr lang="en-US" dirty="0"/>
          </a:p>
          <a:p>
            <a:r>
              <a:rPr lang="en-US" dirty="0"/>
              <a:t>DISRUPTIONS IN SIGNAL TRANSMISSION/LEARNING</a:t>
            </a:r>
          </a:p>
        </p:txBody>
      </p:sp>
      <p:sp>
        <p:nvSpPr>
          <p:cNvPr id="5" name="Slide Number Placeholder 4">
            <a:extLst>
              <a:ext uri="{FF2B5EF4-FFF2-40B4-BE49-F238E27FC236}">
                <a16:creationId xmlns:a16="http://schemas.microsoft.com/office/drawing/2014/main" id="{645237EC-BAD2-D086-1469-5D2BF4984D51}"/>
              </a:ext>
            </a:extLst>
          </p:cNvPr>
          <p:cNvSpPr>
            <a:spLocks noGrp="1"/>
          </p:cNvSpPr>
          <p:nvPr>
            <p:ph type="sldNum" sz="quarter" idx="12"/>
          </p:nvPr>
        </p:nvSpPr>
        <p:spPr/>
        <p:txBody>
          <a:bodyPr/>
          <a:lstStyle/>
          <a:p>
            <a:fld id="{944F90BC-AFF7-43C5-BADE-B443E96D3EC2}" type="slidenum">
              <a:rPr lang="en-US" smtClean="0"/>
              <a:t>127</a:t>
            </a:fld>
            <a:endParaRPr lang="en-US"/>
          </a:p>
        </p:txBody>
      </p:sp>
    </p:spTree>
    <p:extLst>
      <p:ext uri="{BB962C8B-B14F-4D97-AF65-F5344CB8AC3E}">
        <p14:creationId xmlns:p14="http://schemas.microsoft.com/office/powerpoint/2010/main" val="3691478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24110"/>
            <a:ext cx="8915400" cy="828909"/>
          </a:xfrm>
        </p:spPr>
        <p:txBody>
          <a:bodyPr/>
          <a:lstStyle/>
          <a:p>
            <a:pPr algn="ctr"/>
            <a:r>
              <a:rPr lang="en-US" dirty="0"/>
              <a:t>Loss of Communication</a:t>
            </a:r>
          </a:p>
        </p:txBody>
      </p:sp>
      <p:sp>
        <p:nvSpPr>
          <p:cNvPr id="3" name="Content Placeholder 2"/>
          <p:cNvSpPr>
            <a:spLocks noGrp="1"/>
          </p:cNvSpPr>
          <p:nvPr>
            <p:ph idx="1"/>
          </p:nvPr>
        </p:nvSpPr>
        <p:spPr>
          <a:xfrm>
            <a:off x="923637" y="1828800"/>
            <a:ext cx="10580976" cy="4082422"/>
          </a:xfrm>
        </p:spPr>
        <p:txBody>
          <a:bodyPr/>
          <a:lstStyle/>
          <a:p>
            <a:r>
              <a:rPr lang="en-US" dirty="0"/>
              <a:t>Confusion</a:t>
            </a:r>
          </a:p>
          <a:p>
            <a:r>
              <a:rPr lang="en-US" dirty="0"/>
              <a:t>“Checking out”</a:t>
            </a:r>
          </a:p>
          <a:p>
            <a:r>
              <a:rPr lang="en-US" dirty="0"/>
              <a:t>Loss of self-reliance</a:t>
            </a:r>
          </a:p>
          <a:p>
            <a:r>
              <a:rPr lang="en-US" dirty="0"/>
              <a:t>Isolation</a:t>
            </a:r>
          </a:p>
          <a:p>
            <a:r>
              <a:rPr lang="en-US" dirty="0"/>
              <a:t>Loss of identity</a:t>
            </a:r>
          </a:p>
          <a:p>
            <a:endParaRPr lang="en-US" dirty="0"/>
          </a:p>
        </p:txBody>
      </p:sp>
      <p:sp>
        <p:nvSpPr>
          <p:cNvPr id="5" name="Slide Number Placeholder 4">
            <a:extLst>
              <a:ext uri="{FF2B5EF4-FFF2-40B4-BE49-F238E27FC236}">
                <a16:creationId xmlns:a16="http://schemas.microsoft.com/office/drawing/2014/main" id="{52151961-740F-000D-3CAB-1ADF113461C0}"/>
              </a:ext>
            </a:extLst>
          </p:cNvPr>
          <p:cNvSpPr>
            <a:spLocks noGrp="1"/>
          </p:cNvSpPr>
          <p:nvPr>
            <p:ph type="sldNum" sz="quarter" idx="12"/>
          </p:nvPr>
        </p:nvSpPr>
        <p:spPr/>
        <p:txBody>
          <a:bodyPr/>
          <a:lstStyle/>
          <a:p>
            <a:fld id="{944F90BC-AFF7-43C5-BADE-B443E96D3EC2}" type="slidenum">
              <a:rPr lang="en-US" smtClean="0"/>
              <a:t>128</a:t>
            </a:fld>
            <a:endParaRPr lang="en-US"/>
          </a:p>
        </p:txBody>
      </p:sp>
    </p:spTree>
    <p:extLst>
      <p:ext uri="{BB962C8B-B14F-4D97-AF65-F5344CB8AC3E}">
        <p14:creationId xmlns:p14="http://schemas.microsoft.com/office/powerpoint/2010/main" val="33748711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93" y="148121"/>
            <a:ext cx="9450344" cy="653545"/>
          </a:xfrm>
        </p:spPr>
        <p:txBody>
          <a:bodyPr>
            <a:normAutofit/>
          </a:bodyPr>
          <a:lstStyle/>
          <a:p>
            <a:r>
              <a:rPr lang="en-US" sz="2800" dirty="0" err="1"/>
              <a:t>Polat</a:t>
            </a:r>
            <a:r>
              <a:rPr lang="en-US" sz="2800" dirty="0"/>
              <a:t>, 2002, DOI: 10.1093/</a:t>
            </a:r>
            <a:r>
              <a:rPr lang="en-US" sz="2800" dirty="0" err="1"/>
              <a:t>deafed</a:t>
            </a:r>
            <a:r>
              <a:rPr lang="en-US" sz="2800" dirty="0"/>
              <a:t>/eng018 </a:t>
            </a:r>
          </a:p>
        </p:txBody>
      </p:sp>
      <p:pic>
        <p:nvPicPr>
          <p:cNvPr id="4" name="Content Placeholder 3"/>
          <p:cNvPicPr>
            <a:picLocks noGrp="1" noChangeAspect="1"/>
          </p:cNvPicPr>
          <p:nvPr>
            <p:ph idx="1"/>
          </p:nvPr>
        </p:nvPicPr>
        <p:blipFill>
          <a:blip r:embed="rId2"/>
          <a:stretch>
            <a:fillRect/>
          </a:stretch>
        </p:blipFill>
        <p:spPr>
          <a:xfrm>
            <a:off x="1728593" y="801666"/>
            <a:ext cx="8768218" cy="6066120"/>
          </a:xfrm>
          <a:prstGeom prst="rect">
            <a:avLst/>
          </a:prstGeom>
        </p:spPr>
      </p:pic>
      <p:sp>
        <p:nvSpPr>
          <p:cNvPr id="5" name="Slide Number Placeholder 4">
            <a:extLst>
              <a:ext uri="{FF2B5EF4-FFF2-40B4-BE49-F238E27FC236}">
                <a16:creationId xmlns:a16="http://schemas.microsoft.com/office/drawing/2014/main" id="{6E69941B-72B5-8D6D-BE39-34762C1EA027}"/>
              </a:ext>
            </a:extLst>
          </p:cNvPr>
          <p:cNvSpPr>
            <a:spLocks noGrp="1"/>
          </p:cNvSpPr>
          <p:nvPr>
            <p:ph type="sldNum" sz="quarter" idx="12"/>
          </p:nvPr>
        </p:nvSpPr>
        <p:spPr/>
        <p:txBody>
          <a:bodyPr/>
          <a:lstStyle/>
          <a:p>
            <a:fld id="{944F90BC-AFF7-43C5-BADE-B443E96D3EC2}" type="slidenum">
              <a:rPr lang="en-US" smtClean="0"/>
              <a:t>129</a:t>
            </a:fld>
            <a:endParaRPr lang="en-US"/>
          </a:p>
        </p:txBody>
      </p:sp>
    </p:spTree>
    <p:extLst>
      <p:ext uri="{BB962C8B-B14F-4D97-AF65-F5344CB8AC3E}">
        <p14:creationId xmlns:p14="http://schemas.microsoft.com/office/powerpoint/2010/main" val="33025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3083"/>
          </a:xfrm>
        </p:spPr>
        <p:txBody>
          <a:bodyPr/>
          <a:lstStyle/>
          <a:p>
            <a:r>
              <a:rPr lang="en-US" dirty="0"/>
              <a:t>Listening Effort:</a:t>
            </a:r>
          </a:p>
        </p:txBody>
      </p:sp>
      <p:sp>
        <p:nvSpPr>
          <p:cNvPr id="3" name="Content Placeholder 2"/>
          <p:cNvSpPr>
            <a:spLocks noGrp="1"/>
          </p:cNvSpPr>
          <p:nvPr>
            <p:ph idx="1"/>
          </p:nvPr>
        </p:nvSpPr>
        <p:spPr/>
        <p:txBody>
          <a:bodyPr/>
          <a:lstStyle/>
          <a:p>
            <a:r>
              <a:rPr lang="en-US" dirty="0"/>
              <a:t>"the deliberate allocation of mental resources to overcome obstacles in goal pursuit when carrying out a task, with listening effort applying more specifically when tasks involve listening" (</a:t>
            </a:r>
            <a:r>
              <a:rPr lang="en-US" dirty="0" err="1">
                <a:hlinkClick r:id="rId2"/>
              </a:rPr>
              <a:t>Pichora</a:t>
            </a:r>
            <a:r>
              <a:rPr lang="en-US" dirty="0">
                <a:hlinkClick r:id="rId2"/>
              </a:rPr>
              <a:t>-Fuller et al. 2016</a:t>
            </a:r>
            <a:r>
              <a:rPr lang="en-US" dirty="0"/>
              <a:t>, page 5S)</a:t>
            </a:r>
          </a:p>
          <a:p>
            <a:endParaRPr lang="en-US" dirty="0"/>
          </a:p>
          <a:p>
            <a:r>
              <a:rPr lang="en-US" dirty="0"/>
              <a:t>attention and cognitive resources required to understand speech’ (Hicks &amp; </a:t>
            </a:r>
            <a:r>
              <a:rPr lang="en-US" dirty="0" err="1"/>
              <a:t>Tharpe</a:t>
            </a:r>
            <a:r>
              <a:rPr lang="en-US" dirty="0"/>
              <a:t>, ; Anderson Gosselin &amp; </a:t>
            </a:r>
            <a:r>
              <a:rPr lang="en-US" dirty="0" err="1"/>
              <a:t>Gagné</a:t>
            </a:r>
            <a:r>
              <a:rPr lang="en-US" dirty="0"/>
              <a:t>, ; Fraser et al, ; </a:t>
            </a:r>
            <a:r>
              <a:rPr lang="en-US" dirty="0" err="1"/>
              <a:t>Picou</a:t>
            </a:r>
            <a:r>
              <a:rPr lang="en-US" dirty="0"/>
              <a:t> et al,) </a:t>
            </a:r>
          </a:p>
        </p:txBody>
      </p:sp>
      <p:sp>
        <p:nvSpPr>
          <p:cNvPr id="5" name="Slide Number Placeholder 4">
            <a:extLst>
              <a:ext uri="{FF2B5EF4-FFF2-40B4-BE49-F238E27FC236}">
                <a16:creationId xmlns:a16="http://schemas.microsoft.com/office/drawing/2014/main" id="{873DEA1F-5D6C-4A10-79CE-20728831ED63}"/>
              </a:ext>
            </a:extLst>
          </p:cNvPr>
          <p:cNvSpPr>
            <a:spLocks noGrp="1"/>
          </p:cNvSpPr>
          <p:nvPr>
            <p:ph type="sldNum" sz="quarter" idx="12"/>
          </p:nvPr>
        </p:nvSpPr>
        <p:spPr/>
        <p:txBody>
          <a:bodyPr/>
          <a:lstStyle/>
          <a:p>
            <a:fld id="{944F90BC-AFF7-43C5-BADE-B443E96D3EC2}" type="slidenum">
              <a:rPr lang="en-US" smtClean="0"/>
              <a:t>13</a:t>
            </a:fld>
            <a:endParaRPr lang="en-US"/>
          </a:p>
        </p:txBody>
      </p:sp>
      <p:pic>
        <p:nvPicPr>
          <p:cNvPr id="6" name="Picture 1" descr="LSU-HEALTH">
            <a:extLst>
              <a:ext uri="{FF2B5EF4-FFF2-40B4-BE49-F238E27FC236}">
                <a16:creationId xmlns:a16="http://schemas.microsoft.com/office/drawing/2014/main" id="{E723E86F-6FC2-EEFA-510A-51F9E42965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333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8542" y="0"/>
            <a:ext cx="3173458" cy="3254829"/>
          </a:xfrm>
          <a:prstGeom prst="rect">
            <a:avLst/>
          </a:prstGeom>
        </p:spPr>
      </p:pic>
      <p:sp>
        <p:nvSpPr>
          <p:cNvPr id="2" name="Title 1"/>
          <p:cNvSpPr>
            <a:spLocks noGrp="1"/>
          </p:cNvSpPr>
          <p:nvPr>
            <p:ph type="title"/>
          </p:nvPr>
        </p:nvSpPr>
        <p:spPr>
          <a:xfrm>
            <a:off x="1816273" y="300626"/>
            <a:ext cx="9688339" cy="1127342"/>
          </a:xfrm>
        </p:spPr>
        <p:txBody>
          <a:bodyPr/>
          <a:lstStyle/>
          <a:p>
            <a:r>
              <a:rPr lang="en-US" dirty="0"/>
              <a:t>Theory of Mind (</a:t>
            </a:r>
            <a:r>
              <a:rPr lang="en-US" dirty="0" err="1"/>
              <a:t>ToM</a:t>
            </a:r>
            <a:r>
              <a:rPr lang="en-US" dirty="0"/>
              <a:t>)</a:t>
            </a:r>
          </a:p>
        </p:txBody>
      </p:sp>
      <p:sp>
        <p:nvSpPr>
          <p:cNvPr id="3" name="Content Placeholder 2"/>
          <p:cNvSpPr>
            <a:spLocks noGrp="1"/>
          </p:cNvSpPr>
          <p:nvPr>
            <p:ph idx="1"/>
          </p:nvPr>
        </p:nvSpPr>
        <p:spPr>
          <a:xfrm>
            <a:off x="114300" y="1191985"/>
            <a:ext cx="11642272" cy="5796643"/>
          </a:xfrm>
        </p:spPr>
        <p:txBody>
          <a:bodyPr>
            <a:normAutofit fontScale="85000" lnSpcReduction="20000"/>
          </a:bodyPr>
          <a:lstStyle/>
          <a:p>
            <a:r>
              <a:rPr lang="en-US" dirty="0"/>
              <a:t> is the ability to attribute mental states—beliefs, intents, desires, </a:t>
            </a:r>
          </a:p>
          <a:p>
            <a:pPr marL="0" indent="0">
              <a:buNone/>
            </a:pPr>
            <a:r>
              <a:rPr lang="en-US" dirty="0"/>
              <a:t>         pretending, knowledge, etc.—to oneself and others and </a:t>
            </a:r>
          </a:p>
          <a:p>
            <a:pPr marL="0" indent="0">
              <a:buNone/>
            </a:pPr>
            <a:r>
              <a:rPr lang="en-US" dirty="0"/>
              <a:t>         to understand that others have beliefs, desires, intentions, and       </a:t>
            </a:r>
          </a:p>
          <a:p>
            <a:pPr marL="0" indent="0">
              <a:buNone/>
            </a:pPr>
            <a:r>
              <a:rPr lang="en-US" dirty="0"/>
              <a:t>          perspectives that are different from one's own.</a:t>
            </a:r>
          </a:p>
          <a:p>
            <a:pPr marL="0" indent="0">
              <a:buNone/>
            </a:pPr>
            <a:endParaRPr lang="en-US" dirty="0"/>
          </a:p>
          <a:p>
            <a:r>
              <a:rPr lang="en-US" dirty="0"/>
              <a:t>Important in Reading Comprehension</a:t>
            </a:r>
          </a:p>
          <a:p>
            <a:r>
              <a:rPr lang="en-US" dirty="0"/>
              <a:t>Socialization</a:t>
            </a:r>
          </a:p>
          <a:p>
            <a:pPr marL="0" indent="0">
              <a:buNone/>
            </a:pPr>
            <a:endParaRPr lang="en-US" dirty="0"/>
          </a:p>
          <a:p>
            <a:r>
              <a:rPr lang="en-US" dirty="0"/>
              <a:t>Even when they have good language skills, many children with hearing loss lag 3.5 years behind children with typical hearing in their ability to identify and describe the feelings of others, which is foundational to TOM development.</a:t>
            </a:r>
          </a:p>
          <a:p>
            <a:pPr fontAlgn="base"/>
            <a:r>
              <a:rPr lang="en-US" dirty="0"/>
              <a:t>Research with 12-year-olds comparing children with typical hearing to those with hearing loss found that the TOM skills of a child with hearing loss were similar to those of a 6 year old with typical hearing. </a:t>
            </a:r>
          </a:p>
          <a:p>
            <a:pPr fontAlgn="base"/>
            <a:r>
              <a:rPr lang="en-US" dirty="0"/>
              <a:t>There is a correlation between language level and understanding false beliefs that is due to diminished exposure to interactive conversations from a young age. Children who are ‘Deaf of Deaf’ do not appear to have TOM issues.</a:t>
            </a:r>
          </a:p>
          <a:p>
            <a:endParaRPr lang="en-US" dirty="0"/>
          </a:p>
        </p:txBody>
      </p:sp>
      <p:sp>
        <p:nvSpPr>
          <p:cNvPr id="6" name="Slide Number Placeholder 5">
            <a:extLst>
              <a:ext uri="{FF2B5EF4-FFF2-40B4-BE49-F238E27FC236}">
                <a16:creationId xmlns:a16="http://schemas.microsoft.com/office/drawing/2014/main" id="{D390DFCB-9D4F-BA62-09C2-377DB01F542D}"/>
              </a:ext>
            </a:extLst>
          </p:cNvPr>
          <p:cNvSpPr>
            <a:spLocks noGrp="1"/>
          </p:cNvSpPr>
          <p:nvPr>
            <p:ph type="sldNum" sz="quarter" idx="12"/>
          </p:nvPr>
        </p:nvSpPr>
        <p:spPr/>
        <p:txBody>
          <a:bodyPr/>
          <a:lstStyle/>
          <a:p>
            <a:fld id="{944F90BC-AFF7-43C5-BADE-B443E96D3EC2}" type="slidenum">
              <a:rPr lang="en-US" smtClean="0"/>
              <a:t>130</a:t>
            </a:fld>
            <a:endParaRPr lang="en-US"/>
          </a:p>
        </p:txBody>
      </p:sp>
    </p:spTree>
    <p:extLst>
      <p:ext uri="{BB962C8B-B14F-4D97-AF65-F5344CB8AC3E}">
        <p14:creationId xmlns:p14="http://schemas.microsoft.com/office/powerpoint/2010/main" val="32180662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1037"/>
            <a:ext cx="11353800" cy="736979"/>
          </a:xfrm>
        </p:spPr>
        <p:txBody>
          <a:bodyPr>
            <a:normAutofit fontScale="90000"/>
          </a:bodyPr>
          <a:lstStyle/>
          <a:p>
            <a:pPr algn="ctr"/>
            <a:r>
              <a:rPr lang="en-US" b="1" dirty="0"/>
              <a:t>Mitigating the Psychological Effects of Teen Hearing Loss</a:t>
            </a:r>
            <a:br>
              <a:rPr lang="en-US" b="1" dirty="0"/>
            </a:br>
            <a:endParaRPr lang="en-US" dirty="0"/>
          </a:p>
        </p:txBody>
      </p:sp>
      <p:sp>
        <p:nvSpPr>
          <p:cNvPr id="3" name="Content Placeholder 2"/>
          <p:cNvSpPr>
            <a:spLocks noGrp="1"/>
          </p:cNvSpPr>
          <p:nvPr>
            <p:ph idx="1"/>
          </p:nvPr>
        </p:nvSpPr>
        <p:spPr>
          <a:xfrm>
            <a:off x="419100" y="1392071"/>
            <a:ext cx="10934700" cy="4784892"/>
          </a:xfrm>
        </p:spPr>
        <p:txBody>
          <a:bodyPr/>
          <a:lstStyle/>
          <a:p>
            <a:r>
              <a:rPr lang="en-US" dirty="0"/>
              <a:t>Foster a Sense of Self</a:t>
            </a:r>
          </a:p>
          <a:p>
            <a:r>
              <a:rPr lang="en-US" dirty="0"/>
              <a:t>Build an Understanding Community</a:t>
            </a:r>
          </a:p>
          <a:p>
            <a:r>
              <a:rPr lang="en-US" dirty="0"/>
              <a:t>Learn to Communicate</a:t>
            </a:r>
          </a:p>
          <a:p>
            <a:r>
              <a:rPr lang="en-US" dirty="0"/>
              <a:t>Offer Space</a:t>
            </a:r>
          </a:p>
          <a:p>
            <a:r>
              <a:rPr lang="en-US" dirty="0"/>
              <a:t>Offer Help/Careers/Mentors/Coaches</a:t>
            </a:r>
          </a:p>
        </p:txBody>
      </p:sp>
      <p:sp>
        <p:nvSpPr>
          <p:cNvPr id="5" name="Slide Number Placeholder 4">
            <a:extLst>
              <a:ext uri="{FF2B5EF4-FFF2-40B4-BE49-F238E27FC236}">
                <a16:creationId xmlns:a16="http://schemas.microsoft.com/office/drawing/2014/main" id="{322C4D06-7A85-B67B-1DB2-043AC87153D9}"/>
              </a:ext>
            </a:extLst>
          </p:cNvPr>
          <p:cNvSpPr>
            <a:spLocks noGrp="1"/>
          </p:cNvSpPr>
          <p:nvPr>
            <p:ph type="sldNum" sz="quarter" idx="12"/>
          </p:nvPr>
        </p:nvSpPr>
        <p:spPr/>
        <p:txBody>
          <a:bodyPr/>
          <a:lstStyle/>
          <a:p>
            <a:fld id="{944F90BC-AFF7-43C5-BADE-B443E96D3EC2}" type="slidenum">
              <a:rPr lang="en-US" smtClean="0"/>
              <a:t>131</a:t>
            </a:fld>
            <a:endParaRPr lang="en-US"/>
          </a:p>
        </p:txBody>
      </p:sp>
    </p:spTree>
    <p:extLst>
      <p:ext uri="{BB962C8B-B14F-4D97-AF65-F5344CB8AC3E}">
        <p14:creationId xmlns:p14="http://schemas.microsoft.com/office/powerpoint/2010/main" val="33799171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204716"/>
            <a:ext cx="10862481" cy="1201004"/>
          </a:xfrm>
        </p:spPr>
        <p:txBody>
          <a:bodyPr>
            <a:normAutofit fontScale="90000"/>
          </a:bodyPr>
          <a:lstStyle/>
          <a:p>
            <a:pPr algn="ctr"/>
            <a:r>
              <a:rPr lang="en-US" dirty="0"/>
              <a:t>Self Esteem in Children &amp; Adolescents w/ HL</a:t>
            </a:r>
            <a:br>
              <a:rPr lang="en-US" dirty="0"/>
            </a:br>
            <a:r>
              <a:rPr lang="en-US" sz="2700" dirty="0"/>
              <a:t>Warner-</a:t>
            </a:r>
            <a:r>
              <a:rPr lang="en-US" sz="2700" dirty="0" err="1"/>
              <a:t>Czyn</a:t>
            </a:r>
            <a:r>
              <a:rPr lang="en-US" sz="2700" dirty="0"/>
              <a:t> &amp; Evans Trends in Hearing </a:t>
            </a:r>
            <a:br>
              <a:rPr lang="en-US" sz="2700" dirty="0"/>
            </a:br>
            <a:r>
              <a:rPr lang="en-US" sz="2000" u="sng" dirty="0">
                <a:hlinkClick r:id="rId2"/>
              </a:rPr>
              <a:t>https://doi.org/10.1177/2331216515572615</a:t>
            </a:r>
            <a:endParaRPr lang="en-US" sz="2000" dirty="0"/>
          </a:p>
        </p:txBody>
      </p:sp>
      <p:sp>
        <p:nvSpPr>
          <p:cNvPr id="3" name="Content Placeholder 2"/>
          <p:cNvSpPr>
            <a:spLocks noGrp="1"/>
          </p:cNvSpPr>
          <p:nvPr>
            <p:ph idx="1"/>
          </p:nvPr>
        </p:nvSpPr>
        <p:spPr>
          <a:xfrm>
            <a:off x="341194" y="1760561"/>
            <a:ext cx="10835186" cy="4648414"/>
          </a:xfrm>
        </p:spPr>
        <p:txBody>
          <a:bodyPr>
            <a:normAutofit fontScale="92500"/>
          </a:bodyPr>
          <a:lstStyle/>
          <a:p>
            <a:r>
              <a:rPr lang="en-US" dirty="0"/>
              <a:t>Children with significant hearing loss are at risk for lower self-esteem, even after receiving HA or CI, due to differences from the mainstream relative to communication skills, physical appearance, and social maturity. </a:t>
            </a:r>
          </a:p>
          <a:p>
            <a:endParaRPr lang="en-US" dirty="0"/>
          </a:p>
          <a:p>
            <a:r>
              <a:rPr lang="en-US" dirty="0"/>
              <a:t>Self-esteem declines in late childhood and adolescence, possibly due to external feedback from teachers, parents, and peers based on academic, athletic, and social comparisons with other children </a:t>
            </a:r>
          </a:p>
          <a:p>
            <a:endParaRPr lang="en-US" dirty="0"/>
          </a:p>
          <a:p>
            <a:r>
              <a:rPr lang="en-US" dirty="0"/>
              <a:t>Boys and girls rate esteem identically until age 12.Maturational, emotional, and social changes during puberty mark a decline in self-esteem especially for girls, whose esteem decreases twice that of boys </a:t>
            </a:r>
          </a:p>
        </p:txBody>
      </p:sp>
      <p:sp>
        <p:nvSpPr>
          <p:cNvPr id="5" name="Slide Number Placeholder 4">
            <a:extLst>
              <a:ext uri="{FF2B5EF4-FFF2-40B4-BE49-F238E27FC236}">
                <a16:creationId xmlns:a16="http://schemas.microsoft.com/office/drawing/2014/main" id="{4B81BE8F-D9BD-C9C2-D2AD-EB734B6768D4}"/>
              </a:ext>
            </a:extLst>
          </p:cNvPr>
          <p:cNvSpPr>
            <a:spLocks noGrp="1"/>
          </p:cNvSpPr>
          <p:nvPr>
            <p:ph type="sldNum" sz="quarter" idx="12"/>
          </p:nvPr>
        </p:nvSpPr>
        <p:spPr/>
        <p:txBody>
          <a:bodyPr/>
          <a:lstStyle/>
          <a:p>
            <a:fld id="{944F90BC-AFF7-43C5-BADE-B443E96D3EC2}" type="slidenum">
              <a:rPr lang="en-US" smtClean="0"/>
              <a:t>132</a:t>
            </a:fld>
            <a:endParaRPr lang="en-US"/>
          </a:p>
        </p:txBody>
      </p:sp>
    </p:spTree>
    <p:extLst>
      <p:ext uri="{BB962C8B-B14F-4D97-AF65-F5344CB8AC3E}">
        <p14:creationId xmlns:p14="http://schemas.microsoft.com/office/powerpoint/2010/main" val="10581728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365125"/>
            <a:ext cx="11168270" cy="231223"/>
          </a:xfrm>
        </p:spPr>
        <p:txBody>
          <a:bodyPr>
            <a:normAutofit fontScale="90000"/>
          </a:bodyPr>
          <a:lstStyle/>
          <a:p>
            <a:r>
              <a:rPr lang="en-US" dirty="0"/>
              <a:t>From an AuD student with permission </a:t>
            </a:r>
          </a:p>
        </p:txBody>
      </p:sp>
      <p:sp>
        <p:nvSpPr>
          <p:cNvPr id="3" name="Content Placeholder 2"/>
          <p:cNvSpPr>
            <a:spLocks noGrp="1"/>
          </p:cNvSpPr>
          <p:nvPr>
            <p:ph idx="1"/>
          </p:nvPr>
        </p:nvSpPr>
        <p:spPr>
          <a:xfrm>
            <a:off x="185530" y="755374"/>
            <a:ext cx="12006469" cy="6334540"/>
          </a:xfrm>
        </p:spPr>
        <p:txBody>
          <a:bodyPr>
            <a:normAutofit fontScale="92500" lnSpcReduction="20000"/>
          </a:bodyPr>
          <a:lstStyle/>
          <a:p>
            <a:r>
              <a:rPr lang="en-US" dirty="0"/>
              <a:t>At fifteen years old, I developed a progressive sensorineural loss while living in a rural part of XXX. My doctors referred me to the closest comprehensive healthcare facility over 2 hours away, however, my family could not accommodate this recommendation. A local audiologist fit me with hearing aids later that year. </a:t>
            </a:r>
          </a:p>
          <a:p>
            <a:r>
              <a:rPr lang="en-US" dirty="0"/>
              <a:t>Unfortunately, there were no counseling services, hearing aid verification measures or follow-ups. </a:t>
            </a:r>
            <a:r>
              <a:rPr lang="en-US" dirty="0">
                <a:solidFill>
                  <a:srgbClr val="FF0000"/>
                </a:solidFill>
              </a:rPr>
              <a:t>I felt lost, confused and isolated due to my hearing loss. </a:t>
            </a:r>
            <a:r>
              <a:rPr lang="en-US" dirty="0"/>
              <a:t>A few years later when I was nineteen, a new audiologist provided appropriate and motivational aural rehabilitation counseling services to my family and myself. </a:t>
            </a:r>
            <a:r>
              <a:rPr lang="en-US" dirty="0">
                <a:solidFill>
                  <a:srgbClr val="FF0000"/>
                </a:solidFill>
              </a:rPr>
              <a:t>But it was not until I was twenty-four, that I had my hearing aids programmed and verified with real ear measurements. </a:t>
            </a:r>
          </a:p>
          <a:p>
            <a:r>
              <a:rPr lang="en-US" dirty="0"/>
              <a:t>The combination of appropriately fit hearing aids and aural rehabilitation has provided me with the opportunity for social and professional success as an adult with hearing loss. It is my belief that if a comprehensive office had been available closer to home when I was first diagnosed with hearing loss, neither my family nor I would have felt the distinctive psychosocial effects of hearing loss during my formative years. Due to my personal experience with hearing loss, I have a strong passion for comprehensive audiological services and treatment for patients of all ages. I have never let my hearing loss slow me down, and I strive to use my own experience this to empathize and connect with my patients. </a:t>
            </a:r>
          </a:p>
          <a:p>
            <a:endParaRPr lang="en-US" sz="2600" dirty="0"/>
          </a:p>
        </p:txBody>
      </p:sp>
      <p:sp>
        <p:nvSpPr>
          <p:cNvPr id="5" name="Slide Number Placeholder 4">
            <a:extLst>
              <a:ext uri="{FF2B5EF4-FFF2-40B4-BE49-F238E27FC236}">
                <a16:creationId xmlns:a16="http://schemas.microsoft.com/office/drawing/2014/main" id="{5267B075-6A3D-C0D6-D93B-9EAB29610B19}"/>
              </a:ext>
            </a:extLst>
          </p:cNvPr>
          <p:cNvSpPr>
            <a:spLocks noGrp="1"/>
          </p:cNvSpPr>
          <p:nvPr>
            <p:ph type="sldNum" sz="quarter" idx="12"/>
          </p:nvPr>
        </p:nvSpPr>
        <p:spPr/>
        <p:txBody>
          <a:bodyPr/>
          <a:lstStyle/>
          <a:p>
            <a:fld id="{944F90BC-AFF7-43C5-BADE-B443E96D3EC2}" type="slidenum">
              <a:rPr lang="en-US" smtClean="0"/>
              <a:t>133</a:t>
            </a:fld>
            <a:endParaRPr lang="en-US"/>
          </a:p>
        </p:txBody>
      </p:sp>
    </p:spTree>
    <p:extLst>
      <p:ext uri="{BB962C8B-B14F-4D97-AF65-F5344CB8AC3E}">
        <p14:creationId xmlns:p14="http://schemas.microsoft.com/office/powerpoint/2010/main" val="15458785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D5B4-4700-4E50-A5CD-2D79F391521C}"/>
              </a:ext>
            </a:extLst>
          </p:cNvPr>
          <p:cNvSpPr>
            <a:spLocks noGrp="1"/>
          </p:cNvSpPr>
          <p:nvPr>
            <p:ph type="title"/>
          </p:nvPr>
        </p:nvSpPr>
        <p:spPr>
          <a:xfrm>
            <a:off x="445770" y="609600"/>
            <a:ext cx="8828232" cy="453390"/>
          </a:xfrm>
        </p:spPr>
        <p:txBody>
          <a:bodyPr>
            <a:normAutofit fontScale="90000"/>
          </a:bodyPr>
          <a:lstStyle/>
          <a:p>
            <a:r>
              <a:rPr lang="en-US" dirty="0"/>
              <a:t>Another student (with permission)</a:t>
            </a:r>
          </a:p>
        </p:txBody>
      </p:sp>
      <p:sp>
        <p:nvSpPr>
          <p:cNvPr id="3" name="Content Placeholder 2">
            <a:extLst>
              <a:ext uri="{FF2B5EF4-FFF2-40B4-BE49-F238E27FC236}">
                <a16:creationId xmlns:a16="http://schemas.microsoft.com/office/drawing/2014/main" id="{74814C1C-657C-4282-A31C-FA6F0E7747E7}"/>
              </a:ext>
            </a:extLst>
          </p:cNvPr>
          <p:cNvSpPr>
            <a:spLocks noGrp="1"/>
          </p:cNvSpPr>
          <p:nvPr>
            <p:ph idx="1"/>
          </p:nvPr>
        </p:nvSpPr>
        <p:spPr>
          <a:xfrm>
            <a:off x="331304" y="1272208"/>
            <a:ext cx="11343861" cy="5585791"/>
          </a:xfrm>
        </p:spPr>
        <p:txBody>
          <a:bodyPr>
            <a:normAutofit/>
          </a:bodyPr>
          <a:lstStyle/>
          <a:p>
            <a:pPr marL="0" indent="0">
              <a:buNone/>
            </a:pPr>
            <a:r>
              <a:rPr lang="en-US" dirty="0"/>
              <a:t>As a person with severe hearing loss, audiology has always been a beacon of hope for me. I lost most of my hearing at the age of two. </a:t>
            </a:r>
            <a:r>
              <a:rPr lang="en-US" b="1" dirty="0"/>
              <a:t>Growing up, there were no other hard of hearing individuals at home or in school</a:t>
            </a:r>
            <a:r>
              <a:rPr lang="en-US" dirty="0"/>
              <a:t>. Hardly anyone I encountered could appreciate what a hindrance hearing loss is to daily life. </a:t>
            </a:r>
            <a:r>
              <a:rPr lang="en-US" dirty="0">
                <a:highlight>
                  <a:srgbClr val="FFFF00"/>
                </a:highlight>
              </a:rPr>
              <a:t>If a teacher was speaking and then turned to he board mid-sentence or the background noise increased, I would have no idea what was being said</a:t>
            </a:r>
            <a:r>
              <a:rPr lang="en-US" dirty="0"/>
              <a:t>. The only person who understood these difficulties was my audiologist at the time, Dr. X. He had a great influence in my life and helped me in overcoming my obstacles.  Dealing with my obstacles was not easy yet I know that these experiences have prepared me to help the deaf and hard of hearing community.</a:t>
            </a:r>
          </a:p>
        </p:txBody>
      </p:sp>
      <p:sp>
        <p:nvSpPr>
          <p:cNvPr id="5" name="Slide Number Placeholder 4">
            <a:extLst>
              <a:ext uri="{FF2B5EF4-FFF2-40B4-BE49-F238E27FC236}">
                <a16:creationId xmlns:a16="http://schemas.microsoft.com/office/drawing/2014/main" id="{D29D63F0-E159-5C1D-97EE-3807B9F0DE63}"/>
              </a:ext>
            </a:extLst>
          </p:cNvPr>
          <p:cNvSpPr>
            <a:spLocks noGrp="1"/>
          </p:cNvSpPr>
          <p:nvPr>
            <p:ph type="sldNum" sz="quarter" idx="12"/>
          </p:nvPr>
        </p:nvSpPr>
        <p:spPr/>
        <p:txBody>
          <a:bodyPr/>
          <a:lstStyle/>
          <a:p>
            <a:fld id="{944F90BC-AFF7-43C5-BADE-B443E96D3EC2}" type="slidenum">
              <a:rPr lang="en-US" smtClean="0"/>
              <a:t>134</a:t>
            </a:fld>
            <a:endParaRPr lang="en-US"/>
          </a:p>
        </p:txBody>
      </p:sp>
    </p:spTree>
    <p:extLst>
      <p:ext uri="{BB962C8B-B14F-4D97-AF65-F5344CB8AC3E}">
        <p14:creationId xmlns:p14="http://schemas.microsoft.com/office/powerpoint/2010/main" val="20445426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2675" y="452582"/>
            <a:ext cx="7378852" cy="5189644"/>
          </a:xfrm>
          <a:prstGeom prst="rect">
            <a:avLst/>
          </a:prstGeom>
        </p:spPr>
      </p:pic>
      <p:sp>
        <p:nvSpPr>
          <p:cNvPr id="4" name="Slide Number Placeholder 3">
            <a:extLst>
              <a:ext uri="{FF2B5EF4-FFF2-40B4-BE49-F238E27FC236}">
                <a16:creationId xmlns:a16="http://schemas.microsoft.com/office/drawing/2014/main" id="{763BE9F5-69E0-1AE3-F069-25D9A934137E}"/>
              </a:ext>
            </a:extLst>
          </p:cNvPr>
          <p:cNvSpPr>
            <a:spLocks noGrp="1"/>
          </p:cNvSpPr>
          <p:nvPr>
            <p:ph type="sldNum" sz="quarter" idx="12"/>
          </p:nvPr>
        </p:nvSpPr>
        <p:spPr/>
        <p:txBody>
          <a:bodyPr/>
          <a:lstStyle/>
          <a:p>
            <a:fld id="{944F90BC-AFF7-43C5-BADE-B443E96D3EC2}" type="slidenum">
              <a:rPr lang="en-US" smtClean="0"/>
              <a:t>135</a:t>
            </a:fld>
            <a:endParaRPr lang="en-US"/>
          </a:p>
        </p:txBody>
      </p:sp>
    </p:spTree>
    <p:extLst>
      <p:ext uri="{BB962C8B-B14F-4D97-AF65-F5344CB8AC3E}">
        <p14:creationId xmlns:p14="http://schemas.microsoft.com/office/powerpoint/2010/main" val="11282837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Bullies</a:t>
            </a:r>
          </a:p>
        </p:txBody>
      </p:sp>
      <p:sp>
        <p:nvSpPr>
          <p:cNvPr id="29698" name="Rectangle 3"/>
          <p:cNvSpPr>
            <a:spLocks noGrp="1" noChangeArrowheads="1"/>
          </p:cNvSpPr>
          <p:nvPr>
            <p:ph idx="1"/>
          </p:nvPr>
        </p:nvSpPr>
        <p:spPr>
          <a:xfrm>
            <a:off x="344557" y="1371600"/>
            <a:ext cx="7779025" cy="5121275"/>
          </a:xfrm>
        </p:spPr>
        <p:txBody>
          <a:bodyPr>
            <a:normAutofit/>
          </a:bodyPr>
          <a:lstStyle/>
          <a:p>
            <a:pPr eaLnBrk="1" hangingPunct="1">
              <a:lnSpc>
                <a:spcPct val="80000"/>
              </a:lnSpc>
            </a:pPr>
            <a:r>
              <a:rPr lang="en-US" altLang="en-US" sz="2400" dirty="0">
                <a:latin typeface="Georgia" panose="02040502050405020303" pitchFamily="18" charset="0"/>
              </a:rPr>
              <a:t>Bullying includes hurtful acts, words, or other behavior. It is an oppressive or negative act carried out against you (or another) with intent to hurt or harm.</a:t>
            </a:r>
          </a:p>
          <a:p>
            <a:pPr marL="0" indent="0" eaLnBrk="1" hangingPunct="1">
              <a:lnSpc>
                <a:spcPct val="80000"/>
              </a:lnSpc>
              <a:buNone/>
            </a:pPr>
            <a:endParaRPr lang="en-US" altLang="en-US" sz="2400" dirty="0">
              <a:latin typeface="Georgia" panose="02040502050405020303" pitchFamily="18" charset="0"/>
            </a:endParaRPr>
          </a:p>
          <a:p>
            <a:pPr eaLnBrk="1" hangingPunct="1">
              <a:lnSpc>
                <a:spcPct val="80000"/>
              </a:lnSpc>
            </a:pPr>
            <a:r>
              <a:rPr lang="en-US" altLang="en-US" sz="2400" dirty="0">
                <a:latin typeface="Georgia" panose="02040502050405020303" pitchFamily="18" charset="0"/>
              </a:rPr>
              <a:t>Studies have shown that the “words will never hurt you” adage is not true. Words can hurt just as much as physical violence. Make sure to take the right steps to prevent or end any bullying a teen has experienced.</a:t>
            </a:r>
          </a:p>
          <a:p>
            <a:pPr eaLnBrk="1" hangingPunct="1">
              <a:lnSpc>
                <a:spcPct val="80000"/>
              </a:lnSpc>
            </a:pPr>
            <a:endParaRPr lang="en-US" altLang="en-US" sz="2400" dirty="0">
              <a:latin typeface="Georgia" panose="02040502050405020303" pitchFamily="18" charset="0"/>
            </a:endParaRPr>
          </a:p>
        </p:txBody>
      </p:sp>
      <p:sp>
        <p:nvSpPr>
          <p:cNvPr id="29699" name="WordArt 4" descr="Narrow vertical"/>
          <p:cNvSpPr>
            <a:spLocks noChangeArrowheads="1" noChangeShapeType="1" noTextEdit="1"/>
          </p:cNvSpPr>
          <p:nvPr/>
        </p:nvSpPr>
        <p:spPr bwMode="auto">
          <a:xfrm>
            <a:off x="2438400" y="381000"/>
            <a:ext cx="7239000" cy="990600"/>
          </a:xfrm>
          <a:prstGeom prst="rect">
            <a:avLst/>
          </a:prstGeom>
        </p:spPr>
        <p:txBody>
          <a:bodyPr wrap="none" fromWordArt="1">
            <a:prstTxWarp prst="textChevronInverted">
              <a:avLst>
                <a:gd name="adj" fmla="val 75000"/>
              </a:avLst>
            </a:prstTxWarp>
          </a:bodyPr>
          <a:lstStyle/>
          <a:p>
            <a:pPr algn="ctr"/>
            <a:endPar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Bremen Bd BT"/>
            </a:endParaRPr>
          </a:p>
        </p:txBody>
      </p:sp>
      <p:pic>
        <p:nvPicPr>
          <p:cNvPr id="29700" name="Picture 5" descr="bu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515" y="2504622"/>
            <a:ext cx="2991285" cy="2449286"/>
          </a:xfrm>
          <a:prstGeom prst="rect">
            <a:avLst/>
          </a:prstGeom>
          <a:noFill/>
          <a:ln w="5715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29701" name="Text Box 7"/>
          <p:cNvSpPr txBox="1">
            <a:spLocks noChangeArrowheads="1"/>
          </p:cNvSpPr>
          <p:nvPr/>
        </p:nvSpPr>
        <p:spPr bwMode="auto">
          <a:xfrm>
            <a:off x="6156326" y="6180138"/>
            <a:ext cx="41576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Copyright © 2006, Alexander </a:t>
            </a:r>
            <a:r>
              <a:rPr lang="en-US" altLang="en-US" sz="800" dirty="0" err="1"/>
              <a:t>GrahamBell</a:t>
            </a:r>
            <a:r>
              <a:rPr lang="en-US" altLang="en-US" sz="800" dirty="0"/>
              <a:t> Association for the Deaf and Hard of Hearing</a:t>
            </a:r>
          </a:p>
        </p:txBody>
      </p:sp>
      <p:sp>
        <p:nvSpPr>
          <p:cNvPr id="4" name="Slide Number Placeholder 3">
            <a:extLst>
              <a:ext uri="{FF2B5EF4-FFF2-40B4-BE49-F238E27FC236}">
                <a16:creationId xmlns:a16="http://schemas.microsoft.com/office/drawing/2014/main" id="{CE34F759-6A15-58FA-C149-E744B4E5EE75}"/>
              </a:ext>
            </a:extLst>
          </p:cNvPr>
          <p:cNvSpPr>
            <a:spLocks noGrp="1"/>
          </p:cNvSpPr>
          <p:nvPr>
            <p:ph type="sldNum" sz="quarter" idx="12"/>
          </p:nvPr>
        </p:nvSpPr>
        <p:spPr/>
        <p:txBody>
          <a:bodyPr/>
          <a:lstStyle/>
          <a:p>
            <a:fld id="{944F90BC-AFF7-43C5-BADE-B443E96D3EC2}" type="slidenum">
              <a:rPr lang="en-US" smtClean="0"/>
              <a:t>136</a:t>
            </a:fld>
            <a:endParaRPr lang="en-US"/>
          </a:p>
        </p:txBody>
      </p:sp>
    </p:spTree>
    <p:extLst>
      <p:ext uri="{BB962C8B-B14F-4D97-AF65-F5344CB8AC3E}">
        <p14:creationId xmlns:p14="http://schemas.microsoft.com/office/powerpoint/2010/main" val="13629319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365126"/>
            <a:ext cx="10863470" cy="1238388"/>
          </a:xfrm>
        </p:spPr>
        <p:txBody>
          <a:bodyPr/>
          <a:lstStyle/>
          <a:p>
            <a:r>
              <a:rPr lang="en-US" dirty="0"/>
              <a:t>Encourage the HOH child</a:t>
            </a:r>
          </a:p>
        </p:txBody>
      </p:sp>
      <p:sp>
        <p:nvSpPr>
          <p:cNvPr id="3" name="Content Placeholder 2"/>
          <p:cNvSpPr>
            <a:spLocks noGrp="1"/>
          </p:cNvSpPr>
          <p:nvPr>
            <p:ph idx="1"/>
          </p:nvPr>
        </p:nvSpPr>
        <p:spPr/>
        <p:txBody>
          <a:bodyPr>
            <a:normAutofit/>
          </a:bodyPr>
          <a:lstStyle/>
          <a:p>
            <a:pPr>
              <a:defRPr/>
            </a:pPr>
            <a:r>
              <a:rPr lang="en-US" altLang="en-US" dirty="0"/>
              <a:t>Learn self-advocacy skills.</a:t>
            </a:r>
          </a:p>
          <a:p>
            <a:pPr>
              <a:defRPr/>
            </a:pPr>
            <a:r>
              <a:rPr lang="en-US" altLang="en-US" dirty="0"/>
              <a:t>Learn independent problem-solving methods.</a:t>
            </a:r>
          </a:p>
          <a:p>
            <a:pPr>
              <a:defRPr/>
            </a:pPr>
            <a:r>
              <a:rPr lang="en-US" altLang="en-US" dirty="0"/>
              <a:t>Understand the disability in order to communicate this understanding to others. If the disability is not a “secret” it will be less powerful to bullies.</a:t>
            </a:r>
          </a:p>
          <a:p>
            <a:pPr>
              <a:defRPr/>
            </a:pPr>
            <a:r>
              <a:rPr lang="en-US" altLang="en-US" dirty="0"/>
              <a:t>Maintain peer relationships. Once social skills are developed, the opportunity for isolation and vulnerability is reduced.</a:t>
            </a:r>
          </a:p>
          <a:p>
            <a:pPr>
              <a:defRPr/>
            </a:pPr>
            <a:r>
              <a:rPr lang="en-US" altLang="en-US" dirty="0"/>
              <a:t>Find out if your school has an anti-bullying policy. </a:t>
            </a:r>
            <a:br>
              <a:rPr lang="en-US" altLang="en-US" dirty="0"/>
            </a:br>
            <a:endParaRPr lang="en-US" altLang="en-US" dirty="0"/>
          </a:p>
          <a:p>
            <a:endParaRPr lang="en-US" dirty="0"/>
          </a:p>
        </p:txBody>
      </p:sp>
      <p:sp>
        <p:nvSpPr>
          <p:cNvPr id="5" name="Slide Number Placeholder 4">
            <a:extLst>
              <a:ext uri="{FF2B5EF4-FFF2-40B4-BE49-F238E27FC236}">
                <a16:creationId xmlns:a16="http://schemas.microsoft.com/office/drawing/2014/main" id="{0652AFED-1D8B-2F0D-16A3-D33C68298379}"/>
              </a:ext>
            </a:extLst>
          </p:cNvPr>
          <p:cNvSpPr>
            <a:spLocks noGrp="1"/>
          </p:cNvSpPr>
          <p:nvPr>
            <p:ph type="sldNum" sz="quarter" idx="12"/>
          </p:nvPr>
        </p:nvSpPr>
        <p:spPr/>
        <p:txBody>
          <a:bodyPr/>
          <a:lstStyle/>
          <a:p>
            <a:fld id="{944F90BC-AFF7-43C5-BADE-B443E96D3EC2}" type="slidenum">
              <a:rPr lang="en-US" smtClean="0"/>
              <a:t>137</a:t>
            </a:fld>
            <a:endParaRPr lang="en-US"/>
          </a:p>
        </p:txBody>
      </p:sp>
    </p:spTree>
    <p:extLst>
      <p:ext uri="{BB962C8B-B14F-4D97-AF65-F5344CB8AC3E}">
        <p14:creationId xmlns:p14="http://schemas.microsoft.com/office/powerpoint/2010/main" val="2991754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5" y="365126"/>
            <a:ext cx="10945585" cy="957488"/>
          </a:xfrm>
        </p:spPr>
        <p:txBody>
          <a:bodyPr/>
          <a:lstStyle/>
          <a:p>
            <a:r>
              <a:rPr lang="en-US" dirty="0"/>
              <a:t>Unfortunately…</a:t>
            </a:r>
          </a:p>
        </p:txBody>
      </p:sp>
      <p:sp>
        <p:nvSpPr>
          <p:cNvPr id="3" name="Content Placeholder 2"/>
          <p:cNvSpPr>
            <a:spLocks noGrp="1"/>
          </p:cNvSpPr>
          <p:nvPr>
            <p:ph idx="1"/>
          </p:nvPr>
        </p:nvSpPr>
        <p:spPr>
          <a:xfrm>
            <a:off x="408215" y="1322613"/>
            <a:ext cx="11375570" cy="5535387"/>
          </a:xfrm>
        </p:spPr>
        <p:txBody>
          <a:bodyPr>
            <a:normAutofit/>
          </a:bodyPr>
          <a:lstStyle/>
          <a:p>
            <a:r>
              <a:rPr lang="en-US" dirty="0"/>
              <a:t>Student refuses to wear hearing aids so an ear-level personal FM cannot be used </a:t>
            </a:r>
          </a:p>
          <a:p>
            <a:r>
              <a:rPr lang="en-US" dirty="0"/>
              <a:t>History of “losing” or purposely damaging hearing devices </a:t>
            </a:r>
          </a:p>
          <a:p>
            <a:pPr marL="0" indent="0">
              <a:buNone/>
            </a:pPr>
            <a:r>
              <a:rPr lang="en-US" dirty="0"/>
              <a:t>Lack of tolerance to wearing equipment (autism spectrum, cognitive delay, </a:t>
            </a:r>
            <a:r>
              <a:rPr lang="en-US" dirty="0" err="1"/>
              <a:t>etc</a:t>
            </a:r>
            <a:r>
              <a:rPr lang="en-US" dirty="0"/>
              <a:t>) </a:t>
            </a:r>
          </a:p>
          <a:p>
            <a:r>
              <a:rPr lang="en-US" dirty="0"/>
              <a:t>Student excels academically with hearing aids alone and refuses to use an FM system </a:t>
            </a:r>
          </a:p>
          <a:p>
            <a:r>
              <a:rPr lang="en-US" dirty="0"/>
              <a:t>Systems challenges for sound field FM or using a desktop system in secondary school </a:t>
            </a:r>
          </a:p>
          <a:p>
            <a:pPr marL="0" indent="0">
              <a:buNone/>
            </a:pPr>
            <a:endParaRPr lang="en-US" dirty="0"/>
          </a:p>
        </p:txBody>
      </p:sp>
      <p:sp>
        <p:nvSpPr>
          <p:cNvPr id="5" name="Slide Number Placeholder 4">
            <a:extLst>
              <a:ext uri="{FF2B5EF4-FFF2-40B4-BE49-F238E27FC236}">
                <a16:creationId xmlns:a16="http://schemas.microsoft.com/office/drawing/2014/main" id="{03CB3C91-C22E-0C36-9B13-EBEA93ED5EDF}"/>
              </a:ext>
            </a:extLst>
          </p:cNvPr>
          <p:cNvSpPr>
            <a:spLocks noGrp="1"/>
          </p:cNvSpPr>
          <p:nvPr>
            <p:ph type="sldNum" sz="quarter" idx="12"/>
          </p:nvPr>
        </p:nvSpPr>
        <p:spPr/>
        <p:txBody>
          <a:bodyPr/>
          <a:lstStyle/>
          <a:p>
            <a:fld id="{944F90BC-AFF7-43C5-BADE-B443E96D3EC2}" type="slidenum">
              <a:rPr lang="en-US" smtClean="0"/>
              <a:t>138</a:t>
            </a:fld>
            <a:endParaRPr lang="en-US"/>
          </a:p>
        </p:txBody>
      </p:sp>
    </p:spTree>
    <p:extLst>
      <p:ext uri="{BB962C8B-B14F-4D97-AF65-F5344CB8AC3E}">
        <p14:creationId xmlns:p14="http://schemas.microsoft.com/office/powerpoint/2010/main" val="28461615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2EE3-B275-8023-7CDF-5158745694CD}"/>
              </a:ext>
            </a:extLst>
          </p:cNvPr>
          <p:cNvSpPr>
            <a:spLocks noGrp="1"/>
          </p:cNvSpPr>
          <p:nvPr>
            <p:ph type="title"/>
          </p:nvPr>
        </p:nvSpPr>
        <p:spPr/>
        <p:txBody>
          <a:bodyPr/>
          <a:lstStyle/>
          <a:p>
            <a:pPr algn="ctr"/>
            <a:r>
              <a:rPr lang="en-US" dirty="0"/>
              <a:t>Questions/Discussions</a:t>
            </a:r>
          </a:p>
        </p:txBody>
      </p:sp>
      <p:sp>
        <p:nvSpPr>
          <p:cNvPr id="3" name="Content Placeholder 2">
            <a:extLst>
              <a:ext uri="{FF2B5EF4-FFF2-40B4-BE49-F238E27FC236}">
                <a16:creationId xmlns:a16="http://schemas.microsoft.com/office/drawing/2014/main" id="{092DB0B1-B918-105C-EB83-4AF1639839A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4414472-91A5-0245-A306-E699951D79AA}"/>
              </a:ext>
            </a:extLst>
          </p:cNvPr>
          <p:cNvSpPr>
            <a:spLocks noGrp="1"/>
          </p:cNvSpPr>
          <p:nvPr>
            <p:ph type="sldNum" sz="quarter" idx="12"/>
          </p:nvPr>
        </p:nvSpPr>
        <p:spPr/>
        <p:txBody>
          <a:bodyPr/>
          <a:lstStyle/>
          <a:p>
            <a:fld id="{944F90BC-AFF7-43C5-BADE-B443E96D3EC2}" type="slidenum">
              <a:rPr lang="en-US" smtClean="0"/>
              <a:t>139</a:t>
            </a:fld>
            <a:endParaRPr lang="en-US"/>
          </a:p>
        </p:txBody>
      </p:sp>
    </p:spTree>
    <p:extLst>
      <p:ext uri="{BB962C8B-B14F-4D97-AF65-F5344CB8AC3E}">
        <p14:creationId xmlns:p14="http://schemas.microsoft.com/office/powerpoint/2010/main" val="167218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Speech requires</a:t>
            </a:r>
            <a:br>
              <a:rPr lang="en-US" dirty="0"/>
            </a:br>
            <a:r>
              <a:rPr lang="en-US" dirty="0"/>
              <a:t>Cognitive Processing</a:t>
            </a:r>
          </a:p>
        </p:txBody>
      </p:sp>
      <p:sp>
        <p:nvSpPr>
          <p:cNvPr id="3" name="Content Placeholder 2"/>
          <p:cNvSpPr>
            <a:spLocks noGrp="1"/>
          </p:cNvSpPr>
          <p:nvPr>
            <p:ph idx="1"/>
          </p:nvPr>
        </p:nvSpPr>
        <p:spPr/>
        <p:txBody>
          <a:bodyPr/>
          <a:lstStyle/>
          <a:p>
            <a:r>
              <a:rPr lang="en-US" dirty="0"/>
              <a:t>When listeners hear speech they must match the rapid incoming acoustic stream to stored representations of words and phonemes to successfully extract the intended meaning. </a:t>
            </a:r>
          </a:p>
          <a:p>
            <a:pPr marL="0" indent="0">
              <a:buNone/>
            </a:pPr>
            <a:endParaRPr lang="en-US" dirty="0"/>
          </a:p>
          <a:p>
            <a:r>
              <a:rPr lang="en-US" dirty="0"/>
              <a:t>The process of correctly identifying sounds is made more difficult when speech is acoustically degraded: less information is available to the listener, which reduces the quality of speech cues and thus increases the chance for error.</a:t>
            </a:r>
          </a:p>
        </p:txBody>
      </p:sp>
      <p:sp>
        <p:nvSpPr>
          <p:cNvPr id="5" name="Slide Number Placeholder 4">
            <a:extLst>
              <a:ext uri="{FF2B5EF4-FFF2-40B4-BE49-F238E27FC236}">
                <a16:creationId xmlns:a16="http://schemas.microsoft.com/office/drawing/2014/main" id="{0E2A3D1F-69CB-A388-C17A-3FCC733C7789}"/>
              </a:ext>
            </a:extLst>
          </p:cNvPr>
          <p:cNvSpPr>
            <a:spLocks noGrp="1"/>
          </p:cNvSpPr>
          <p:nvPr>
            <p:ph type="sldNum" sz="quarter" idx="12"/>
          </p:nvPr>
        </p:nvSpPr>
        <p:spPr/>
        <p:txBody>
          <a:bodyPr/>
          <a:lstStyle/>
          <a:p>
            <a:fld id="{944F90BC-AFF7-43C5-BADE-B443E96D3EC2}" type="slidenum">
              <a:rPr lang="en-US" smtClean="0"/>
              <a:t>14</a:t>
            </a:fld>
            <a:endParaRPr lang="en-US"/>
          </a:p>
        </p:txBody>
      </p:sp>
    </p:spTree>
    <p:extLst>
      <p:ext uri="{BB962C8B-B14F-4D97-AF65-F5344CB8AC3E}">
        <p14:creationId xmlns:p14="http://schemas.microsoft.com/office/powerpoint/2010/main" val="37132643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C436-0A09-1D15-00FA-3BADDFC8AF82}"/>
              </a:ext>
            </a:extLst>
          </p:cNvPr>
          <p:cNvSpPr>
            <a:spLocks noGrp="1"/>
          </p:cNvSpPr>
          <p:nvPr>
            <p:ph type="title"/>
          </p:nvPr>
        </p:nvSpPr>
        <p:spPr>
          <a:xfrm>
            <a:off x="680484" y="365126"/>
            <a:ext cx="10673316" cy="942680"/>
          </a:xfrm>
        </p:spPr>
        <p:txBody>
          <a:bodyPr/>
          <a:lstStyle/>
          <a:p>
            <a:r>
              <a:rPr lang="en-US" dirty="0"/>
              <a:t>References.  </a:t>
            </a:r>
          </a:p>
        </p:txBody>
      </p:sp>
      <p:sp>
        <p:nvSpPr>
          <p:cNvPr id="3" name="Content Placeholder 2">
            <a:extLst>
              <a:ext uri="{FF2B5EF4-FFF2-40B4-BE49-F238E27FC236}">
                <a16:creationId xmlns:a16="http://schemas.microsoft.com/office/drawing/2014/main" id="{650CA8D6-A8DB-3BDB-9F54-2681599E2613}"/>
              </a:ext>
            </a:extLst>
          </p:cNvPr>
          <p:cNvSpPr>
            <a:spLocks noGrp="1"/>
          </p:cNvSpPr>
          <p:nvPr>
            <p:ph idx="1"/>
          </p:nvPr>
        </p:nvSpPr>
        <p:spPr>
          <a:xfrm>
            <a:off x="340242" y="1063256"/>
            <a:ext cx="11013558" cy="5113707"/>
          </a:xfrm>
        </p:spPr>
        <p:txBody>
          <a:bodyPr>
            <a:normAutofit fontScale="47500" lnSpcReduction="20000"/>
          </a:bodyPr>
          <a:lstStyle/>
          <a:p>
            <a:r>
              <a:rPr lang="en-US" dirty="0"/>
              <a:t>Anderson Gosselin, P., &amp; </a:t>
            </a:r>
            <a:r>
              <a:rPr lang="en-US" dirty="0" err="1"/>
              <a:t>Gagné</a:t>
            </a:r>
            <a:r>
              <a:rPr lang="en-US" dirty="0"/>
              <a:t>, J. P. (2011). Use of a dual-task paradigm to measure listening effort. </a:t>
            </a:r>
            <a:r>
              <a:rPr lang="en-US" i="1" dirty="0"/>
              <a:t>Ear and Hearing, 32</a:t>
            </a:r>
            <a:r>
              <a:rPr lang="en-US" dirty="0"/>
              <a:t>(1), 116–121.</a:t>
            </a:r>
          </a:p>
          <a:p>
            <a:br>
              <a:rPr lang="en-US" dirty="0"/>
            </a:br>
            <a:r>
              <a:rPr lang="en-US" dirty="0"/>
              <a:t>Bess, F. H., Dodd-Murphy, J., &amp; Parker, R. A. (1998). Children with minimal sensorineural hearing loss: Prevalence, educational performance, and functional status. </a:t>
            </a:r>
            <a:r>
              <a:rPr lang="en-US" i="1" dirty="0"/>
              <a:t>Ear and Hearing, 19</a:t>
            </a:r>
            <a:r>
              <a:rPr lang="en-US" dirty="0"/>
              <a:t>(5), 339–354.</a:t>
            </a:r>
            <a:br>
              <a:rPr lang="en-US" dirty="0"/>
            </a:br>
            <a:endParaRPr lang="en-US" dirty="0"/>
          </a:p>
          <a:p>
            <a:r>
              <a:rPr lang="en-US" dirty="0"/>
              <a:t>Bess, F. H., Gustafson, S. J., Corbett, B. A., Lambert, E. W., Camarata, S. M., &amp; Hornsby, B. W. (2016). Salivary cortisol profiles of children with hearing loss. </a:t>
            </a:r>
            <a:r>
              <a:rPr lang="en-US" i="1" dirty="0"/>
              <a:t>Ear and Hearing, 37</a:t>
            </a:r>
            <a:r>
              <a:rPr lang="en-US" dirty="0"/>
              <a:t>(3), 334–344.</a:t>
            </a:r>
            <a:br>
              <a:rPr lang="en-US" dirty="0"/>
            </a:br>
            <a:endParaRPr lang="en-US" dirty="0"/>
          </a:p>
          <a:p>
            <a:r>
              <a:rPr lang="en-US" dirty="0" err="1"/>
              <a:t>Boksem</a:t>
            </a:r>
            <a:r>
              <a:rPr lang="en-US" dirty="0"/>
              <a:t>, M. A. S., &amp; Tops, M. (2008). Mental fatigue: Costs and benefits. </a:t>
            </a:r>
            <a:r>
              <a:rPr lang="en-US" i="1" dirty="0"/>
              <a:t>Brain Research Reviews, 59</a:t>
            </a:r>
            <a:r>
              <a:rPr lang="en-US" dirty="0"/>
              <a:t>(1), 125–139.</a:t>
            </a:r>
            <a:br>
              <a:rPr lang="en-US" dirty="0"/>
            </a:br>
            <a:r>
              <a:rPr lang="en-US" dirty="0"/>
              <a:t>Bradley, J. S., &amp; Sato, H. (2008). The intelligibility of speech in elementary school classrooms. </a:t>
            </a:r>
            <a:r>
              <a:rPr lang="en-US" i="1" dirty="0"/>
              <a:t>Canadian Language &amp; Literacy Research Network</a:t>
            </a:r>
            <a:r>
              <a:rPr lang="en-US" dirty="0"/>
              <a:t>.</a:t>
            </a:r>
            <a:br>
              <a:rPr lang="en-US" dirty="0"/>
            </a:br>
            <a:endParaRPr lang="en-US" dirty="0"/>
          </a:p>
          <a:p>
            <a:r>
              <a:rPr lang="en-US" dirty="0"/>
              <a:t>Centers for Disease Control and Prevention. (2005). </a:t>
            </a:r>
            <a:r>
              <a:rPr lang="en-US" i="1" dirty="0"/>
              <a:t>Final summary of 2005 national EHDI data (Version 6)</a:t>
            </a:r>
            <a:r>
              <a:rPr lang="en-US" dirty="0"/>
              <a:t>. </a:t>
            </a:r>
            <a:r>
              <a:rPr lang="en-US" dirty="0">
                <a:hlinkClick r:id="rId2"/>
              </a:rPr>
              <a:t>www.cdc.gov/ncbddd/ehdi</a:t>
            </a:r>
            <a:br>
              <a:rPr lang="en-US" dirty="0"/>
            </a:br>
            <a:endParaRPr lang="en-US" dirty="0"/>
          </a:p>
          <a:p>
            <a:r>
              <a:rPr lang="en-US" dirty="0"/>
              <a:t>Crandell, C. C., &amp; Smaldino, J. J. (2000). Classroom acoustics for children with normal hearing and with hearing impairment. </a:t>
            </a:r>
            <a:r>
              <a:rPr lang="en-US" i="1" dirty="0"/>
              <a:t>Language, Speech, and Hearing Services in Schools, 31</a:t>
            </a:r>
            <a:r>
              <a:rPr lang="en-US" dirty="0"/>
              <a:t>(4), 362–370.</a:t>
            </a:r>
            <a:br>
              <a:rPr lang="en-US" dirty="0"/>
            </a:br>
            <a:endParaRPr lang="en-US" dirty="0"/>
          </a:p>
          <a:p>
            <a:r>
              <a:rPr lang="en-US" dirty="0"/>
              <a:t>Flexer, C. (2018). </a:t>
            </a:r>
            <a:r>
              <a:rPr lang="en-US" i="1" dirty="0"/>
              <a:t>Language learning through listening.</a:t>
            </a:r>
            <a:r>
              <a:rPr lang="en-US" dirty="0"/>
              <a:t> </a:t>
            </a:r>
            <a:r>
              <a:rPr lang="en-US" dirty="0">
                <a:hlinkClick r:id="rId3"/>
              </a:rPr>
              <a:t>www.roberta-golinoff.com</a:t>
            </a:r>
            <a:br>
              <a:rPr lang="en-US" dirty="0"/>
            </a:br>
            <a:endParaRPr lang="en-US" dirty="0"/>
          </a:p>
          <a:p>
            <a:r>
              <a:rPr lang="en-US" dirty="0"/>
              <a:t>Gatehouse, S., &amp; Noble, W. (2004). The Speech, Spatial and Qualities of Hearing Scale (SSQ). </a:t>
            </a:r>
            <a:r>
              <a:rPr lang="en-US" i="1" dirty="0"/>
              <a:t>International Journal of Audiology, 43</a:t>
            </a:r>
            <a:r>
              <a:rPr lang="en-US" dirty="0"/>
              <a:t>(2), 85–99.</a:t>
            </a:r>
            <a:br>
              <a:rPr lang="en-US" dirty="0"/>
            </a:br>
            <a:r>
              <a:rPr lang="en-US" dirty="0"/>
              <a:t>Grimes, R. A. (2019). Update on newborn hearing screening.</a:t>
            </a:r>
            <a:br>
              <a:rPr lang="en-US" dirty="0"/>
            </a:br>
            <a:endParaRPr lang="en-US" dirty="0"/>
          </a:p>
          <a:p>
            <a:endParaRPr lang="en-US" dirty="0"/>
          </a:p>
          <a:p>
            <a:r>
              <a:rPr lang="en-US" dirty="0"/>
              <a:t>Hicks, C. B., &amp; Tharpe, A. M. (2002). Listening effort and fatigue in school-age children with and without hearing loss. </a:t>
            </a:r>
            <a:r>
              <a:rPr lang="en-US" i="1" dirty="0"/>
              <a:t>Journal of Speech, Language, and Hearing Research, 45</a:t>
            </a:r>
            <a:r>
              <a:rPr lang="en-US" dirty="0"/>
              <a:t>(3), 573–584.</a:t>
            </a:r>
            <a:br>
              <a:rPr lang="en-US" dirty="0"/>
            </a:br>
            <a:endParaRPr lang="en-US" dirty="0"/>
          </a:p>
          <a:p>
            <a:r>
              <a:rPr lang="en-US" dirty="0"/>
              <a:t>Hussein, R., et al. (2022). Listening effort and fatigue in hearing aid users: A review. </a:t>
            </a:r>
            <a:r>
              <a:rPr lang="en-US" i="1" dirty="0"/>
              <a:t>Trends in Hearing, 26</a:t>
            </a:r>
            <a:r>
              <a:rPr lang="en-US" dirty="0"/>
              <a:t>, 1–17.</a:t>
            </a:r>
          </a:p>
        </p:txBody>
      </p:sp>
      <p:sp>
        <p:nvSpPr>
          <p:cNvPr id="4" name="Slide Number Placeholder 3">
            <a:extLst>
              <a:ext uri="{FF2B5EF4-FFF2-40B4-BE49-F238E27FC236}">
                <a16:creationId xmlns:a16="http://schemas.microsoft.com/office/drawing/2014/main" id="{566E7DA9-0C6D-9631-EB53-49D8434AC045}"/>
              </a:ext>
            </a:extLst>
          </p:cNvPr>
          <p:cNvSpPr>
            <a:spLocks noGrp="1"/>
          </p:cNvSpPr>
          <p:nvPr>
            <p:ph type="sldNum" sz="quarter" idx="12"/>
          </p:nvPr>
        </p:nvSpPr>
        <p:spPr/>
        <p:txBody>
          <a:bodyPr/>
          <a:lstStyle/>
          <a:p>
            <a:fld id="{944F90BC-AFF7-43C5-BADE-B443E96D3EC2}" type="slidenum">
              <a:rPr lang="en-US" smtClean="0"/>
              <a:t>140</a:t>
            </a:fld>
            <a:endParaRPr lang="en-US"/>
          </a:p>
        </p:txBody>
      </p:sp>
    </p:spTree>
    <p:extLst>
      <p:ext uri="{BB962C8B-B14F-4D97-AF65-F5344CB8AC3E}">
        <p14:creationId xmlns:p14="http://schemas.microsoft.com/office/powerpoint/2010/main" val="12422640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2153C-9AA8-FAA5-91F4-3AC399FEF312}"/>
              </a:ext>
            </a:extLst>
          </p:cNvPr>
          <p:cNvSpPr>
            <a:spLocks noGrp="1"/>
          </p:cNvSpPr>
          <p:nvPr>
            <p:ph type="sldNum" sz="quarter" idx="12"/>
          </p:nvPr>
        </p:nvSpPr>
        <p:spPr/>
        <p:txBody>
          <a:bodyPr/>
          <a:lstStyle/>
          <a:p>
            <a:fld id="{944F90BC-AFF7-43C5-BADE-B443E96D3EC2}" type="slidenum">
              <a:rPr lang="en-US" smtClean="0"/>
              <a:t>141</a:t>
            </a:fld>
            <a:endParaRPr lang="en-US"/>
          </a:p>
        </p:txBody>
      </p:sp>
      <p:sp>
        <p:nvSpPr>
          <p:cNvPr id="6" name="TextBox 5">
            <a:extLst>
              <a:ext uri="{FF2B5EF4-FFF2-40B4-BE49-F238E27FC236}">
                <a16:creationId xmlns:a16="http://schemas.microsoft.com/office/drawing/2014/main" id="{F0C8A04D-4CCE-E2C2-15EC-8855F7DF6B52}"/>
              </a:ext>
            </a:extLst>
          </p:cNvPr>
          <p:cNvSpPr txBox="1"/>
          <p:nvPr/>
        </p:nvSpPr>
        <p:spPr>
          <a:xfrm>
            <a:off x="372140" y="552893"/>
            <a:ext cx="11515059" cy="4893647"/>
          </a:xfrm>
          <a:prstGeom prst="rect">
            <a:avLst/>
          </a:prstGeom>
          <a:noFill/>
        </p:spPr>
        <p:txBody>
          <a:bodyPr wrap="square">
            <a:spAutoFit/>
          </a:bodyPr>
          <a:lstStyle/>
          <a:p>
            <a:pPr marL="171450" indent="-171450" algn="l">
              <a:buFont typeface="Arial" panose="020B0604020202020204" pitchFamily="34" charset="0"/>
              <a:buChar char="•"/>
              <a:defRPr sz="1200"/>
            </a:pPr>
            <a:r>
              <a:rPr lang="en-US" dirty="0"/>
              <a:t>Jessica A. R. Logan, Laura M. Justice, Melike </a:t>
            </a:r>
            <a:r>
              <a:rPr lang="en-US" dirty="0" err="1"/>
              <a:t>Yumuş</a:t>
            </a:r>
            <a:r>
              <a:rPr lang="en-US" dirty="0"/>
              <a:t>, &amp; Leydi Johana Chaparro-Moreno. (2019). When children are not read to at home. *Journal of Developmental &amp; Behavioral Pediatrics, 40*(1), 1–9. https://doi.org/10.1097/DBP.0000000000000657</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Kahneman, D., &amp; Beatty, J. (1966). Pupil diameter and load on memory. *Science, 154*(3756), 1583–1585.</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Madell, J. R., Flexer, C., Wolf, J., &amp; Schafer, E. C. (2019). *Pediatric audiology: Diagnosis, technology, and management* (3rd ed.). Thieme.</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Masuda, S., et al. (2013). Inner ear malformations in children with unilateral hearing loss. *International Journal of Pediatric Otorhinolaryngology, 77*(5), 703–708.</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Mirman, D. (2014). *Growth curve analysis and visualization using R.* CRC Press.</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Nelson, P. B., Soli, S. D., &amp; Seltz, A. (2002). Acoustical barriers to learning: Children at risk in every classroom. *Language, Speech, and Hearing Services in Schools, 33*(3), 356–361.</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Peele, J. E. (2018). Listening effort: How the cognitive consequences of acoustic challenge are reflected in brain and behavior. *Ear and Hearing, 39*(2), 204–214.</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err="1"/>
              <a:t>Pichora</a:t>
            </a:r>
            <a:r>
              <a:rPr lang="en-US" dirty="0"/>
              <a:t>-Fuller, M. K., et al. (2016). Hearing impairment and cognitive energy: The Framework for Understanding Effortful Listening (FUEL). *Ear and Hearing, 37*(S1), 5S–27S.</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Polat, F. (2003). Factors affecting psychosocial adjustment of deaf students. *Journal of Deaf Studies and Deaf Education, 8*(3), 325–339. https://doi.org/10.1093/deafed/eng018</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Shepard, N. T., et al. (1981). Unilateral hearing loss in children. *Pediatrics, 67*(1), 123–126.</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Tharpe, A. M., &amp; Seewald, R. (Eds.). (2017). *Comprehensive handbook of pediatric audiology* (2nd ed.). Plural Publishing.</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Warner-Czyz, A. D., &amp; Evans, C. (2015). Self-esteem in children and adolescents with hearing loss. *Trends in Hearing, 19*, 1–10. https://doi.org/10.1177/2331216515572615</a:t>
            </a:r>
          </a:p>
          <a:p>
            <a:pPr marL="171450" indent="-171450" algn="l">
              <a:buFont typeface="Arial" panose="020B0604020202020204" pitchFamily="34" charset="0"/>
              <a:buChar char="•"/>
              <a:defRPr sz="1200"/>
            </a:pPr>
            <a:endParaRPr lang="en-US" dirty="0"/>
          </a:p>
          <a:p>
            <a:pPr marL="171450" indent="-171450" algn="l">
              <a:buFont typeface="Arial" panose="020B0604020202020204" pitchFamily="34" charset="0"/>
              <a:buChar char="•"/>
              <a:defRPr sz="1200"/>
            </a:pPr>
            <a:r>
              <a:rPr lang="en-US" dirty="0"/>
              <a:t>Weaver, J. (2015). Single-sided deafness: Causes, and solutions take many forms. *The Hearing Journal, 68*(3), 20–24.</a:t>
            </a:r>
          </a:p>
        </p:txBody>
      </p:sp>
    </p:spTree>
    <p:extLst>
      <p:ext uri="{BB962C8B-B14F-4D97-AF65-F5344CB8AC3E}">
        <p14:creationId xmlns:p14="http://schemas.microsoft.com/office/powerpoint/2010/main" val="36877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7560" y="478233"/>
            <a:ext cx="11164080" cy="6115513"/>
          </a:xfrm>
          <a:prstGeom prst="rect">
            <a:avLst/>
          </a:prstGeom>
        </p:spPr>
      </p:pic>
      <p:sp>
        <p:nvSpPr>
          <p:cNvPr id="6" name="Slide Number Placeholder 5">
            <a:extLst>
              <a:ext uri="{FF2B5EF4-FFF2-40B4-BE49-F238E27FC236}">
                <a16:creationId xmlns:a16="http://schemas.microsoft.com/office/drawing/2014/main" id="{A23487EE-439D-F9D3-7C2F-30827DA28FA9}"/>
              </a:ext>
            </a:extLst>
          </p:cNvPr>
          <p:cNvSpPr>
            <a:spLocks noGrp="1"/>
          </p:cNvSpPr>
          <p:nvPr>
            <p:ph type="sldNum" sz="quarter" idx="12"/>
          </p:nvPr>
        </p:nvSpPr>
        <p:spPr/>
        <p:txBody>
          <a:bodyPr/>
          <a:lstStyle/>
          <a:p>
            <a:fld id="{944F90BC-AFF7-43C5-BADE-B443E96D3EC2}" type="slidenum">
              <a:rPr lang="en-US" smtClean="0"/>
              <a:t>15</a:t>
            </a:fld>
            <a:endParaRPr lang="en-US"/>
          </a:p>
        </p:txBody>
      </p:sp>
    </p:spTree>
    <p:extLst>
      <p:ext uri="{BB962C8B-B14F-4D97-AF65-F5344CB8AC3E}">
        <p14:creationId xmlns:p14="http://schemas.microsoft.com/office/powerpoint/2010/main" val="428211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7925" y="776287"/>
            <a:ext cx="7296150" cy="5305425"/>
          </a:xfrm>
          <a:prstGeom prst="rect">
            <a:avLst/>
          </a:prstGeom>
        </p:spPr>
      </p:pic>
      <p:sp>
        <p:nvSpPr>
          <p:cNvPr id="3" name="Slide Number Placeholder 2">
            <a:extLst>
              <a:ext uri="{FF2B5EF4-FFF2-40B4-BE49-F238E27FC236}">
                <a16:creationId xmlns:a16="http://schemas.microsoft.com/office/drawing/2014/main" id="{69C632A7-82A9-A784-C2B8-072A1876BFCC}"/>
              </a:ext>
            </a:extLst>
          </p:cNvPr>
          <p:cNvSpPr>
            <a:spLocks noGrp="1"/>
          </p:cNvSpPr>
          <p:nvPr>
            <p:ph type="sldNum" sz="quarter" idx="12"/>
          </p:nvPr>
        </p:nvSpPr>
        <p:spPr/>
        <p:txBody>
          <a:bodyPr/>
          <a:lstStyle/>
          <a:p>
            <a:fld id="{944F90BC-AFF7-43C5-BADE-B443E96D3EC2}" type="slidenum">
              <a:rPr lang="en-US" smtClean="0"/>
              <a:t>16</a:t>
            </a:fld>
            <a:endParaRPr lang="en-US"/>
          </a:p>
        </p:txBody>
      </p:sp>
      <p:pic>
        <p:nvPicPr>
          <p:cNvPr id="5" name="Picture 1" descr="LSU-HEALTH">
            <a:extLst>
              <a:ext uri="{FF2B5EF4-FFF2-40B4-BE49-F238E27FC236}">
                <a16:creationId xmlns:a16="http://schemas.microsoft.com/office/drawing/2014/main" id="{4BC7AA35-75B5-8E1A-0DDC-772F2760A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4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167875" cy="919795"/>
          </a:xfrm>
        </p:spPr>
        <p:txBody>
          <a:bodyPr>
            <a:normAutofit/>
          </a:bodyPr>
          <a:lstStyle/>
          <a:p>
            <a:r>
              <a:rPr lang="en-US" dirty="0"/>
              <a:t>What happens when the signal is degraded?</a:t>
            </a:r>
          </a:p>
        </p:txBody>
      </p:sp>
      <p:sp>
        <p:nvSpPr>
          <p:cNvPr id="3" name="Content Placeholder 2"/>
          <p:cNvSpPr>
            <a:spLocks noGrp="1"/>
          </p:cNvSpPr>
          <p:nvPr>
            <p:ph idx="1"/>
          </p:nvPr>
        </p:nvSpPr>
        <p:spPr>
          <a:xfrm>
            <a:off x="517889" y="1836893"/>
            <a:ext cx="10167875" cy="4204470"/>
          </a:xfrm>
        </p:spPr>
        <p:txBody>
          <a:bodyPr/>
          <a:lstStyle/>
          <a:p>
            <a:r>
              <a:rPr lang="en-US" dirty="0"/>
              <a:t>Behavioral Evidence:</a:t>
            </a:r>
          </a:p>
          <a:p>
            <a:pPr marL="0" indent="0">
              <a:buNone/>
            </a:pPr>
            <a:endParaRPr lang="en-US" dirty="0"/>
          </a:p>
          <a:p>
            <a:r>
              <a:rPr lang="en-US" dirty="0"/>
              <a:t>Hearing impairment? (Filtering the incoming signal)</a:t>
            </a:r>
          </a:p>
          <a:p>
            <a:pPr lvl="1"/>
            <a:r>
              <a:rPr lang="en-US" dirty="0"/>
              <a:t>Less accurate</a:t>
            </a:r>
          </a:p>
          <a:p>
            <a:pPr lvl="1"/>
            <a:r>
              <a:rPr lang="en-US" dirty="0"/>
              <a:t>Make take longer to respond</a:t>
            </a:r>
          </a:p>
          <a:p>
            <a:pPr lvl="1"/>
            <a:r>
              <a:rPr lang="en-US" dirty="0"/>
              <a:t>May affect memory   (Hearing impaired individuals show poorer performance for short stories when compared to normal hearing individuals.)  This improved listeners were allowed to slow the rate of the story.  </a:t>
            </a:r>
          </a:p>
        </p:txBody>
      </p:sp>
      <p:sp>
        <p:nvSpPr>
          <p:cNvPr id="5" name="Slide Number Placeholder 4">
            <a:extLst>
              <a:ext uri="{FF2B5EF4-FFF2-40B4-BE49-F238E27FC236}">
                <a16:creationId xmlns:a16="http://schemas.microsoft.com/office/drawing/2014/main" id="{4DD3AFE8-9E78-6788-3E81-5A6C4DCDDB70}"/>
              </a:ext>
            </a:extLst>
          </p:cNvPr>
          <p:cNvSpPr>
            <a:spLocks noGrp="1"/>
          </p:cNvSpPr>
          <p:nvPr>
            <p:ph type="sldNum" sz="quarter" idx="12"/>
          </p:nvPr>
        </p:nvSpPr>
        <p:spPr/>
        <p:txBody>
          <a:bodyPr/>
          <a:lstStyle/>
          <a:p>
            <a:fld id="{944F90BC-AFF7-43C5-BADE-B443E96D3EC2}" type="slidenum">
              <a:rPr lang="en-US" smtClean="0"/>
              <a:t>17</a:t>
            </a:fld>
            <a:endParaRPr lang="en-US"/>
          </a:p>
        </p:txBody>
      </p:sp>
      <p:pic>
        <p:nvPicPr>
          <p:cNvPr id="6" name="Picture 1" descr="LSU-HEALTH">
            <a:extLst>
              <a:ext uri="{FF2B5EF4-FFF2-40B4-BE49-F238E27FC236}">
                <a16:creationId xmlns:a16="http://schemas.microsoft.com/office/drawing/2014/main" id="{EA528ED1-3DC1-C5C3-F044-6E77F0C03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1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3" y="233916"/>
            <a:ext cx="10203021" cy="1295479"/>
          </a:xfrm>
        </p:spPr>
        <p:txBody>
          <a:bodyPr>
            <a:normAutofit/>
          </a:bodyPr>
          <a:lstStyle/>
          <a:p>
            <a:r>
              <a:rPr lang="en-US" dirty="0"/>
              <a:t>What happens when the signal is degraded?</a:t>
            </a:r>
          </a:p>
        </p:txBody>
      </p:sp>
      <p:sp>
        <p:nvSpPr>
          <p:cNvPr id="3" name="Content Placeholder 2"/>
          <p:cNvSpPr>
            <a:spLocks noGrp="1"/>
          </p:cNvSpPr>
          <p:nvPr>
            <p:ph idx="1"/>
          </p:nvPr>
        </p:nvSpPr>
        <p:spPr>
          <a:xfrm>
            <a:off x="436970" y="1254265"/>
            <a:ext cx="8837032" cy="4787098"/>
          </a:xfrm>
        </p:spPr>
        <p:txBody>
          <a:bodyPr>
            <a:normAutofit fontScale="85000" lnSpcReduction="20000"/>
          </a:bodyPr>
          <a:lstStyle/>
          <a:p>
            <a:r>
              <a:rPr lang="en-US" dirty="0"/>
              <a:t>Physiological Evidence:</a:t>
            </a:r>
          </a:p>
          <a:p>
            <a:endParaRPr lang="en-US" dirty="0"/>
          </a:p>
          <a:p>
            <a:r>
              <a:rPr lang="en-US" dirty="0"/>
              <a:t>Pupil diameter increases as a function of cognitive demand (</a:t>
            </a:r>
            <a:r>
              <a:rPr lang="en-US" dirty="0" err="1"/>
              <a:t>Kahneman</a:t>
            </a:r>
            <a:r>
              <a:rPr lang="en-US" dirty="0"/>
              <a:t> &amp; Beatty, 1966)</a:t>
            </a:r>
          </a:p>
          <a:p>
            <a:pPr lvl="1"/>
            <a:r>
              <a:rPr lang="en-US" dirty="0"/>
              <a:t>“Common measures of pupil response include dilation amplitude, peak latency, and mean pupil dilation, which may reflect different physiological responses. Variants of linear mixed effects analysis using flexible basis sets have also seen increasing use in analysis of </a:t>
            </a:r>
            <a:r>
              <a:rPr lang="en-US" dirty="0" err="1"/>
              <a:t>pupillometric</a:t>
            </a:r>
            <a:r>
              <a:rPr lang="en-US" dirty="0"/>
              <a:t> data (</a:t>
            </a:r>
            <a:r>
              <a:rPr lang="en-US" dirty="0">
                <a:hlinkClick r:id="rId2"/>
              </a:rPr>
              <a:t>Mirman 2014</a:t>
            </a:r>
            <a:r>
              <a:rPr lang="en-US" dirty="0"/>
              <a:t>)” </a:t>
            </a:r>
          </a:p>
          <a:p>
            <a:r>
              <a:rPr lang="en-US" dirty="0"/>
              <a:t>Neuroimaging Evidence:</a:t>
            </a:r>
          </a:p>
          <a:p>
            <a:pPr lvl="1"/>
            <a:r>
              <a:rPr lang="en-US" dirty="0"/>
              <a:t>fMRI: increased activity in regions</a:t>
            </a:r>
          </a:p>
          <a:p>
            <a:pPr lvl="1"/>
            <a:r>
              <a:rPr lang="en-US" dirty="0"/>
              <a:t>EEG</a:t>
            </a:r>
          </a:p>
          <a:p>
            <a:r>
              <a:rPr lang="en-US" dirty="0"/>
              <a:t>Cardiac Response</a:t>
            </a:r>
          </a:p>
          <a:p>
            <a:r>
              <a:rPr lang="en-US" dirty="0"/>
              <a:t>Skin Conductance Response</a:t>
            </a:r>
          </a:p>
          <a:p>
            <a:r>
              <a:rPr lang="en-US" dirty="0"/>
              <a:t>Hormonal Response</a:t>
            </a:r>
          </a:p>
          <a:p>
            <a:endParaRPr lang="en-US" dirty="0"/>
          </a:p>
          <a:p>
            <a:endParaRPr lang="en-US" dirty="0"/>
          </a:p>
        </p:txBody>
      </p:sp>
      <p:sp>
        <p:nvSpPr>
          <p:cNvPr id="4" name="TextBox 3"/>
          <p:cNvSpPr txBox="1"/>
          <p:nvPr/>
        </p:nvSpPr>
        <p:spPr>
          <a:xfrm>
            <a:off x="291313" y="6041363"/>
            <a:ext cx="10956617" cy="369332"/>
          </a:xfrm>
          <a:prstGeom prst="rect">
            <a:avLst/>
          </a:prstGeom>
          <a:noFill/>
        </p:spPr>
        <p:txBody>
          <a:bodyPr wrap="square" rtlCol="0">
            <a:spAutoFit/>
          </a:bodyPr>
          <a:lstStyle/>
          <a:p>
            <a:r>
              <a:rPr lang="en-US" dirty="0"/>
              <a:t> </a:t>
            </a:r>
            <a:r>
              <a:rPr lang="en-US" sz="1100" dirty="0"/>
              <a:t>Peele, J.E. </a:t>
            </a:r>
            <a:r>
              <a:rPr lang="en-US" sz="1100" b="1" dirty="0"/>
              <a:t>Listening Effort: How the Cognitive Consequences of Acoustic Challenge Are Reflected in Brain and Behavior </a:t>
            </a:r>
            <a:r>
              <a:rPr lang="en-US" sz="1100" dirty="0"/>
              <a:t>39(2), March/April 2018, p 204-214</a:t>
            </a:r>
          </a:p>
        </p:txBody>
      </p:sp>
      <p:sp>
        <p:nvSpPr>
          <p:cNvPr id="6" name="Slide Number Placeholder 5">
            <a:extLst>
              <a:ext uri="{FF2B5EF4-FFF2-40B4-BE49-F238E27FC236}">
                <a16:creationId xmlns:a16="http://schemas.microsoft.com/office/drawing/2014/main" id="{9C69D537-846E-922E-7F1A-9CFB686F12B5}"/>
              </a:ext>
            </a:extLst>
          </p:cNvPr>
          <p:cNvSpPr>
            <a:spLocks noGrp="1"/>
          </p:cNvSpPr>
          <p:nvPr>
            <p:ph type="sldNum" sz="quarter" idx="12"/>
          </p:nvPr>
        </p:nvSpPr>
        <p:spPr/>
        <p:txBody>
          <a:bodyPr/>
          <a:lstStyle/>
          <a:p>
            <a:fld id="{944F90BC-AFF7-43C5-BADE-B443E96D3EC2}" type="slidenum">
              <a:rPr lang="en-US" smtClean="0"/>
              <a:t>18</a:t>
            </a:fld>
            <a:endParaRPr lang="en-US"/>
          </a:p>
        </p:txBody>
      </p:sp>
      <p:pic>
        <p:nvPicPr>
          <p:cNvPr id="7" name="Picture 1" descr="LSU-HEALTH">
            <a:extLst>
              <a:ext uri="{FF2B5EF4-FFF2-40B4-BE49-F238E27FC236}">
                <a16:creationId xmlns:a16="http://schemas.microsoft.com/office/drawing/2014/main" id="{4D4E972F-0083-20C5-5F15-1EE1BB064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1" y="212652"/>
            <a:ext cx="8901862" cy="988827"/>
          </a:xfrm>
        </p:spPr>
        <p:txBody>
          <a:bodyPr/>
          <a:lstStyle/>
          <a:p>
            <a:r>
              <a:rPr lang="en-US" dirty="0"/>
              <a:t>Self-Reported Scales</a:t>
            </a:r>
          </a:p>
        </p:txBody>
      </p:sp>
      <p:sp>
        <p:nvSpPr>
          <p:cNvPr id="3" name="Content Placeholder 2"/>
          <p:cNvSpPr>
            <a:spLocks noGrp="1"/>
          </p:cNvSpPr>
          <p:nvPr>
            <p:ph idx="1"/>
          </p:nvPr>
        </p:nvSpPr>
        <p:spPr>
          <a:xfrm>
            <a:off x="566442" y="1351371"/>
            <a:ext cx="8707560" cy="4689992"/>
          </a:xfrm>
        </p:spPr>
        <p:txBody>
          <a:bodyPr>
            <a:normAutofit fontScale="85000" lnSpcReduction="20000"/>
          </a:bodyPr>
          <a:lstStyle/>
          <a:p>
            <a:r>
              <a:rPr lang="en-US" dirty="0"/>
              <a:t>Participants give a response on a scale of 0 to 10 with lower numbers indicating more difficulty or effort. </a:t>
            </a:r>
            <a:endParaRPr lang="en-US" i="1" dirty="0"/>
          </a:p>
          <a:p>
            <a:pPr lvl="1"/>
            <a:r>
              <a:rPr lang="en-US" i="1" dirty="0"/>
              <a:t>Do you have to concentrate very much when listening to someone or something?</a:t>
            </a:r>
            <a:r>
              <a:rPr lang="en-US" dirty="0"/>
              <a:t>’;</a:t>
            </a:r>
          </a:p>
          <a:p>
            <a:pPr lvl="1"/>
            <a:r>
              <a:rPr lang="en-US" dirty="0"/>
              <a:t> ‘</a:t>
            </a:r>
            <a:r>
              <a:rPr lang="en-US" i="1" dirty="0"/>
              <a:t>Can you easily ignore other sounds when trying to listen to something?</a:t>
            </a:r>
            <a:r>
              <a:rPr lang="en-US" dirty="0"/>
              <a:t>’; </a:t>
            </a:r>
          </a:p>
          <a:p>
            <a:pPr lvl="1"/>
            <a:r>
              <a:rPr lang="en-US" dirty="0"/>
              <a:t>‘</a:t>
            </a:r>
            <a:r>
              <a:rPr lang="en-US" i="1" dirty="0"/>
              <a:t>Do you have to put in a lot of effort to hear what is being said in conversation with others?</a:t>
            </a:r>
            <a:r>
              <a:rPr lang="en-US" dirty="0"/>
              <a:t>’ (Gatehouse &amp; Noble2004) </a:t>
            </a:r>
            <a:r>
              <a:rPr lang="en-US" dirty="0">
                <a:hlinkClick r:id="rId2"/>
              </a:rPr>
              <a:t>https://www.ncbi.nlm.nih.gov/pmc/articles/PMC5593096/</a:t>
            </a:r>
            <a:r>
              <a:rPr lang="en-US" dirty="0"/>
              <a:t> ). </a:t>
            </a:r>
          </a:p>
          <a:p>
            <a:pPr lvl="1"/>
            <a:endParaRPr lang="en-US" dirty="0"/>
          </a:p>
          <a:p>
            <a:r>
              <a:rPr lang="en-US" dirty="0"/>
              <a:t>Quick/ Easy to Administer</a:t>
            </a:r>
          </a:p>
          <a:p>
            <a:r>
              <a:rPr lang="en-US" dirty="0"/>
              <a:t>Provide insight into how effortful speech processing is experienced by the individual</a:t>
            </a:r>
          </a:p>
          <a:p>
            <a:endParaRPr lang="en-US" dirty="0"/>
          </a:p>
          <a:p>
            <a:r>
              <a:rPr lang="en-US" dirty="0"/>
              <a:t>Subjective</a:t>
            </a:r>
          </a:p>
          <a:p>
            <a:pPr lvl="1"/>
            <a:r>
              <a:rPr lang="en-US" dirty="0"/>
              <a:t>Task difficulty vs mental exertion</a:t>
            </a:r>
          </a:p>
        </p:txBody>
      </p:sp>
      <p:sp>
        <p:nvSpPr>
          <p:cNvPr id="5" name="Slide Number Placeholder 4">
            <a:extLst>
              <a:ext uri="{FF2B5EF4-FFF2-40B4-BE49-F238E27FC236}">
                <a16:creationId xmlns:a16="http://schemas.microsoft.com/office/drawing/2014/main" id="{C14717D1-55C9-A760-FDD8-B5E101211964}"/>
              </a:ext>
            </a:extLst>
          </p:cNvPr>
          <p:cNvSpPr>
            <a:spLocks noGrp="1"/>
          </p:cNvSpPr>
          <p:nvPr>
            <p:ph type="sldNum" sz="quarter" idx="12"/>
          </p:nvPr>
        </p:nvSpPr>
        <p:spPr/>
        <p:txBody>
          <a:bodyPr/>
          <a:lstStyle/>
          <a:p>
            <a:fld id="{944F90BC-AFF7-43C5-BADE-B443E96D3EC2}" type="slidenum">
              <a:rPr lang="en-US" smtClean="0"/>
              <a:t>19</a:t>
            </a:fld>
            <a:endParaRPr lang="en-US"/>
          </a:p>
        </p:txBody>
      </p:sp>
      <p:pic>
        <p:nvPicPr>
          <p:cNvPr id="6" name="Picture 1" descr="LSU-HEALTH">
            <a:extLst>
              <a:ext uri="{FF2B5EF4-FFF2-40B4-BE49-F238E27FC236}">
                <a16:creationId xmlns:a16="http://schemas.microsoft.com/office/drawing/2014/main" id="{EE114240-8CAE-E33F-D5DC-DE5A0348D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9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79" y="609600"/>
            <a:ext cx="8859223" cy="634738"/>
          </a:xfrm>
        </p:spPr>
        <p:txBody>
          <a:bodyPr>
            <a:normAutofit fontScale="90000"/>
          </a:bodyPr>
          <a:lstStyle/>
          <a:p>
            <a:r>
              <a:rPr lang="en-US" dirty="0"/>
              <a:t>Financial Disclosure/ Conflict of Interest</a:t>
            </a:r>
          </a:p>
        </p:txBody>
      </p:sp>
      <p:sp>
        <p:nvSpPr>
          <p:cNvPr id="3" name="Content Placeholder 2"/>
          <p:cNvSpPr>
            <a:spLocks noGrp="1"/>
          </p:cNvSpPr>
          <p:nvPr>
            <p:ph idx="1"/>
          </p:nvPr>
        </p:nvSpPr>
        <p:spPr>
          <a:xfrm>
            <a:off x="609600" y="2730500"/>
            <a:ext cx="9626428" cy="3129887"/>
          </a:xfrm>
        </p:spPr>
        <p:txBody>
          <a:bodyPr/>
          <a:lstStyle/>
          <a:p>
            <a:pPr marL="0" indent="0">
              <a:buNone/>
            </a:pPr>
            <a:r>
              <a:rPr lang="en-US" dirty="0"/>
              <a:t>Dr. Hurley is Department Head/Audiology Program Director/Associate Professor at LSU Health Sciences Center in New Orleans, LA. The LSUHSC Foundation is receiving an honorarium for this presentation.  There are no conflicts of interest to report.</a:t>
            </a:r>
          </a:p>
        </p:txBody>
      </p:sp>
      <p:sp>
        <p:nvSpPr>
          <p:cNvPr id="5" name="Slide Number Placeholder 4">
            <a:extLst>
              <a:ext uri="{FF2B5EF4-FFF2-40B4-BE49-F238E27FC236}">
                <a16:creationId xmlns:a16="http://schemas.microsoft.com/office/drawing/2014/main" id="{F691329B-2ED4-0CA0-8AAF-7E84DE904193}"/>
              </a:ext>
            </a:extLst>
          </p:cNvPr>
          <p:cNvSpPr>
            <a:spLocks noGrp="1"/>
          </p:cNvSpPr>
          <p:nvPr>
            <p:ph type="sldNum" sz="quarter" idx="12"/>
          </p:nvPr>
        </p:nvSpPr>
        <p:spPr/>
        <p:txBody>
          <a:bodyPr/>
          <a:lstStyle/>
          <a:p>
            <a:fld id="{944F90BC-AFF7-43C5-BADE-B443E96D3EC2}" type="slidenum">
              <a:rPr lang="en-US" smtClean="0"/>
              <a:t>2</a:t>
            </a:fld>
            <a:endParaRPr lang="en-US"/>
          </a:p>
        </p:txBody>
      </p:sp>
      <p:pic>
        <p:nvPicPr>
          <p:cNvPr id="6" name="Picture 1" descr="LSU-HEALTH">
            <a:extLst>
              <a:ext uri="{FF2B5EF4-FFF2-40B4-BE49-F238E27FC236}">
                <a16:creationId xmlns:a16="http://schemas.microsoft.com/office/drawing/2014/main" id="{9D718FF7-5950-7606-9A43-588B01374C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4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1703"/>
          </a:xfrm>
        </p:spPr>
        <p:txBody>
          <a:bodyPr/>
          <a:lstStyle/>
          <a:p>
            <a:r>
              <a:rPr lang="en-US" dirty="0"/>
              <a:t>Clinically what is the point?</a:t>
            </a:r>
          </a:p>
        </p:txBody>
      </p:sp>
      <p:sp>
        <p:nvSpPr>
          <p:cNvPr id="3" name="Content Placeholder 2"/>
          <p:cNvSpPr>
            <a:spLocks noGrp="1"/>
          </p:cNvSpPr>
          <p:nvPr>
            <p:ph idx="1"/>
          </p:nvPr>
        </p:nvSpPr>
        <p:spPr>
          <a:xfrm>
            <a:off x="677334" y="1789471"/>
            <a:ext cx="8596668" cy="4251891"/>
          </a:xfrm>
        </p:spPr>
        <p:txBody>
          <a:bodyPr/>
          <a:lstStyle/>
          <a:p>
            <a:r>
              <a:rPr lang="en-US" dirty="0"/>
              <a:t>Cognitive processing plays a role in understanding speech in listeners with hearing impairment. </a:t>
            </a:r>
          </a:p>
          <a:p>
            <a:r>
              <a:rPr lang="en-US" dirty="0"/>
              <a:t> There are individual differences in speech understanding that cannot be characterized by pure tone audiometry or other auditory processing or psychoacoustic testing.  </a:t>
            </a:r>
          </a:p>
        </p:txBody>
      </p:sp>
      <p:sp>
        <p:nvSpPr>
          <p:cNvPr id="5" name="Slide Number Placeholder 4">
            <a:extLst>
              <a:ext uri="{FF2B5EF4-FFF2-40B4-BE49-F238E27FC236}">
                <a16:creationId xmlns:a16="http://schemas.microsoft.com/office/drawing/2014/main" id="{F960CEFB-8404-55FF-AD16-7F077FC94FE1}"/>
              </a:ext>
            </a:extLst>
          </p:cNvPr>
          <p:cNvSpPr>
            <a:spLocks noGrp="1"/>
          </p:cNvSpPr>
          <p:nvPr>
            <p:ph type="sldNum" sz="quarter" idx="12"/>
          </p:nvPr>
        </p:nvSpPr>
        <p:spPr/>
        <p:txBody>
          <a:bodyPr/>
          <a:lstStyle/>
          <a:p>
            <a:fld id="{944F90BC-AFF7-43C5-BADE-B443E96D3EC2}" type="slidenum">
              <a:rPr lang="en-US" smtClean="0"/>
              <a:t>20</a:t>
            </a:fld>
            <a:endParaRPr lang="en-US"/>
          </a:p>
        </p:txBody>
      </p:sp>
      <p:pic>
        <p:nvPicPr>
          <p:cNvPr id="6" name="Picture 1" descr="LSU-HEALTH">
            <a:extLst>
              <a:ext uri="{FF2B5EF4-FFF2-40B4-BE49-F238E27FC236}">
                <a16:creationId xmlns:a16="http://schemas.microsoft.com/office/drawing/2014/main" id="{E2D906E3-D850-69F7-20CB-5A5AC7ED80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8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42" y="609600"/>
            <a:ext cx="8505259" cy="1138280"/>
          </a:xfrm>
        </p:spPr>
        <p:txBody>
          <a:bodyPr/>
          <a:lstStyle/>
          <a:p>
            <a:r>
              <a:rPr lang="en-US" dirty="0"/>
              <a:t>Clinically what is the point?</a:t>
            </a:r>
          </a:p>
        </p:txBody>
      </p:sp>
      <p:sp>
        <p:nvSpPr>
          <p:cNvPr id="3" name="Content Placeholder 2"/>
          <p:cNvSpPr>
            <a:spLocks noGrp="1"/>
          </p:cNvSpPr>
          <p:nvPr>
            <p:ph idx="1"/>
          </p:nvPr>
        </p:nvSpPr>
        <p:spPr>
          <a:xfrm>
            <a:off x="647363" y="1626499"/>
            <a:ext cx="8626639" cy="4414863"/>
          </a:xfrm>
        </p:spPr>
        <p:txBody>
          <a:bodyPr/>
          <a:lstStyle/>
          <a:p>
            <a:r>
              <a:rPr lang="en-US" dirty="0"/>
              <a:t>Could the information be used for counselling the patient?</a:t>
            </a:r>
          </a:p>
          <a:p>
            <a:endParaRPr lang="en-US" dirty="0"/>
          </a:p>
          <a:p>
            <a:r>
              <a:rPr lang="en-US" dirty="0"/>
              <a:t>Neuroplasticity- can we improve with intervention?  Hearing aid </a:t>
            </a:r>
            <a:r>
              <a:rPr lang="en-US" dirty="0" err="1"/>
              <a:t>comparisions</a:t>
            </a: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7309632-A20F-CB01-A036-9610A90C19B0}"/>
              </a:ext>
            </a:extLst>
          </p:cNvPr>
          <p:cNvSpPr>
            <a:spLocks noGrp="1"/>
          </p:cNvSpPr>
          <p:nvPr>
            <p:ph type="sldNum" sz="quarter" idx="12"/>
          </p:nvPr>
        </p:nvSpPr>
        <p:spPr/>
        <p:txBody>
          <a:bodyPr/>
          <a:lstStyle/>
          <a:p>
            <a:fld id="{944F90BC-AFF7-43C5-BADE-B443E96D3EC2}" type="slidenum">
              <a:rPr lang="en-US" smtClean="0"/>
              <a:t>21</a:t>
            </a:fld>
            <a:endParaRPr lang="en-US"/>
          </a:p>
        </p:txBody>
      </p:sp>
      <p:pic>
        <p:nvPicPr>
          <p:cNvPr id="6" name="Picture 1" descr="LSU-HEALTH">
            <a:extLst>
              <a:ext uri="{FF2B5EF4-FFF2-40B4-BE49-F238E27FC236}">
                <a16:creationId xmlns:a16="http://schemas.microsoft.com/office/drawing/2014/main" id="{2E38D0BB-1609-7714-1C68-AF3E40F35B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0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7823" y="1569855"/>
            <a:ext cx="9888467" cy="3722336"/>
          </a:xfrm>
        </p:spPr>
        <p:txBody>
          <a:bodyPr>
            <a:normAutofit fontScale="77500" lnSpcReduction="20000"/>
          </a:bodyPr>
          <a:lstStyle/>
          <a:p>
            <a:pPr marL="0" indent="0" fontAlgn="base">
              <a:buNone/>
            </a:pPr>
            <a:r>
              <a:rPr lang="en-US" dirty="0"/>
              <a:t>You’re an avid sports fan who is invited to a small dinner party. Guests are engaged in a lively discussion of the finer points of modern art. As a person with hearing loss, you strain to keep up with the conversation. The effort is exhausting and soon you’re too tired to follow the discussion and simply ‘tune out.’</a:t>
            </a:r>
          </a:p>
          <a:p>
            <a:pPr marL="0" indent="0" fontAlgn="base">
              <a:buNone/>
            </a:pPr>
            <a:r>
              <a:rPr lang="en-US" dirty="0"/>
              <a:t>Imagine the same scenario, except this time the topic is great moments in sports history. Again, you have to work hard to hear but now you don’t tune out. You’re working hard – and still tired at the end of the evening – but somehow you seem to have the energy to keep up with the conversation.</a:t>
            </a:r>
            <a:br>
              <a:rPr lang="en-US" dirty="0"/>
            </a:br>
            <a:br>
              <a:rPr lang="en-US" dirty="0"/>
            </a:br>
            <a:r>
              <a:rPr lang="en-US" dirty="0"/>
              <a:t>In each environment, the challenges – a noisy gathering with multiple speakers - are identical. So why are you more exhausted, more quickly in the first listening situation? And what explains your ability to work harder, for a longer time in the second scenario? </a:t>
            </a:r>
          </a:p>
          <a:p>
            <a:endParaRPr lang="en-US" dirty="0"/>
          </a:p>
        </p:txBody>
      </p:sp>
      <p:pic>
        <p:nvPicPr>
          <p:cNvPr id="6" name="Picture 5"/>
          <p:cNvPicPr>
            <a:picLocks noChangeAspect="1"/>
          </p:cNvPicPr>
          <p:nvPr/>
        </p:nvPicPr>
        <p:blipFill>
          <a:blip r:embed="rId2"/>
          <a:stretch>
            <a:fillRect/>
          </a:stretch>
        </p:blipFill>
        <p:spPr>
          <a:xfrm>
            <a:off x="2354782" y="314165"/>
            <a:ext cx="6255144" cy="975296"/>
          </a:xfrm>
          <a:prstGeom prst="rect">
            <a:avLst/>
          </a:prstGeom>
        </p:spPr>
      </p:pic>
      <p:sp>
        <p:nvSpPr>
          <p:cNvPr id="4" name="Slide Number Placeholder 3">
            <a:extLst>
              <a:ext uri="{FF2B5EF4-FFF2-40B4-BE49-F238E27FC236}">
                <a16:creationId xmlns:a16="http://schemas.microsoft.com/office/drawing/2014/main" id="{DB59D65C-611A-B662-3B09-1773D9479D5B}"/>
              </a:ext>
            </a:extLst>
          </p:cNvPr>
          <p:cNvSpPr>
            <a:spLocks noGrp="1"/>
          </p:cNvSpPr>
          <p:nvPr>
            <p:ph type="sldNum" sz="quarter" idx="12"/>
          </p:nvPr>
        </p:nvSpPr>
        <p:spPr/>
        <p:txBody>
          <a:bodyPr/>
          <a:lstStyle/>
          <a:p>
            <a:fld id="{944F90BC-AFF7-43C5-BADE-B443E96D3EC2}" type="slidenum">
              <a:rPr lang="en-US" smtClean="0"/>
              <a:t>22</a:t>
            </a:fld>
            <a:endParaRPr lang="en-US"/>
          </a:p>
        </p:txBody>
      </p:sp>
      <p:pic>
        <p:nvPicPr>
          <p:cNvPr id="5" name="Picture 1" descr="LSU-HEALTH">
            <a:extLst>
              <a:ext uri="{FF2B5EF4-FFF2-40B4-BE49-F238E27FC236}">
                <a16:creationId xmlns:a16="http://schemas.microsoft.com/office/drawing/2014/main" id="{B1A7FE28-87D2-8BEC-D98A-BEEA3B28D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5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change?</a:t>
            </a:r>
          </a:p>
        </p:txBody>
      </p:sp>
      <p:sp>
        <p:nvSpPr>
          <p:cNvPr id="3" name="Content Placeholder 2"/>
          <p:cNvSpPr>
            <a:spLocks noGrp="1"/>
          </p:cNvSpPr>
          <p:nvPr>
            <p:ph idx="1"/>
          </p:nvPr>
        </p:nvSpPr>
        <p:spPr>
          <a:xfrm>
            <a:off x="372138" y="1415846"/>
            <a:ext cx="10689151" cy="5127224"/>
          </a:xfrm>
        </p:spPr>
        <p:txBody>
          <a:bodyPr>
            <a:normAutofit fontScale="85000" lnSpcReduction="20000"/>
          </a:bodyPr>
          <a:lstStyle/>
          <a:p>
            <a:r>
              <a:rPr lang="en-US" dirty="0"/>
              <a:t>Motivation</a:t>
            </a:r>
          </a:p>
          <a:p>
            <a:r>
              <a:rPr lang="en-US" dirty="0"/>
              <a:t>Demand</a:t>
            </a:r>
          </a:p>
          <a:p>
            <a:r>
              <a:rPr lang="en-US" dirty="0"/>
              <a:t>Effort</a:t>
            </a:r>
          </a:p>
          <a:p>
            <a:endParaRPr lang="en-US" dirty="0"/>
          </a:p>
          <a:p>
            <a:r>
              <a:rPr lang="en-US" dirty="0"/>
              <a:t>The Framework Understanding Effort for Listening  (FUEL) framework presented in the Ear and Hearing article shows that listening effort is coupled both to demanding listening situations and to an individual’s motivation or lack of motivation. It shows that the listening effort individuals chose to put in demanding a listening situation depends on their motivation.</a:t>
            </a:r>
          </a:p>
          <a:p>
            <a:r>
              <a:rPr lang="en-US" dirty="0"/>
              <a:t>This may also explain why people choose to abandon a social gathering. If it is too demanding or not motivating enough, it might not be worth putting in the extra effort. The opposite might also be true. If a hearing aid can reduce the demands, then the motivation may be enough to stay in the social gathering and to spend that extra effort necessary.  This insight may influence the design of new hearing rehabilitation therapies and technologies that will enable hearing-impaired people worldwide to hear better, with less effort and fatigue – even in challenging environments. </a:t>
            </a:r>
          </a:p>
        </p:txBody>
      </p:sp>
      <p:sp>
        <p:nvSpPr>
          <p:cNvPr id="5" name="Slide Number Placeholder 4">
            <a:extLst>
              <a:ext uri="{FF2B5EF4-FFF2-40B4-BE49-F238E27FC236}">
                <a16:creationId xmlns:a16="http://schemas.microsoft.com/office/drawing/2014/main" id="{5EE5FE48-A445-F5AE-8084-10AB9A94CB3E}"/>
              </a:ext>
            </a:extLst>
          </p:cNvPr>
          <p:cNvSpPr>
            <a:spLocks noGrp="1"/>
          </p:cNvSpPr>
          <p:nvPr>
            <p:ph type="sldNum" sz="quarter" idx="12"/>
          </p:nvPr>
        </p:nvSpPr>
        <p:spPr/>
        <p:txBody>
          <a:bodyPr/>
          <a:lstStyle/>
          <a:p>
            <a:fld id="{944F90BC-AFF7-43C5-BADE-B443E96D3EC2}" type="slidenum">
              <a:rPr lang="en-US" smtClean="0"/>
              <a:t>23</a:t>
            </a:fld>
            <a:endParaRPr lang="en-US"/>
          </a:p>
        </p:txBody>
      </p:sp>
      <p:pic>
        <p:nvPicPr>
          <p:cNvPr id="6" name="Picture 1" descr="LSU-HEALTH">
            <a:extLst>
              <a:ext uri="{FF2B5EF4-FFF2-40B4-BE49-F238E27FC236}">
                <a16:creationId xmlns:a16="http://schemas.microsoft.com/office/drawing/2014/main" id="{32D07646-EA44-E2BD-CB2A-F71FC278DB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4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Effort</a:t>
            </a:r>
          </a:p>
        </p:txBody>
      </p:sp>
      <p:sp>
        <p:nvSpPr>
          <p:cNvPr id="3" name="Content Placeholder 2"/>
          <p:cNvSpPr>
            <a:spLocks noGrp="1"/>
          </p:cNvSpPr>
          <p:nvPr>
            <p:ph idx="1"/>
          </p:nvPr>
        </p:nvSpPr>
        <p:spPr>
          <a:xfrm>
            <a:off x="372234" y="1327110"/>
            <a:ext cx="8796571" cy="5530890"/>
          </a:xfrm>
        </p:spPr>
        <p:txBody>
          <a:bodyPr/>
          <a:lstStyle/>
          <a:p>
            <a:r>
              <a:rPr lang="en-US" dirty="0"/>
              <a:t>No standardized test procedure to measure listening effort</a:t>
            </a:r>
          </a:p>
          <a:p>
            <a:pPr lvl="1"/>
            <a:r>
              <a:rPr lang="en-US" dirty="0"/>
              <a:t>Self-Report</a:t>
            </a:r>
          </a:p>
          <a:p>
            <a:pPr lvl="1"/>
            <a:r>
              <a:rPr lang="en-US" dirty="0"/>
              <a:t>Behavioral</a:t>
            </a:r>
          </a:p>
          <a:p>
            <a:pPr lvl="1"/>
            <a:r>
              <a:rPr lang="en-US" dirty="0"/>
              <a:t>Physiologic</a:t>
            </a:r>
          </a:p>
          <a:p>
            <a:r>
              <a:rPr lang="en-US" dirty="0"/>
              <a:t>Dual task:  performs two tasks (speech in noise)</a:t>
            </a:r>
          </a:p>
        </p:txBody>
      </p:sp>
      <p:pic>
        <p:nvPicPr>
          <p:cNvPr id="4" name="Picture 3"/>
          <p:cNvPicPr>
            <a:picLocks noChangeAspect="1"/>
          </p:cNvPicPr>
          <p:nvPr/>
        </p:nvPicPr>
        <p:blipFill>
          <a:blip r:embed="rId2"/>
          <a:stretch>
            <a:fillRect/>
          </a:stretch>
        </p:blipFill>
        <p:spPr>
          <a:xfrm>
            <a:off x="1399856" y="3887922"/>
            <a:ext cx="4363087" cy="2650990"/>
          </a:xfrm>
          <a:prstGeom prst="rect">
            <a:avLst/>
          </a:prstGeom>
        </p:spPr>
      </p:pic>
      <p:sp>
        <p:nvSpPr>
          <p:cNvPr id="6" name="Slide Number Placeholder 5">
            <a:extLst>
              <a:ext uri="{FF2B5EF4-FFF2-40B4-BE49-F238E27FC236}">
                <a16:creationId xmlns:a16="http://schemas.microsoft.com/office/drawing/2014/main" id="{33A01207-A505-714D-23CC-766205D78461}"/>
              </a:ext>
            </a:extLst>
          </p:cNvPr>
          <p:cNvSpPr>
            <a:spLocks noGrp="1"/>
          </p:cNvSpPr>
          <p:nvPr>
            <p:ph type="sldNum" sz="quarter" idx="12"/>
          </p:nvPr>
        </p:nvSpPr>
        <p:spPr/>
        <p:txBody>
          <a:bodyPr/>
          <a:lstStyle/>
          <a:p>
            <a:fld id="{944F90BC-AFF7-43C5-BADE-B443E96D3EC2}" type="slidenum">
              <a:rPr lang="en-US" smtClean="0"/>
              <a:t>24</a:t>
            </a:fld>
            <a:endParaRPr lang="en-US"/>
          </a:p>
        </p:txBody>
      </p:sp>
      <p:pic>
        <p:nvPicPr>
          <p:cNvPr id="7" name="Picture 1" descr="LSU-HEALTH">
            <a:extLst>
              <a:ext uri="{FF2B5EF4-FFF2-40B4-BE49-F238E27FC236}">
                <a16:creationId xmlns:a16="http://schemas.microsoft.com/office/drawing/2014/main" id="{591F558E-E5AE-BDCA-93F8-51C7DAD11B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5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26" y="350874"/>
            <a:ext cx="8710476" cy="984312"/>
          </a:xfrm>
        </p:spPr>
        <p:txBody>
          <a:bodyPr/>
          <a:lstStyle/>
          <a:p>
            <a:r>
              <a:rPr lang="en-US" dirty="0"/>
              <a:t>Variables</a:t>
            </a:r>
          </a:p>
        </p:txBody>
      </p:sp>
      <p:sp>
        <p:nvSpPr>
          <p:cNvPr id="3" name="Content Placeholder 2"/>
          <p:cNvSpPr>
            <a:spLocks noGrp="1"/>
          </p:cNvSpPr>
          <p:nvPr>
            <p:ph idx="1"/>
          </p:nvPr>
        </p:nvSpPr>
        <p:spPr>
          <a:xfrm>
            <a:off x="677334" y="1424199"/>
            <a:ext cx="8596668" cy="4617164"/>
          </a:xfrm>
        </p:spPr>
        <p:txBody>
          <a:bodyPr>
            <a:normAutofit lnSpcReduction="10000"/>
          </a:bodyPr>
          <a:lstStyle/>
          <a:p>
            <a:r>
              <a:rPr lang="en-US" dirty="0"/>
              <a:t>Age:  young  vs old</a:t>
            </a:r>
          </a:p>
          <a:p>
            <a:r>
              <a:rPr lang="en-US" dirty="0"/>
              <a:t>Hearing impairment</a:t>
            </a:r>
          </a:p>
          <a:p>
            <a:r>
              <a:rPr lang="en-US" dirty="0"/>
              <a:t>Presentation of speech: auditory only, </a:t>
            </a:r>
            <a:r>
              <a:rPr lang="en-US" dirty="0" err="1"/>
              <a:t>audiovisually</a:t>
            </a:r>
            <a:r>
              <a:rPr lang="en-US" dirty="0"/>
              <a:t>  (visual cues)</a:t>
            </a:r>
          </a:p>
          <a:p>
            <a:r>
              <a:rPr lang="en-US" dirty="0"/>
              <a:t>Cognitive ability:  memory</a:t>
            </a:r>
          </a:p>
          <a:p>
            <a:r>
              <a:rPr lang="en-US" dirty="0"/>
              <a:t>Characteristic of the Masker:  Speech vs non-speech</a:t>
            </a:r>
          </a:p>
          <a:p>
            <a:r>
              <a:rPr lang="en-US" dirty="0"/>
              <a:t>SNR</a:t>
            </a:r>
          </a:p>
          <a:p>
            <a:r>
              <a:rPr lang="en-US" dirty="0"/>
              <a:t>Linguistic Speech signal (Effect greater for low predictability ) Quick SIN</a:t>
            </a:r>
          </a:p>
          <a:p>
            <a:r>
              <a:rPr lang="en-US" dirty="0"/>
              <a:t>Amplification?</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8225B73-0149-65AC-41F8-FE399E762762}"/>
              </a:ext>
            </a:extLst>
          </p:cNvPr>
          <p:cNvSpPr>
            <a:spLocks noGrp="1"/>
          </p:cNvSpPr>
          <p:nvPr>
            <p:ph type="sldNum" sz="quarter" idx="12"/>
          </p:nvPr>
        </p:nvSpPr>
        <p:spPr/>
        <p:txBody>
          <a:bodyPr/>
          <a:lstStyle/>
          <a:p>
            <a:fld id="{944F90BC-AFF7-43C5-BADE-B443E96D3EC2}" type="slidenum">
              <a:rPr lang="en-US" smtClean="0"/>
              <a:t>25</a:t>
            </a:fld>
            <a:endParaRPr lang="en-US"/>
          </a:p>
        </p:txBody>
      </p:sp>
      <p:pic>
        <p:nvPicPr>
          <p:cNvPr id="6" name="Picture 1" descr="LSU-HEALTH">
            <a:extLst>
              <a:ext uri="{FF2B5EF4-FFF2-40B4-BE49-F238E27FC236}">
                <a16:creationId xmlns:a16="http://schemas.microsoft.com/office/drawing/2014/main" id="{8810B0A0-C2DB-11B6-0FD8-8E7C244CF0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9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DE9CFE-E851-125F-B2DF-E761B9721CF9}"/>
              </a:ext>
            </a:extLst>
          </p:cNvPr>
          <p:cNvSpPr>
            <a:spLocks noGrp="1"/>
          </p:cNvSpPr>
          <p:nvPr>
            <p:ph type="title"/>
          </p:nvPr>
        </p:nvSpPr>
        <p:spPr/>
        <p:txBody>
          <a:bodyPr/>
          <a:lstStyle/>
          <a:p>
            <a:r>
              <a:rPr lang="en-US" dirty="0"/>
              <a:t>The Auditory System</a:t>
            </a:r>
          </a:p>
        </p:txBody>
      </p:sp>
      <p:sp>
        <p:nvSpPr>
          <p:cNvPr id="5" name="Text Placeholder 4">
            <a:extLst>
              <a:ext uri="{FF2B5EF4-FFF2-40B4-BE49-F238E27FC236}">
                <a16:creationId xmlns:a16="http://schemas.microsoft.com/office/drawing/2014/main" id="{72277CDE-A242-B46D-D62A-105526AC4552}"/>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8F9AA441-8710-FB6B-37C8-110D5EFA83BD}"/>
              </a:ext>
            </a:extLst>
          </p:cNvPr>
          <p:cNvSpPr>
            <a:spLocks noGrp="1"/>
          </p:cNvSpPr>
          <p:nvPr>
            <p:ph type="sldNum" sz="quarter" idx="12"/>
          </p:nvPr>
        </p:nvSpPr>
        <p:spPr/>
        <p:txBody>
          <a:bodyPr/>
          <a:lstStyle/>
          <a:p>
            <a:fld id="{944F90BC-AFF7-43C5-BADE-B443E96D3EC2}" type="slidenum">
              <a:rPr lang="en-US" smtClean="0"/>
              <a:t>26</a:t>
            </a:fld>
            <a:endParaRPr lang="en-US"/>
          </a:p>
        </p:txBody>
      </p:sp>
      <p:pic>
        <p:nvPicPr>
          <p:cNvPr id="6" name="Picture 1" descr="LSU-HEALTH">
            <a:extLst>
              <a:ext uri="{FF2B5EF4-FFF2-40B4-BE49-F238E27FC236}">
                <a16:creationId xmlns:a16="http://schemas.microsoft.com/office/drawing/2014/main" id="{A9DCAC79-B318-F7D3-09AA-19EA108E5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4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 Auditory System</a:t>
            </a:r>
          </a:p>
        </p:txBody>
      </p:sp>
      <p:sp>
        <p:nvSpPr>
          <p:cNvPr id="3" name="Content Placeholder 2"/>
          <p:cNvSpPr>
            <a:spLocks noGrp="1"/>
          </p:cNvSpPr>
          <p:nvPr>
            <p:ph idx="1"/>
          </p:nvPr>
        </p:nvSpPr>
        <p:spPr/>
        <p:txBody>
          <a:bodyPr/>
          <a:lstStyle/>
          <a:p>
            <a:r>
              <a:rPr lang="en-US" dirty="0"/>
              <a:t>The auditory system has more relays to the brain than any other sensory system.</a:t>
            </a:r>
          </a:p>
          <a:p>
            <a:endParaRPr lang="en-US" dirty="0"/>
          </a:p>
          <a:p>
            <a:r>
              <a:rPr lang="en-US" dirty="0"/>
              <a:t>At least six nuclei (sub-stations) where auditory information is further processed or analyzed.  </a:t>
            </a:r>
          </a:p>
          <a:p>
            <a:endParaRPr lang="en-US" dirty="0"/>
          </a:p>
          <a:p>
            <a:r>
              <a:rPr lang="en-US" dirty="0"/>
              <a:t>Peripheral system, brainstem, midbrain, auditory cortex.  </a:t>
            </a:r>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3E64940-FE6B-388D-DDF8-7E478B6AD716}"/>
              </a:ext>
            </a:extLst>
          </p:cNvPr>
          <p:cNvSpPr>
            <a:spLocks noGrp="1"/>
          </p:cNvSpPr>
          <p:nvPr>
            <p:ph type="sldNum" sz="quarter" idx="12"/>
          </p:nvPr>
        </p:nvSpPr>
        <p:spPr/>
        <p:txBody>
          <a:bodyPr/>
          <a:lstStyle/>
          <a:p>
            <a:fld id="{944F90BC-AFF7-43C5-BADE-B443E96D3EC2}" type="slidenum">
              <a:rPr lang="en-US" smtClean="0"/>
              <a:t>27</a:t>
            </a:fld>
            <a:endParaRPr lang="en-US"/>
          </a:p>
        </p:txBody>
      </p:sp>
    </p:spTree>
    <p:extLst>
      <p:ext uri="{BB962C8B-B14F-4D97-AF65-F5344CB8AC3E}">
        <p14:creationId xmlns:p14="http://schemas.microsoft.com/office/powerpoint/2010/main" val="211361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9800" y="0"/>
            <a:ext cx="7772400" cy="990600"/>
          </a:xfrm>
        </p:spPr>
        <p:txBody>
          <a:bodyPr/>
          <a:lstStyle/>
          <a:p>
            <a:r>
              <a:rPr lang="en-US" altLang="en-US" sz="4000">
                <a:latin typeface="Helvetica" panose="020B0604020202020204" pitchFamily="34" charset="0"/>
              </a:rPr>
              <a:t>The ascending auditory pathway</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335" y="878224"/>
            <a:ext cx="5092639" cy="57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7604126" y="5441950"/>
            <a:ext cx="2759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Verdana" panose="020B0604030504040204" pitchFamily="34" charset="0"/>
              </a:rPr>
              <a:t>Descending pathway roughly parallels ascending pathway</a:t>
            </a:r>
          </a:p>
        </p:txBody>
      </p:sp>
      <p:pic>
        <p:nvPicPr>
          <p:cNvPr id="5" name="Picture 1" descr="LSU-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3A3F380-27B0-5AE8-D31E-699E6C80EDE6}"/>
              </a:ext>
            </a:extLst>
          </p:cNvPr>
          <p:cNvSpPr>
            <a:spLocks noGrp="1"/>
          </p:cNvSpPr>
          <p:nvPr>
            <p:ph type="sldNum" sz="quarter" idx="12"/>
          </p:nvPr>
        </p:nvSpPr>
        <p:spPr/>
        <p:txBody>
          <a:bodyPr/>
          <a:lstStyle/>
          <a:p>
            <a:fld id="{944F90BC-AFF7-43C5-BADE-B443E96D3EC2}" type="slidenum">
              <a:rPr lang="en-US" smtClean="0"/>
              <a:t>28</a:t>
            </a:fld>
            <a:endParaRPr lang="en-US"/>
          </a:p>
        </p:txBody>
      </p:sp>
    </p:spTree>
    <p:extLst>
      <p:ext uri="{BB962C8B-B14F-4D97-AF65-F5344CB8AC3E}">
        <p14:creationId xmlns:p14="http://schemas.microsoft.com/office/powerpoint/2010/main" val="307584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processing </a:t>
            </a:r>
          </a:p>
        </p:txBody>
      </p:sp>
      <p:sp>
        <p:nvSpPr>
          <p:cNvPr id="3" name="Content Placeholder 2"/>
          <p:cNvSpPr>
            <a:spLocks noGrp="1"/>
          </p:cNvSpPr>
          <p:nvPr>
            <p:ph idx="1"/>
          </p:nvPr>
        </p:nvSpPr>
        <p:spPr>
          <a:xfrm>
            <a:off x="622300" y="1422400"/>
            <a:ext cx="10896600" cy="4927600"/>
          </a:xfrm>
        </p:spPr>
        <p:txBody>
          <a:bodyPr>
            <a:normAutofit/>
          </a:bodyPr>
          <a:lstStyle/>
          <a:p>
            <a:r>
              <a:rPr lang="en-US" sz="3600" dirty="0"/>
              <a:t>Extremely complex </a:t>
            </a:r>
          </a:p>
          <a:p>
            <a:pPr lvl="1"/>
            <a:r>
              <a:rPr lang="en-US" dirty="0"/>
              <a:t>Timing</a:t>
            </a:r>
          </a:p>
          <a:p>
            <a:pPr lvl="1"/>
            <a:r>
              <a:rPr lang="en-US" dirty="0"/>
              <a:t>Frequency Analysis</a:t>
            </a:r>
          </a:p>
          <a:p>
            <a:pPr lvl="1"/>
            <a:endParaRPr lang="en-US" dirty="0"/>
          </a:p>
          <a:p>
            <a:r>
              <a:rPr lang="en-US" dirty="0"/>
              <a:t>Normal Word Production 160 words per minute</a:t>
            </a:r>
          </a:p>
          <a:p>
            <a:r>
              <a:rPr lang="en-US" dirty="0"/>
              <a:t>10-15 phonemes per second</a:t>
            </a:r>
          </a:p>
          <a:p>
            <a:pPr marL="0" indent="0">
              <a:buNone/>
            </a:pPr>
            <a:endParaRPr lang="en-US" dirty="0"/>
          </a:p>
          <a:p>
            <a:pPr marL="457200" lvl="1" indent="0">
              <a:buNone/>
            </a:pPr>
            <a:endParaRPr lang="en-US" dirty="0"/>
          </a:p>
          <a:p>
            <a:r>
              <a:rPr lang="en-US" dirty="0"/>
              <a:t>Auditory system responds faster than visual system </a:t>
            </a:r>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B52FFF7-AC68-FC25-E305-0AF031E963EC}"/>
              </a:ext>
            </a:extLst>
          </p:cNvPr>
          <p:cNvSpPr>
            <a:spLocks noGrp="1"/>
          </p:cNvSpPr>
          <p:nvPr>
            <p:ph type="sldNum" sz="quarter" idx="12"/>
          </p:nvPr>
        </p:nvSpPr>
        <p:spPr/>
        <p:txBody>
          <a:bodyPr/>
          <a:lstStyle/>
          <a:p>
            <a:fld id="{944F90BC-AFF7-43C5-BADE-B443E96D3EC2}" type="slidenum">
              <a:rPr lang="en-US" smtClean="0"/>
              <a:t>29</a:t>
            </a:fld>
            <a:endParaRPr lang="en-US"/>
          </a:p>
        </p:txBody>
      </p:sp>
    </p:spTree>
    <p:extLst>
      <p:ext uri="{BB962C8B-B14F-4D97-AF65-F5344CB8AC3E}">
        <p14:creationId xmlns:p14="http://schemas.microsoft.com/office/powerpoint/2010/main" val="341750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B2A-6E23-492B-8E9E-E80BCF3BEFBF}"/>
              </a:ext>
            </a:extLst>
          </p:cNvPr>
          <p:cNvSpPr>
            <a:spLocks noGrp="1"/>
          </p:cNvSpPr>
          <p:nvPr>
            <p:ph type="title"/>
          </p:nvPr>
        </p:nvSpPr>
        <p:spPr>
          <a:xfrm>
            <a:off x="531628" y="382772"/>
            <a:ext cx="8742374" cy="1010093"/>
          </a:xfrm>
        </p:spPr>
        <p:txBody>
          <a:bodyPr/>
          <a:lstStyle/>
          <a:p>
            <a:r>
              <a:rPr lang="en-US" dirty="0"/>
              <a:t>Learner Outcomes</a:t>
            </a:r>
          </a:p>
        </p:txBody>
      </p:sp>
      <p:sp>
        <p:nvSpPr>
          <p:cNvPr id="3" name="Content Placeholder 2">
            <a:extLst>
              <a:ext uri="{FF2B5EF4-FFF2-40B4-BE49-F238E27FC236}">
                <a16:creationId xmlns:a16="http://schemas.microsoft.com/office/drawing/2014/main" id="{3DA5CA28-9573-4E4A-80B1-3BD1B307F082}"/>
              </a:ext>
            </a:extLst>
          </p:cNvPr>
          <p:cNvSpPr>
            <a:spLocks noGrp="1"/>
          </p:cNvSpPr>
          <p:nvPr>
            <p:ph idx="1"/>
          </p:nvPr>
        </p:nvSpPr>
        <p:spPr>
          <a:xfrm>
            <a:off x="531628" y="1392865"/>
            <a:ext cx="10675088" cy="5220586"/>
          </a:xfrm>
        </p:spPr>
        <p:txBody>
          <a:bodyPr>
            <a:normAutofit/>
          </a:bodyPr>
          <a:lstStyle/>
          <a:p>
            <a:pPr marL="0" indent="0">
              <a:buNone/>
            </a:pPr>
            <a:r>
              <a:rPr lang="en-US" dirty="0"/>
              <a:t>By the end of this workshop, participants will be able to:</a:t>
            </a:r>
          </a:p>
          <a:p>
            <a:pPr marL="0" indent="0">
              <a:buNone/>
            </a:pPr>
            <a:br>
              <a:rPr lang="en-US" dirty="0"/>
            </a:br>
            <a:r>
              <a:rPr lang="en-US" dirty="0"/>
              <a:t>1. Identify types and degrees of pediatric hearing loss and their impact on learning.</a:t>
            </a:r>
            <a:br>
              <a:rPr lang="en-US" dirty="0"/>
            </a:br>
            <a:r>
              <a:rPr lang="en-US" dirty="0"/>
              <a:t>2. Recommend classroom support, including technology and environmental modifications.</a:t>
            </a:r>
            <a:br>
              <a:rPr lang="en-US" dirty="0"/>
            </a:br>
            <a:r>
              <a:rPr lang="en-US" dirty="0"/>
              <a:t>3. Describe comorbidities and barriers to hearing services.</a:t>
            </a:r>
            <a:br>
              <a:rPr lang="en-US" dirty="0"/>
            </a:br>
            <a:r>
              <a:rPr lang="en-US" dirty="0"/>
              <a:t>4. Apply strategies for supporting children with ASD and hearing loss.</a:t>
            </a:r>
            <a:br>
              <a:rPr lang="en-US" dirty="0"/>
            </a:br>
            <a:r>
              <a:rPr lang="en-US" dirty="0"/>
              <a:t>5. Recognize the implications of CVI for auditory learning.</a:t>
            </a:r>
            <a:br>
              <a:rPr lang="en-US" dirty="0"/>
            </a:br>
            <a:r>
              <a:rPr lang="en-US" dirty="0"/>
              <a:t>6. Collaborate effectively to support children with hearing needs.</a:t>
            </a:r>
          </a:p>
        </p:txBody>
      </p:sp>
      <p:sp>
        <p:nvSpPr>
          <p:cNvPr id="5" name="Slide Number Placeholder 4">
            <a:extLst>
              <a:ext uri="{FF2B5EF4-FFF2-40B4-BE49-F238E27FC236}">
                <a16:creationId xmlns:a16="http://schemas.microsoft.com/office/drawing/2014/main" id="{83B8C0DF-C8D7-DAF9-4D1F-8EA2F059B043}"/>
              </a:ext>
            </a:extLst>
          </p:cNvPr>
          <p:cNvSpPr>
            <a:spLocks noGrp="1"/>
          </p:cNvSpPr>
          <p:nvPr>
            <p:ph type="sldNum" sz="quarter" idx="12"/>
          </p:nvPr>
        </p:nvSpPr>
        <p:spPr/>
        <p:txBody>
          <a:bodyPr/>
          <a:lstStyle/>
          <a:p>
            <a:fld id="{944F90BC-AFF7-43C5-BADE-B443E96D3EC2}" type="slidenum">
              <a:rPr lang="en-US" smtClean="0"/>
              <a:t>3</a:t>
            </a:fld>
            <a:endParaRPr lang="en-US"/>
          </a:p>
        </p:txBody>
      </p:sp>
      <p:pic>
        <p:nvPicPr>
          <p:cNvPr id="6" name="Picture 1" descr="LSU-HEALTH">
            <a:extLst>
              <a:ext uri="{FF2B5EF4-FFF2-40B4-BE49-F238E27FC236}">
                <a16:creationId xmlns:a16="http://schemas.microsoft.com/office/drawing/2014/main" id="{21739CB3-4CF7-B0CB-F4E4-CF77758C02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5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252484"/>
            <a:ext cx="11226800" cy="1262418"/>
          </a:xfrm>
        </p:spPr>
        <p:txBody>
          <a:bodyPr/>
          <a:lstStyle/>
          <a:p>
            <a:r>
              <a:rPr lang="en-US" dirty="0"/>
              <a:t>The ‘normal’ developing hearing brain</a:t>
            </a:r>
          </a:p>
        </p:txBody>
      </p:sp>
      <p:sp>
        <p:nvSpPr>
          <p:cNvPr id="3" name="Content Placeholder 2"/>
          <p:cNvSpPr>
            <a:spLocks noGrp="1"/>
          </p:cNvSpPr>
          <p:nvPr>
            <p:ph idx="1"/>
          </p:nvPr>
        </p:nvSpPr>
        <p:spPr>
          <a:xfrm>
            <a:off x="382137" y="1364776"/>
            <a:ext cx="10971663" cy="5240740"/>
          </a:xfrm>
        </p:spPr>
        <p:txBody>
          <a:bodyPr>
            <a:normAutofit/>
          </a:bodyPr>
          <a:lstStyle/>
          <a:p>
            <a:r>
              <a:rPr lang="en-US" dirty="0"/>
              <a:t>Development of the cochlear- 24 </a:t>
            </a:r>
            <a:r>
              <a:rPr lang="en-US" dirty="0" err="1"/>
              <a:t>wks</a:t>
            </a:r>
            <a:r>
              <a:rPr lang="en-US" dirty="0"/>
              <a:t> Gestation Age</a:t>
            </a:r>
          </a:p>
          <a:p>
            <a:r>
              <a:rPr lang="en-US" dirty="0"/>
              <a:t>Development from periphery to the central auditory nervous system</a:t>
            </a:r>
          </a:p>
          <a:p>
            <a:pPr lvl="1"/>
            <a:r>
              <a:rPr lang="en-US" dirty="0"/>
              <a:t>Brainstem</a:t>
            </a:r>
          </a:p>
          <a:p>
            <a:pPr lvl="1"/>
            <a:r>
              <a:rPr lang="en-US" dirty="0"/>
              <a:t>Cortex</a:t>
            </a:r>
          </a:p>
          <a:p>
            <a:r>
              <a:rPr lang="en-US" dirty="0"/>
              <a:t>Myelination:  Fatty substance that coats neurons</a:t>
            </a:r>
          </a:p>
          <a:p>
            <a:endParaRPr lang="en-US" dirty="0"/>
          </a:p>
          <a:p>
            <a:r>
              <a:rPr lang="en-US" dirty="0"/>
              <a:t>3 </a:t>
            </a:r>
            <a:r>
              <a:rPr lang="en-US" dirty="0" err="1"/>
              <a:t>mos</a:t>
            </a:r>
            <a:r>
              <a:rPr lang="en-US" dirty="0"/>
              <a:t>:  smiling/ recognize voice/ may have different cries</a:t>
            </a:r>
          </a:p>
          <a:p>
            <a:r>
              <a:rPr lang="en-US" dirty="0"/>
              <a:t>6 </a:t>
            </a:r>
            <a:r>
              <a:rPr lang="en-US" dirty="0" err="1"/>
              <a:t>mos</a:t>
            </a:r>
            <a:r>
              <a:rPr lang="en-US" dirty="0"/>
              <a:t>: localization of sounds, respond to music, recognizes prosody</a:t>
            </a:r>
          </a:p>
          <a:p>
            <a:r>
              <a:rPr lang="en-US" dirty="0"/>
              <a:t>12 </a:t>
            </a:r>
            <a:r>
              <a:rPr lang="en-US" dirty="0" err="1"/>
              <a:t>mos</a:t>
            </a:r>
            <a:r>
              <a:rPr lang="en-US" dirty="0"/>
              <a:t>: 1</a:t>
            </a:r>
            <a:r>
              <a:rPr lang="en-US" baseline="30000" dirty="0"/>
              <a:t>st</a:t>
            </a:r>
            <a:r>
              <a:rPr lang="en-US" dirty="0"/>
              <a:t> words/understands some words or phrases</a:t>
            </a:r>
          </a:p>
          <a:p>
            <a:r>
              <a:rPr lang="en-US" dirty="0"/>
              <a:t>Brain maturation continues with some interhemispheric connections not mature until 12+ years (Behavioral and </a:t>
            </a:r>
            <a:r>
              <a:rPr lang="en-US" dirty="0" err="1"/>
              <a:t>Electrophsyiological</a:t>
            </a:r>
            <a:r>
              <a:rPr lang="en-US" dirty="0"/>
              <a:t>)</a:t>
            </a:r>
          </a:p>
          <a:p>
            <a:endParaRPr lang="en-US" dirty="0"/>
          </a:p>
          <a:p>
            <a:endParaRPr lang="en-US" dirty="0"/>
          </a:p>
          <a:p>
            <a:endParaRPr lang="en-US" dirty="0"/>
          </a:p>
          <a:p>
            <a:endParaRPr lang="en-US" dirty="0"/>
          </a:p>
          <a:p>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88A4A94A-5D52-56AB-03F8-5CE4215CAB33}"/>
              </a:ext>
            </a:extLst>
          </p:cNvPr>
          <p:cNvSpPr>
            <a:spLocks noGrp="1"/>
          </p:cNvSpPr>
          <p:nvPr>
            <p:ph type="sldNum" sz="quarter" idx="12"/>
          </p:nvPr>
        </p:nvSpPr>
        <p:spPr/>
        <p:txBody>
          <a:bodyPr/>
          <a:lstStyle/>
          <a:p>
            <a:fld id="{944F90BC-AFF7-43C5-BADE-B443E96D3EC2}" type="slidenum">
              <a:rPr lang="en-US" smtClean="0"/>
              <a:t>30</a:t>
            </a:fld>
            <a:endParaRPr lang="en-US"/>
          </a:p>
        </p:txBody>
      </p:sp>
    </p:spTree>
    <p:extLst>
      <p:ext uri="{BB962C8B-B14F-4D97-AF65-F5344CB8AC3E}">
        <p14:creationId xmlns:p14="http://schemas.microsoft.com/office/powerpoint/2010/main" val="161477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6" y="365126"/>
            <a:ext cx="10525664" cy="1066860"/>
          </a:xfrm>
        </p:spPr>
        <p:txBody>
          <a:bodyPr/>
          <a:lstStyle/>
          <a:p>
            <a:pPr algn="ctr"/>
            <a:r>
              <a:rPr lang="en-US" dirty="0"/>
              <a:t>“Normal” Hearing Child</a:t>
            </a:r>
          </a:p>
        </p:txBody>
      </p:sp>
      <p:sp>
        <p:nvSpPr>
          <p:cNvPr id="3" name="Content Placeholder 2"/>
          <p:cNvSpPr>
            <a:spLocks noGrp="1"/>
          </p:cNvSpPr>
          <p:nvPr>
            <p:ph idx="1"/>
          </p:nvPr>
        </p:nvSpPr>
        <p:spPr>
          <a:xfrm>
            <a:off x="477671" y="1514900"/>
            <a:ext cx="11013743" cy="4981434"/>
          </a:xfrm>
        </p:spPr>
        <p:txBody>
          <a:bodyPr/>
          <a:lstStyle/>
          <a:p>
            <a:r>
              <a:rPr lang="en-US" sz="3200" dirty="0"/>
              <a:t>“If they're never read to, they'll have heard 4,662 words.</a:t>
            </a:r>
          </a:p>
          <a:p>
            <a:r>
              <a:rPr lang="en-US" sz="3200" dirty="0"/>
              <a:t>If they're read to 1-2 times per week, they'll have heard 63,570 words.</a:t>
            </a:r>
          </a:p>
          <a:p>
            <a:r>
              <a:rPr lang="en-US" sz="3200" dirty="0"/>
              <a:t>If they're read to 3-5 times per week, they'll have heard 169,520 words.</a:t>
            </a:r>
          </a:p>
          <a:p>
            <a:r>
              <a:rPr lang="en-US" sz="3200" dirty="0"/>
              <a:t>If they're read to daily, they'll have heard 296,660 words.</a:t>
            </a:r>
          </a:p>
          <a:p>
            <a:r>
              <a:rPr lang="en-US" sz="3200" b="1" dirty="0"/>
              <a:t>And if they're read five books a day, they'll have heard a whopping 1,483,300 words by age five.</a:t>
            </a:r>
            <a:endParaRPr lang="en-US" sz="3200" dirty="0"/>
          </a:p>
          <a:p>
            <a:pPr marL="0" indent="0">
              <a:buNone/>
            </a:pPr>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8B89823-C804-6605-A173-FF28062A35BC}"/>
              </a:ext>
            </a:extLst>
          </p:cNvPr>
          <p:cNvSpPr>
            <a:spLocks noGrp="1"/>
          </p:cNvSpPr>
          <p:nvPr>
            <p:ph type="sldNum" sz="quarter" idx="12"/>
          </p:nvPr>
        </p:nvSpPr>
        <p:spPr/>
        <p:txBody>
          <a:bodyPr/>
          <a:lstStyle/>
          <a:p>
            <a:fld id="{944F90BC-AFF7-43C5-BADE-B443E96D3EC2}" type="slidenum">
              <a:rPr lang="en-US" smtClean="0"/>
              <a:t>31</a:t>
            </a:fld>
            <a:endParaRPr lang="en-US"/>
          </a:p>
        </p:txBody>
      </p:sp>
    </p:spTree>
    <p:extLst>
      <p:ext uri="{BB962C8B-B14F-4D97-AF65-F5344CB8AC3E}">
        <p14:creationId xmlns:p14="http://schemas.microsoft.com/office/powerpoint/2010/main" val="2514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B19AB0-D2DC-4E65-A235-2C7EDB956EBC}"/>
              </a:ext>
            </a:extLst>
          </p:cNvPr>
          <p:cNvPicPr>
            <a:picLocks noChangeAspect="1"/>
          </p:cNvPicPr>
          <p:nvPr/>
        </p:nvPicPr>
        <p:blipFill>
          <a:blip r:embed="rId2"/>
          <a:stretch>
            <a:fillRect/>
          </a:stretch>
        </p:blipFill>
        <p:spPr>
          <a:xfrm>
            <a:off x="5981700" y="4304872"/>
            <a:ext cx="6591300" cy="2330822"/>
          </a:xfrm>
          <a:prstGeom prst="rect">
            <a:avLst/>
          </a:prstGeom>
        </p:spPr>
      </p:pic>
      <p:pic>
        <p:nvPicPr>
          <p:cNvPr id="5" name="Picture 4">
            <a:extLst>
              <a:ext uri="{FF2B5EF4-FFF2-40B4-BE49-F238E27FC236}">
                <a16:creationId xmlns:a16="http://schemas.microsoft.com/office/drawing/2014/main" id="{C353C967-9AD3-4DE1-9239-A1D9C84510F8}"/>
              </a:ext>
            </a:extLst>
          </p:cNvPr>
          <p:cNvPicPr>
            <a:picLocks noChangeAspect="1"/>
          </p:cNvPicPr>
          <p:nvPr/>
        </p:nvPicPr>
        <p:blipFill>
          <a:blip r:embed="rId3"/>
          <a:stretch>
            <a:fillRect/>
          </a:stretch>
        </p:blipFill>
        <p:spPr>
          <a:xfrm>
            <a:off x="887314" y="476306"/>
            <a:ext cx="8861736" cy="3714694"/>
          </a:xfrm>
          <a:prstGeom prst="rect">
            <a:avLst/>
          </a:prstGeom>
        </p:spPr>
      </p:pic>
      <p:sp>
        <p:nvSpPr>
          <p:cNvPr id="3" name="Slide Number Placeholder 2">
            <a:extLst>
              <a:ext uri="{FF2B5EF4-FFF2-40B4-BE49-F238E27FC236}">
                <a16:creationId xmlns:a16="http://schemas.microsoft.com/office/drawing/2014/main" id="{C806FDED-7972-CB57-CD19-578081C57469}"/>
              </a:ext>
            </a:extLst>
          </p:cNvPr>
          <p:cNvSpPr>
            <a:spLocks noGrp="1"/>
          </p:cNvSpPr>
          <p:nvPr>
            <p:ph type="sldNum" sz="quarter" idx="12"/>
          </p:nvPr>
        </p:nvSpPr>
        <p:spPr/>
        <p:txBody>
          <a:bodyPr/>
          <a:lstStyle/>
          <a:p>
            <a:fld id="{944F90BC-AFF7-43C5-BADE-B443E96D3EC2}" type="slidenum">
              <a:rPr lang="en-US" smtClean="0"/>
              <a:t>32</a:t>
            </a:fld>
            <a:endParaRPr lang="en-US"/>
          </a:p>
        </p:txBody>
      </p:sp>
      <p:pic>
        <p:nvPicPr>
          <p:cNvPr id="7" name="Picture 1" descr="LSU-HEALTH">
            <a:extLst>
              <a:ext uri="{FF2B5EF4-FFF2-40B4-BE49-F238E27FC236}">
                <a16:creationId xmlns:a16="http://schemas.microsoft.com/office/drawing/2014/main" id="{A8B4615A-A6F2-AEF5-5129-0235892698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13" y="66441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09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310440" y="422513"/>
            <a:ext cx="11881560" cy="4458057"/>
          </a:xfrm>
          <a:prstGeom prst="rect">
            <a:avLst/>
          </a:prstGeom>
        </p:spPr>
      </p:pic>
      <p:sp>
        <p:nvSpPr>
          <p:cNvPr id="5" name="Rectangle 4"/>
          <p:cNvSpPr/>
          <p:nvPr/>
        </p:nvSpPr>
        <p:spPr>
          <a:xfrm>
            <a:off x="677334" y="5439727"/>
            <a:ext cx="10500182" cy="923330"/>
          </a:xfrm>
          <a:prstGeom prst="rect">
            <a:avLst/>
          </a:prstGeom>
        </p:spPr>
        <p:txBody>
          <a:bodyPr wrap="square">
            <a:spAutoFit/>
          </a:bodyPr>
          <a:lstStyle/>
          <a:p>
            <a:r>
              <a:rPr lang="en-US" dirty="0">
                <a:solidFill>
                  <a:srgbClr val="333333"/>
                </a:solidFill>
                <a:latin typeface="Helvetica Neue"/>
              </a:rPr>
              <a:t>Jessica A. R. Logan, Laura M. Justice, </a:t>
            </a:r>
            <a:r>
              <a:rPr lang="en-US" dirty="0" err="1">
                <a:solidFill>
                  <a:srgbClr val="333333"/>
                </a:solidFill>
                <a:latin typeface="Helvetica Neue"/>
              </a:rPr>
              <a:t>Melike</a:t>
            </a:r>
            <a:r>
              <a:rPr lang="en-US" dirty="0">
                <a:solidFill>
                  <a:srgbClr val="333333"/>
                </a:solidFill>
                <a:latin typeface="Helvetica Neue"/>
              </a:rPr>
              <a:t> </a:t>
            </a:r>
            <a:r>
              <a:rPr lang="en-US" dirty="0" err="1">
                <a:solidFill>
                  <a:srgbClr val="333333"/>
                </a:solidFill>
                <a:latin typeface="Helvetica Neue"/>
              </a:rPr>
              <a:t>Yumuş</a:t>
            </a:r>
            <a:r>
              <a:rPr lang="en-US" dirty="0">
                <a:solidFill>
                  <a:srgbClr val="333333"/>
                </a:solidFill>
                <a:latin typeface="Helvetica Neue"/>
              </a:rPr>
              <a:t>, </a:t>
            </a:r>
            <a:r>
              <a:rPr lang="en-US" dirty="0" err="1">
                <a:solidFill>
                  <a:srgbClr val="333333"/>
                </a:solidFill>
                <a:latin typeface="Helvetica Neue"/>
              </a:rPr>
              <a:t>Leydi</a:t>
            </a:r>
            <a:r>
              <a:rPr lang="en-US" dirty="0">
                <a:solidFill>
                  <a:srgbClr val="333333"/>
                </a:solidFill>
                <a:latin typeface="Helvetica Neue"/>
              </a:rPr>
              <a:t> Johana </a:t>
            </a:r>
            <a:r>
              <a:rPr lang="en-US" dirty="0" err="1">
                <a:solidFill>
                  <a:srgbClr val="333333"/>
                </a:solidFill>
                <a:latin typeface="Helvetica Neue"/>
              </a:rPr>
              <a:t>Chaparro</a:t>
            </a:r>
            <a:r>
              <a:rPr lang="en-US" dirty="0">
                <a:solidFill>
                  <a:srgbClr val="333333"/>
                </a:solidFill>
                <a:latin typeface="Helvetica Neue"/>
              </a:rPr>
              <a:t>-Moreno. </a:t>
            </a:r>
            <a:r>
              <a:rPr lang="en-US" b="1" dirty="0">
                <a:solidFill>
                  <a:srgbClr val="333333"/>
                </a:solidFill>
                <a:latin typeface="Helvetica Neue"/>
              </a:rPr>
              <a:t>When Children Are Not Read to at Home</a:t>
            </a:r>
            <a:r>
              <a:rPr lang="en-US" dirty="0">
                <a:solidFill>
                  <a:srgbClr val="333333"/>
                </a:solidFill>
                <a:latin typeface="Helvetica Neue"/>
              </a:rPr>
              <a:t>. </a:t>
            </a:r>
            <a:r>
              <a:rPr lang="en-US" i="1" dirty="0">
                <a:solidFill>
                  <a:srgbClr val="333333"/>
                </a:solidFill>
                <a:latin typeface="Helvetica Neue"/>
              </a:rPr>
              <a:t>Journal of Developmental &amp; Behavioral Pediatrics</a:t>
            </a:r>
            <a:r>
              <a:rPr lang="en-US" dirty="0">
                <a:solidFill>
                  <a:srgbClr val="333333"/>
                </a:solidFill>
                <a:latin typeface="Helvetica Neue"/>
              </a:rPr>
              <a:t>, 2019; 1 DOI: </a:t>
            </a:r>
            <a:r>
              <a:rPr lang="en-US" dirty="0">
                <a:solidFill>
                  <a:srgbClr val="4C7A9F"/>
                </a:solidFill>
                <a:latin typeface="Helvetica Neue"/>
                <a:hlinkClick r:id="rId3"/>
              </a:rPr>
              <a:t>10.1097/DBP.0000000000000657</a:t>
            </a:r>
            <a:endParaRPr lang="en-US" dirty="0"/>
          </a:p>
        </p:txBody>
      </p:sp>
      <p:pic>
        <p:nvPicPr>
          <p:cNvPr id="6" name="Picture 1" descr="LSU-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212A51F-6EBB-C896-AA1E-ED03655414B9}"/>
              </a:ext>
            </a:extLst>
          </p:cNvPr>
          <p:cNvSpPr>
            <a:spLocks noGrp="1"/>
          </p:cNvSpPr>
          <p:nvPr>
            <p:ph type="sldNum" sz="quarter" idx="12"/>
          </p:nvPr>
        </p:nvSpPr>
        <p:spPr/>
        <p:txBody>
          <a:bodyPr/>
          <a:lstStyle/>
          <a:p>
            <a:fld id="{944F90BC-AFF7-43C5-BADE-B443E96D3EC2}" type="slidenum">
              <a:rPr lang="en-US" smtClean="0"/>
              <a:t>33</a:t>
            </a:fld>
            <a:endParaRPr lang="en-US"/>
          </a:p>
        </p:txBody>
      </p:sp>
    </p:spTree>
    <p:extLst>
      <p:ext uri="{BB962C8B-B14F-4D97-AF65-F5344CB8AC3E}">
        <p14:creationId xmlns:p14="http://schemas.microsoft.com/office/powerpoint/2010/main" val="367587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3" y="121931"/>
            <a:ext cx="11062487" cy="1363969"/>
          </a:xfrm>
        </p:spPr>
        <p:txBody>
          <a:bodyPr/>
          <a:lstStyle/>
          <a:p>
            <a:r>
              <a:rPr lang="en-US" dirty="0"/>
              <a:t>Rich Language Environment</a:t>
            </a:r>
          </a:p>
        </p:txBody>
      </p:sp>
      <p:pic>
        <p:nvPicPr>
          <p:cNvPr id="4" name="Content Placeholder 3"/>
          <p:cNvPicPr>
            <a:picLocks noGrp="1" noChangeAspect="1"/>
          </p:cNvPicPr>
          <p:nvPr>
            <p:ph idx="1"/>
          </p:nvPr>
        </p:nvPicPr>
        <p:blipFill>
          <a:blip r:embed="rId2"/>
          <a:stretch>
            <a:fillRect/>
          </a:stretch>
        </p:blipFill>
        <p:spPr>
          <a:xfrm>
            <a:off x="3131776" y="1276043"/>
            <a:ext cx="6185525" cy="5151581"/>
          </a:xfrm>
          <a:prstGeom prst="rect">
            <a:avLst/>
          </a:prstGeom>
        </p:spPr>
      </p:pic>
      <p:pic>
        <p:nvPicPr>
          <p:cNvPr id="5"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1A70363-4250-6D13-CD48-443CE306A812}"/>
              </a:ext>
            </a:extLst>
          </p:cNvPr>
          <p:cNvSpPr>
            <a:spLocks noGrp="1"/>
          </p:cNvSpPr>
          <p:nvPr>
            <p:ph type="sldNum" sz="quarter" idx="12"/>
          </p:nvPr>
        </p:nvSpPr>
        <p:spPr/>
        <p:txBody>
          <a:bodyPr/>
          <a:lstStyle/>
          <a:p>
            <a:fld id="{944F90BC-AFF7-43C5-BADE-B443E96D3EC2}" type="slidenum">
              <a:rPr lang="en-US" smtClean="0"/>
              <a:t>34</a:t>
            </a:fld>
            <a:endParaRPr lang="en-US"/>
          </a:p>
        </p:txBody>
      </p:sp>
    </p:spTree>
    <p:extLst>
      <p:ext uri="{BB962C8B-B14F-4D97-AF65-F5344CB8AC3E}">
        <p14:creationId xmlns:p14="http://schemas.microsoft.com/office/powerpoint/2010/main" val="3986560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365126"/>
            <a:ext cx="10930719" cy="999649"/>
          </a:xfrm>
        </p:spPr>
        <p:txBody>
          <a:bodyPr/>
          <a:lstStyle/>
          <a:p>
            <a:r>
              <a:rPr lang="en-US" dirty="0"/>
              <a:t>Language Learning through Listening  </a:t>
            </a:r>
          </a:p>
        </p:txBody>
      </p:sp>
      <p:sp>
        <p:nvSpPr>
          <p:cNvPr id="3" name="Content Placeholder 2"/>
          <p:cNvSpPr>
            <a:spLocks noGrp="1"/>
          </p:cNvSpPr>
          <p:nvPr>
            <p:ph idx="1"/>
          </p:nvPr>
        </p:nvSpPr>
        <p:spPr>
          <a:xfrm>
            <a:off x="191069" y="1364775"/>
            <a:ext cx="11655188" cy="5493225"/>
          </a:xfrm>
        </p:spPr>
        <p:txBody>
          <a:bodyPr>
            <a:normAutofit fontScale="85000" lnSpcReduction="20000"/>
          </a:bodyPr>
          <a:lstStyle/>
          <a:p>
            <a:r>
              <a:rPr lang="en-US" sz="3000" dirty="0"/>
              <a:t>Children learn what they hear most. Frequency matters. </a:t>
            </a:r>
          </a:p>
          <a:p>
            <a:r>
              <a:rPr lang="en-US" sz="3000" dirty="0"/>
              <a:t>Interactive and responsive environments build language learning. Children learn in social situations. They learn in social, emotional, connective interactions with people who love them.</a:t>
            </a:r>
          </a:p>
          <a:p>
            <a:r>
              <a:rPr lang="en-US" sz="3000" dirty="0"/>
              <a:t>Children learn words for things and events that interest them. They learn about words and things that capture their attention.</a:t>
            </a:r>
          </a:p>
          <a:p>
            <a:r>
              <a:rPr lang="en-US" sz="3000" dirty="0"/>
              <a:t>They learn in meaningful contexts as opposed to those devoid of meaningful engagement. </a:t>
            </a:r>
          </a:p>
          <a:p>
            <a:r>
              <a:rPr lang="en-US" sz="3000" dirty="0"/>
              <a:t>Vocabulary and grammatical development are reciprocal processes. Do not speak in single words. Speak in phrases or complete sentences.</a:t>
            </a:r>
          </a:p>
          <a:p>
            <a:r>
              <a:rPr lang="en-US" sz="3000" dirty="0"/>
              <a:t>Children need to hear diverse words and language structures. Don't say the same thing the same way all the time. Use different words and different language </a:t>
            </a:r>
            <a:r>
              <a:rPr lang="en-US" dirty="0"/>
              <a:t>structures.</a:t>
            </a:r>
          </a:p>
          <a:p>
            <a:endParaRPr lang="en-US" dirty="0"/>
          </a:p>
          <a:p>
            <a:endParaRPr lang="en-US" dirty="0"/>
          </a:p>
          <a:p>
            <a:r>
              <a:rPr lang="en-US" sz="2100" dirty="0">
                <a:hlinkClick r:id="rId2"/>
              </a:rPr>
              <a:t>www.roberta-golinoff.com</a:t>
            </a:r>
            <a:endParaRPr lang="en-US" sz="2100" dirty="0"/>
          </a:p>
          <a:p>
            <a:endParaRPr lang="en-US" dirty="0"/>
          </a:p>
        </p:txBody>
      </p:sp>
      <p:sp>
        <p:nvSpPr>
          <p:cNvPr id="5" name="Slide Number Placeholder 4">
            <a:extLst>
              <a:ext uri="{FF2B5EF4-FFF2-40B4-BE49-F238E27FC236}">
                <a16:creationId xmlns:a16="http://schemas.microsoft.com/office/drawing/2014/main" id="{797A3E92-7349-4DDB-12DB-FACF9EC6C2A6}"/>
              </a:ext>
            </a:extLst>
          </p:cNvPr>
          <p:cNvSpPr>
            <a:spLocks noGrp="1"/>
          </p:cNvSpPr>
          <p:nvPr>
            <p:ph type="sldNum" sz="quarter" idx="12"/>
          </p:nvPr>
        </p:nvSpPr>
        <p:spPr/>
        <p:txBody>
          <a:bodyPr/>
          <a:lstStyle/>
          <a:p>
            <a:fld id="{944F90BC-AFF7-43C5-BADE-B443E96D3EC2}" type="slidenum">
              <a:rPr lang="en-US" smtClean="0"/>
              <a:t>35</a:t>
            </a:fld>
            <a:endParaRPr lang="en-US"/>
          </a:p>
        </p:txBody>
      </p:sp>
    </p:spTree>
    <p:extLst>
      <p:ext uri="{BB962C8B-B14F-4D97-AF65-F5344CB8AC3E}">
        <p14:creationId xmlns:p14="http://schemas.microsoft.com/office/powerpoint/2010/main" val="351942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405225" y="200683"/>
            <a:ext cx="7988300" cy="5975350"/>
          </a:xfrm>
          <a:prstGeom prst="rect">
            <a:avLst/>
          </a:prstGeom>
        </p:spPr>
      </p:pic>
      <p:sp>
        <p:nvSpPr>
          <p:cNvPr id="6" name="TextBox 5"/>
          <p:cNvSpPr txBox="1"/>
          <p:nvPr/>
        </p:nvSpPr>
        <p:spPr>
          <a:xfrm>
            <a:off x="0" y="5991367"/>
            <a:ext cx="2906973" cy="369332"/>
          </a:xfrm>
          <a:prstGeom prst="rect">
            <a:avLst/>
          </a:prstGeom>
          <a:noFill/>
        </p:spPr>
        <p:txBody>
          <a:bodyPr wrap="square" rtlCol="0">
            <a:spAutoFit/>
          </a:bodyPr>
          <a:lstStyle/>
          <a:p>
            <a:r>
              <a:rPr lang="en-US" dirty="0"/>
              <a:t>From Carol </a:t>
            </a:r>
            <a:r>
              <a:rPr lang="en-US" dirty="0" err="1"/>
              <a:t>Flexer</a:t>
            </a:r>
            <a:r>
              <a:rPr lang="en-US" dirty="0"/>
              <a:t>, 2018.</a:t>
            </a:r>
          </a:p>
        </p:txBody>
      </p:sp>
      <p:pic>
        <p:nvPicPr>
          <p:cNvPr id="5"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74" y="6522731"/>
            <a:ext cx="1505119" cy="2124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A82E3DC-92D5-3507-63F2-D560AAC7DF57}"/>
              </a:ext>
            </a:extLst>
          </p:cNvPr>
          <p:cNvSpPr>
            <a:spLocks noGrp="1"/>
          </p:cNvSpPr>
          <p:nvPr>
            <p:ph type="sldNum" sz="quarter" idx="12"/>
          </p:nvPr>
        </p:nvSpPr>
        <p:spPr/>
        <p:txBody>
          <a:bodyPr/>
          <a:lstStyle/>
          <a:p>
            <a:fld id="{944F90BC-AFF7-43C5-BADE-B443E96D3EC2}" type="slidenum">
              <a:rPr lang="en-US" smtClean="0"/>
              <a:t>36</a:t>
            </a:fld>
            <a:endParaRPr lang="en-US"/>
          </a:p>
        </p:txBody>
      </p:sp>
    </p:spTree>
    <p:extLst>
      <p:ext uri="{BB962C8B-B14F-4D97-AF65-F5344CB8AC3E}">
        <p14:creationId xmlns:p14="http://schemas.microsoft.com/office/powerpoint/2010/main" val="3383030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365125"/>
            <a:ext cx="10616821" cy="999651"/>
          </a:xfrm>
        </p:spPr>
        <p:txBody>
          <a:bodyPr/>
          <a:lstStyle/>
          <a:p>
            <a:r>
              <a:rPr lang="en-US" dirty="0"/>
              <a:t>For another lecture on another day</a:t>
            </a:r>
          </a:p>
        </p:txBody>
      </p:sp>
      <p:pic>
        <p:nvPicPr>
          <p:cNvPr id="4" name="Content Placeholder 3"/>
          <p:cNvPicPr>
            <a:picLocks noGrp="1" noChangeAspect="1"/>
          </p:cNvPicPr>
          <p:nvPr>
            <p:ph idx="1"/>
          </p:nvPr>
        </p:nvPicPr>
        <p:blipFill>
          <a:blip r:embed="rId2"/>
          <a:stretch>
            <a:fillRect/>
          </a:stretch>
        </p:blipFill>
        <p:spPr>
          <a:xfrm>
            <a:off x="471463" y="1460311"/>
            <a:ext cx="11470645" cy="4490113"/>
          </a:xfrm>
          <a:prstGeom prst="rect">
            <a:avLst/>
          </a:prstGeom>
        </p:spPr>
      </p:pic>
      <p:pic>
        <p:nvPicPr>
          <p:cNvPr id="5"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BBEE0D4-40E9-E307-68B5-D7FAE66E13A8}"/>
              </a:ext>
            </a:extLst>
          </p:cNvPr>
          <p:cNvSpPr>
            <a:spLocks noGrp="1"/>
          </p:cNvSpPr>
          <p:nvPr>
            <p:ph type="sldNum" sz="quarter" idx="12"/>
          </p:nvPr>
        </p:nvSpPr>
        <p:spPr/>
        <p:txBody>
          <a:bodyPr/>
          <a:lstStyle/>
          <a:p>
            <a:fld id="{944F90BC-AFF7-43C5-BADE-B443E96D3EC2}" type="slidenum">
              <a:rPr lang="en-US" smtClean="0"/>
              <a:t>37</a:t>
            </a:fld>
            <a:endParaRPr lang="en-US"/>
          </a:p>
        </p:txBody>
      </p:sp>
    </p:spTree>
    <p:extLst>
      <p:ext uri="{BB962C8B-B14F-4D97-AF65-F5344CB8AC3E}">
        <p14:creationId xmlns:p14="http://schemas.microsoft.com/office/powerpoint/2010/main" val="2302603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 child misses the language rich environment?</a:t>
            </a:r>
          </a:p>
        </p:txBody>
      </p:sp>
      <p:sp>
        <p:nvSpPr>
          <p:cNvPr id="3" name="Content Placeholder 2"/>
          <p:cNvSpPr>
            <a:spLocks noGrp="1"/>
          </p:cNvSpPr>
          <p:nvPr>
            <p:ph idx="1"/>
          </p:nvPr>
        </p:nvSpPr>
        <p:spPr>
          <a:xfrm>
            <a:off x="381000" y="1690688"/>
            <a:ext cx="10972800" cy="5064954"/>
          </a:xfrm>
        </p:spPr>
        <p:txBody>
          <a:bodyPr/>
          <a:lstStyle/>
          <a:p>
            <a:r>
              <a:rPr lang="en-US" dirty="0"/>
              <a:t>Hearing Loss</a:t>
            </a:r>
          </a:p>
          <a:p>
            <a:pPr lvl="1"/>
            <a:r>
              <a:rPr lang="en-US" dirty="0"/>
              <a:t>Since 1940s researchers have stressed early detection</a:t>
            </a:r>
          </a:p>
          <a:p>
            <a:pPr lvl="2"/>
            <a:r>
              <a:rPr lang="en-US" sz="2400" dirty="0"/>
              <a:t>Limited by technology</a:t>
            </a:r>
          </a:p>
          <a:p>
            <a:pPr lvl="2"/>
            <a:r>
              <a:rPr lang="en-US" sz="2400" dirty="0"/>
              <a:t>Immittance?</a:t>
            </a:r>
          </a:p>
          <a:p>
            <a:pPr lvl="2"/>
            <a:r>
              <a:rPr lang="en-US" sz="2400" dirty="0"/>
              <a:t>ABR </a:t>
            </a:r>
          </a:p>
          <a:p>
            <a:pPr lvl="2"/>
            <a:r>
              <a:rPr lang="en-US" sz="2400" dirty="0"/>
              <a:t>OAEs</a:t>
            </a:r>
          </a:p>
          <a:p>
            <a:pPr lvl="2"/>
            <a:r>
              <a:rPr lang="en-US" sz="2400" dirty="0"/>
              <a:t>Automation</a:t>
            </a:r>
          </a:p>
          <a:p>
            <a:pPr lvl="1"/>
            <a:endParaRPr lang="en-US" dirty="0"/>
          </a:p>
          <a:p>
            <a:r>
              <a:rPr lang="en-US" dirty="0"/>
              <a:t>Universal Hearing Screening:</a:t>
            </a:r>
          </a:p>
          <a:p>
            <a:pPr lvl="1"/>
            <a:r>
              <a:rPr lang="en-US" dirty="0"/>
              <a:t>1, 3, 6</a:t>
            </a:r>
          </a:p>
          <a:p>
            <a:pPr marL="457200" lvl="1" indent="0">
              <a:buNone/>
            </a:pPr>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E5A715A-B60B-4CF5-4F14-0F8A173EA682}"/>
              </a:ext>
            </a:extLst>
          </p:cNvPr>
          <p:cNvSpPr>
            <a:spLocks noGrp="1"/>
          </p:cNvSpPr>
          <p:nvPr>
            <p:ph type="sldNum" sz="quarter" idx="12"/>
          </p:nvPr>
        </p:nvSpPr>
        <p:spPr/>
        <p:txBody>
          <a:bodyPr/>
          <a:lstStyle/>
          <a:p>
            <a:fld id="{944F90BC-AFF7-43C5-BADE-B443E96D3EC2}" type="slidenum">
              <a:rPr lang="en-US" smtClean="0"/>
              <a:t>38</a:t>
            </a:fld>
            <a:endParaRPr lang="en-US"/>
          </a:p>
        </p:txBody>
      </p:sp>
    </p:spTree>
    <p:extLst>
      <p:ext uri="{BB962C8B-B14F-4D97-AF65-F5344CB8AC3E}">
        <p14:creationId xmlns:p14="http://schemas.microsoft.com/office/powerpoint/2010/main" val="2390210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Universal Newborn Hearing Screening</a:t>
            </a:r>
          </a:p>
        </p:txBody>
      </p:sp>
      <p:sp>
        <p:nvSpPr>
          <p:cNvPr id="3" name="Content Placeholder 2"/>
          <p:cNvSpPr>
            <a:spLocks noGrp="1"/>
          </p:cNvSpPr>
          <p:nvPr>
            <p:ph idx="1"/>
          </p:nvPr>
        </p:nvSpPr>
        <p:spPr>
          <a:xfrm>
            <a:off x="433633" y="1725105"/>
            <a:ext cx="8745524" cy="4316257"/>
          </a:xfrm>
        </p:spPr>
        <p:txBody>
          <a:bodyPr/>
          <a:lstStyle/>
          <a:p>
            <a:r>
              <a:rPr lang="en-US" dirty="0"/>
              <a:t>Hearing loss is the most common birth condition</a:t>
            </a:r>
          </a:p>
          <a:p>
            <a:endParaRPr lang="en-US" dirty="0"/>
          </a:p>
        </p:txBody>
      </p:sp>
      <p:graphicFrame>
        <p:nvGraphicFramePr>
          <p:cNvPr id="4" name="Object 6"/>
          <p:cNvGraphicFramePr>
            <a:graphicFrameLocks noChangeAspect="1"/>
          </p:cNvGraphicFramePr>
          <p:nvPr/>
        </p:nvGraphicFramePr>
        <p:xfrm>
          <a:off x="838200" y="2066168"/>
          <a:ext cx="8446416" cy="4448944"/>
        </p:xfrm>
        <a:graphic>
          <a:graphicData uri="http://schemas.openxmlformats.org/presentationml/2006/ole">
            <mc:AlternateContent xmlns:mc="http://schemas.openxmlformats.org/markup-compatibility/2006">
              <mc:Choice xmlns:v="urn:schemas-microsoft-com:vml" Requires="v">
                <p:oleObj name="Chart" r:id="rId2" imgW="6118765" imgH="3223260" progId="Excel.Sheet.8">
                  <p:embed/>
                </p:oleObj>
              </mc:Choice>
              <mc:Fallback>
                <p:oleObj name="Chart" r:id="rId2" imgW="6118765" imgH="3223260" progId="Excel.Sheet.8">
                  <p:embed/>
                  <p:pic>
                    <p:nvPicPr>
                      <p:cNvPr id="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66168"/>
                        <a:ext cx="8446416" cy="4448944"/>
                      </a:xfrm>
                      <a:prstGeom prst="rect">
                        <a:avLst/>
                      </a:prstGeom>
                      <a:noFill/>
                      <a:ln>
                        <a:noFill/>
                      </a:ln>
                    </p:spPr>
                  </p:pic>
                </p:oleObj>
              </mc:Fallback>
            </mc:AlternateContent>
          </a:graphicData>
        </a:graphic>
      </p:graphicFrame>
      <p:sp>
        <p:nvSpPr>
          <p:cNvPr id="5" name="TextBox 4"/>
          <p:cNvSpPr txBox="1"/>
          <p:nvPr/>
        </p:nvSpPr>
        <p:spPr>
          <a:xfrm>
            <a:off x="4916904" y="6416842"/>
            <a:ext cx="6681538" cy="307777"/>
          </a:xfrm>
          <a:prstGeom prst="rect">
            <a:avLst/>
          </a:prstGeom>
          <a:noFill/>
        </p:spPr>
        <p:txBody>
          <a:bodyPr wrap="square" rtlCol="0">
            <a:spAutoFit/>
          </a:bodyPr>
          <a:lstStyle/>
          <a:p>
            <a:r>
              <a:rPr lang="en-US" sz="1400" dirty="0"/>
              <a:t>From Grimes, R..A. Update on Newborn Hearing Screening</a:t>
            </a:r>
          </a:p>
        </p:txBody>
      </p:sp>
      <p:pic>
        <p:nvPicPr>
          <p:cNvPr id="6" name="Picture 1" descr="LSU-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1B8E1DAE-F507-6855-5818-72B5FB97EBD6}"/>
              </a:ext>
            </a:extLst>
          </p:cNvPr>
          <p:cNvSpPr>
            <a:spLocks noGrp="1"/>
          </p:cNvSpPr>
          <p:nvPr>
            <p:ph type="sldNum" sz="quarter" idx="12"/>
          </p:nvPr>
        </p:nvSpPr>
        <p:spPr/>
        <p:txBody>
          <a:bodyPr/>
          <a:lstStyle/>
          <a:p>
            <a:fld id="{944F90BC-AFF7-43C5-BADE-B443E96D3EC2}" type="slidenum">
              <a:rPr lang="en-US" smtClean="0"/>
              <a:t>39</a:t>
            </a:fld>
            <a:endParaRPr lang="en-US"/>
          </a:p>
        </p:txBody>
      </p:sp>
    </p:spTree>
    <p:extLst>
      <p:ext uri="{BB962C8B-B14F-4D97-AF65-F5344CB8AC3E}">
        <p14:creationId xmlns:p14="http://schemas.microsoft.com/office/powerpoint/2010/main" val="348882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1" y="365125"/>
            <a:ext cx="10801709" cy="1006475"/>
          </a:xfrm>
        </p:spPr>
        <p:txBody>
          <a:bodyPr/>
          <a:lstStyle/>
          <a:p>
            <a:r>
              <a:rPr lang="en-US" dirty="0"/>
              <a:t>Overview</a:t>
            </a:r>
          </a:p>
        </p:txBody>
      </p:sp>
      <p:sp>
        <p:nvSpPr>
          <p:cNvPr id="3" name="Content Placeholder 2"/>
          <p:cNvSpPr>
            <a:spLocks noGrp="1"/>
          </p:cNvSpPr>
          <p:nvPr>
            <p:ph idx="1"/>
          </p:nvPr>
        </p:nvSpPr>
        <p:spPr>
          <a:xfrm>
            <a:off x="291312" y="1270000"/>
            <a:ext cx="11506987" cy="5321300"/>
          </a:xfrm>
        </p:spPr>
        <p:txBody>
          <a:bodyPr/>
          <a:lstStyle/>
          <a:p>
            <a:r>
              <a:rPr lang="en-US" u="sng" dirty="0"/>
              <a:t>Any hearing loss </a:t>
            </a:r>
            <a:r>
              <a:rPr lang="en-US" dirty="0"/>
              <a:t>can adversely affect learning. </a:t>
            </a:r>
          </a:p>
          <a:p>
            <a:r>
              <a:rPr lang="en-US" dirty="0"/>
              <a:t> Hearing ability is critical to speech and language development, communication and learning.  </a:t>
            </a:r>
          </a:p>
          <a:p>
            <a:r>
              <a:rPr lang="en-US" dirty="0"/>
              <a:t>This session will bring together several topics: </a:t>
            </a:r>
          </a:p>
          <a:p>
            <a:pPr lvl="1"/>
            <a:r>
              <a:rPr lang="en-US" dirty="0"/>
              <a:t>including, statistics of hearing loss in the classroom, </a:t>
            </a:r>
          </a:p>
          <a:p>
            <a:pPr lvl="1"/>
            <a:r>
              <a:rPr lang="en-US" dirty="0"/>
              <a:t>unilateral, or single-sided deafness, </a:t>
            </a:r>
          </a:p>
          <a:p>
            <a:pPr lvl="1"/>
            <a:r>
              <a:rPr lang="en-US" dirty="0"/>
              <a:t>a mild loss is not inconsequential, </a:t>
            </a:r>
          </a:p>
          <a:p>
            <a:pPr lvl="1"/>
            <a:r>
              <a:rPr lang="en-US" dirty="0"/>
              <a:t>severe to profound loss. </a:t>
            </a:r>
          </a:p>
          <a:p>
            <a:r>
              <a:rPr lang="en-US" dirty="0"/>
              <a:t> We will also review psychosocial aspects of children with hearing impairment and technologies available to help students with hearing impairment including remote microphone technology and captioning.</a:t>
            </a:r>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2A987B1-2028-56DD-4084-AE5E571CB94A}"/>
              </a:ext>
            </a:extLst>
          </p:cNvPr>
          <p:cNvSpPr>
            <a:spLocks noGrp="1"/>
          </p:cNvSpPr>
          <p:nvPr>
            <p:ph type="sldNum" sz="quarter" idx="12"/>
          </p:nvPr>
        </p:nvSpPr>
        <p:spPr/>
        <p:txBody>
          <a:bodyPr/>
          <a:lstStyle/>
          <a:p>
            <a:fld id="{944F90BC-AFF7-43C5-BADE-B443E96D3EC2}" type="slidenum">
              <a:rPr lang="en-US" smtClean="0"/>
              <a:t>4</a:t>
            </a:fld>
            <a:endParaRPr lang="en-US"/>
          </a:p>
        </p:txBody>
      </p:sp>
    </p:spTree>
    <p:extLst>
      <p:ext uri="{BB962C8B-B14F-4D97-AF65-F5344CB8AC3E}">
        <p14:creationId xmlns:p14="http://schemas.microsoft.com/office/powerpoint/2010/main" val="2856693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algn="ctr" eaLnBrk="1" hangingPunct="1">
              <a:defRPr/>
            </a:pPr>
            <a:r>
              <a:rPr lang="en-US" b="0" dirty="0"/>
              <a:t>National Goals for Hearing Screening </a:t>
            </a:r>
            <a:br>
              <a:rPr lang="en-US" b="0" dirty="0"/>
            </a:br>
            <a:r>
              <a:rPr lang="en-US" b="0" dirty="0"/>
              <a:t>(1-3-6)</a:t>
            </a:r>
            <a:endParaRPr lang="en-US" b="0" baseline="30000" dirty="0"/>
          </a:p>
        </p:txBody>
      </p:sp>
      <p:sp>
        <p:nvSpPr>
          <p:cNvPr id="321539" name="Rectangle 3"/>
          <p:cNvSpPr>
            <a:spLocks noGrp="1" noChangeArrowheads="1"/>
          </p:cNvSpPr>
          <p:nvPr>
            <p:ph type="body" idx="1"/>
          </p:nvPr>
        </p:nvSpPr>
        <p:spPr/>
        <p:txBody>
          <a:bodyPr>
            <a:normAutofit lnSpcReduction="10000"/>
          </a:bodyPr>
          <a:lstStyle/>
          <a:p>
            <a:pPr eaLnBrk="1" hangingPunct="1">
              <a:lnSpc>
                <a:spcPct val="90000"/>
              </a:lnSpc>
              <a:defRPr/>
            </a:pPr>
            <a:r>
              <a:rPr lang="en-US" sz="2400" dirty="0"/>
              <a:t>All infants will access hearing screening using a physiologic measure </a:t>
            </a:r>
          </a:p>
          <a:p>
            <a:pPr lvl="1" eaLnBrk="1" hangingPunct="1">
              <a:lnSpc>
                <a:spcPct val="90000"/>
              </a:lnSpc>
              <a:defRPr/>
            </a:pPr>
            <a:r>
              <a:rPr lang="en-US" sz="2400" dirty="0">
                <a:solidFill>
                  <a:srgbClr val="FF0000"/>
                </a:solidFill>
              </a:rPr>
              <a:t>no later than 1 month of age</a:t>
            </a:r>
          </a:p>
          <a:p>
            <a:pPr eaLnBrk="1" hangingPunct="1">
              <a:lnSpc>
                <a:spcPct val="90000"/>
              </a:lnSpc>
              <a:defRPr/>
            </a:pPr>
            <a:r>
              <a:rPr lang="en-US" sz="2400" dirty="0"/>
              <a:t>All infants not passing initial screening and subsequent rescreening should have confirmatory audiological and medical evaluations </a:t>
            </a:r>
          </a:p>
          <a:p>
            <a:pPr lvl="1" eaLnBrk="1" hangingPunct="1">
              <a:lnSpc>
                <a:spcPct val="90000"/>
              </a:lnSpc>
              <a:defRPr/>
            </a:pPr>
            <a:r>
              <a:rPr lang="en-US" sz="2400" dirty="0">
                <a:solidFill>
                  <a:srgbClr val="FF0000"/>
                </a:solidFill>
              </a:rPr>
              <a:t>no later than 3 months of age</a:t>
            </a:r>
          </a:p>
          <a:p>
            <a:pPr eaLnBrk="1" hangingPunct="1">
              <a:lnSpc>
                <a:spcPct val="90000"/>
              </a:lnSpc>
              <a:defRPr/>
            </a:pPr>
            <a:r>
              <a:rPr lang="en-US" sz="2400" dirty="0"/>
              <a:t>All infants with confirmed permanent hearing loss should receive early intervention as soon as possible</a:t>
            </a:r>
          </a:p>
          <a:p>
            <a:pPr lvl="1" eaLnBrk="1" hangingPunct="1">
              <a:lnSpc>
                <a:spcPct val="90000"/>
              </a:lnSpc>
              <a:defRPr/>
            </a:pPr>
            <a:r>
              <a:rPr lang="en-US" sz="2400" dirty="0">
                <a:solidFill>
                  <a:srgbClr val="FF0000"/>
                </a:solidFill>
              </a:rPr>
              <a:t>no later than 6 months of age</a:t>
            </a:r>
          </a:p>
          <a:p>
            <a:pPr lvl="1" eaLnBrk="1" hangingPunct="1">
              <a:lnSpc>
                <a:spcPct val="90000"/>
              </a:lnSpc>
              <a:defRPr/>
            </a:pPr>
            <a:endParaRPr lang="en-US" dirty="0">
              <a:solidFill>
                <a:srgbClr val="FF0000"/>
              </a:solidFill>
            </a:endParaRPr>
          </a:p>
          <a:p>
            <a:pPr lvl="1" eaLnBrk="1" hangingPunct="1">
              <a:lnSpc>
                <a:spcPct val="90000"/>
              </a:lnSpc>
              <a:defRPr/>
            </a:pPr>
            <a:endParaRPr lang="en-US" sz="2400" dirty="0">
              <a:solidFill>
                <a:srgbClr val="FF0000"/>
              </a:solidFill>
            </a:endParaRPr>
          </a:p>
          <a:p>
            <a:pPr>
              <a:defRPr/>
            </a:pPr>
            <a:r>
              <a:rPr lang="en-US" sz="3200" dirty="0">
                <a:solidFill>
                  <a:srgbClr val="FF0000"/>
                </a:solidFill>
              </a:rPr>
              <a:t>WHAT IS THE FAMILY’S DESIRED OUTCOME?</a:t>
            </a:r>
          </a:p>
        </p:txBody>
      </p:sp>
      <p:pic>
        <p:nvPicPr>
          <p:cNvPr id="4"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738957-953C-2D23-EE94-1AFCB7864A54}"/>
              </a:ext>
            </a:extLst>
          </p:cNvPr>
          <p:cNvSpPr>
            <a:spLocks noGrp="1"/>
          </p:cNvSpPr>
          <p:nvPr>
            <p:ph type="sldNum" sz="quarter" idx="12"/>
          </p:nvPr>
        </p:nvSpPr>
        <p:spPr/>
        <p:txBody>
          <a:bodyPr/>
          <a:lstStyle/>
          <a:p>
            <a:fld id="{944F90BC-AFF7-43C5-BADE-B443E96D3EC2}" type="slidenum">
              <a:rPr lang="en-US" smtClean="0"/>
              <a:t>40</a:t>
            </a:fld>
            <a:endParaRPr lang="en-US"/>
          </a:p>
        </p:txBody>
      </p:sp>
    </p:spTree>
    <p:extLst>
      <p:ext uri="{BB962C8B-B14F-4D97-AF65-F5344CB8AC3E}">
        <p14:creationId xmlns:p14="http://schemas.microsoft.com/office/powerpoint/2010/main" val="2203034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368300"/>
            <a:ext cx="10889776" cy="975103"/>
          </a:xfrm>
        </p:spPr>
        <p:txBody>
          <a:bodyPr/>
          <a:lstStyle/>
          <a:p>
            <a:r>
              <a:rPr lang="en-US" b="1" dirty="0"/>
              <a:t>Screening Vs Diagnostic Assessment</a:t>
            </a:r>
          </a:p>
        </p:txBody>
      </p:sp>
      <p:sp>
        <p:nvSpPr>
          <p:cNvPr id="3" name="Content Placeholder 2"/>
          <p:cNvSpPr>
            <a:spLocks noGrp="1"/>
          </p:cNvSpPr>
          <p:nvPr>
            <p:ph idx="1"/>
          </p:nvPr>
        </p:nvSpPr>
        <p:spPr>
          <a:xfrm>
            <a:off x="464025" y="1460310"/>
            <a:ext cx="10889776" cy="5158853"/>
          </a:xfrm>
        </p:spPr>
        <p:txBody>
          <a:bodyPr>
            <a:normAutofit lnSpcReduction="10000"/>
          </a:bodyPr>
          <a:lstStyle/>
          <a:p>
            <a:r>
              <a:rPr lang="en-US" dirty="0"/>
              <a:t>If a child is “referred” from hearing screening; he should have another hearing screening</a:t>
            </a:r>
          </a:p>
          <a:p>
            <a:pPr marL="0" indent="0">
              <a:buNone/>
            </a:pPr>
            <a:endParaRPr lang="en-US" dirty="0"/>
          </a:p>
          <a:p>
            <a:r>
              <a:rPr lang="en-US" dirty="0"/>
              <a:t>If failed  hearing screening 2x; </a:t>
            </a:r>
            <a:r>
              <a:rPr lang="en-US" u="sng" dirty="0"/>
              <a:t>must have a diagnostic assessment</a:t>
            </a:r>
          </a:p>
          <a:p>
            <a:endParaRPr lang="en-US" dirty="0"/>
          </a:p>
          <a:p>
            <a:r>
              <a:rPr lang="en-US" dirty="0"/>
              <a:t>Loss to follow-up</a:t>
            </a:r>
          </a:p>
          <a:p>
            <a:endParaRPr lang="en-US" dirty="0"/>
          </a:p>
          <a:p>
            <a:r>
              <a:rPr lang="en-US" dirty="0"/>
              <a:t>Re-screens without a diagnosis</a:t>
            </a:r>
          </a:p>
          <a:p>
            <a:endParaRPr lang="en-US" dirty="0"/>
          </a:p>
          <a:p>
            <a:r>
              <a:rPr lang="en-US" dirty="0"/>
              <a:t>Screening for a moderate to profound hearing loss</a:t>
            </a:r>
          </a:p>
          <a:p>
            <a:pPr lvl="1"/>
            <a:r>
              <a:rPr lang="en-US" dirty="0"/>
              <a:t>Not Mild/Acquired/Progressive</a:t>
            </a:r>
          </a:p>
          <a:p>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1A7D107-9F69-450E-CDC2-F778445749BF}"/>
              </a:ext>
            </a:extLst>
          </p:cNvPr>
          <p:cNvSpPr>
            <a:spLocks noGrp="1"/>
          </p:cNvSpPr>
          <p:nvPr>
            <p:ph type="sldNum" sz="quarter" idx="12"/>
          </p:nvPr>
        </p:nvSpPr>
        <p:spPr/>
        <p:txBody>
          <a:bodyPr/>
          <a:lstStyle/>
          <a:p>
            <a:fld id="{944F90BC-AFF7-43C5-BADE-B443E96D3EC2}" type="slidenum">
              <a:rPr lang="en-US" smtClean="0"/>
              <a:t>41</a:t>
            </a:fld>
            <a:endParaRPr lang="en-US"/>
          </a:p>
        </p:txBody>
      </p:sp>
    </p:spTree>
    <p:extLst>
      <p:ext uri="{BB962C8B-B14F-4D97-AF65-F5344CB8AC3E}">
        <p14:creationId xmlns:p14="http://schemas.microsoft.com/office/powerpoint/2010/main" val="162616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96% of newborns in the U.S. receive hearing screening (NCHAM, 2009)</a:t>
            </a:r>
          </a:p>
        </p:txBody>
      </p:sp>
      <p:sp>
        <p:nvSpPr>
          <p:cNvPr id="3" name="Content Placeholder 2"/>
          <p:cNvSpPr>
            <a:spLocks noGrp="1"/>
          </p:cNvSpPr>
          <p:nvPr>
            <p:ph idx="1"/>
          </p:nvPr>
        </p:nvSpPr>
        <p:spPr/>
        <p:txBody>
          <a:bodyPr/>
          <a:lstStyle/>
          <a:p>
            <a:r>
              <a:rPr lang="en-US" sz="3600" dirty="0"/>
              <a:t>However, only 46% of those who do not pass are reported as having received follow-up.  </a:t>
            </a:r>
          </a:p>
          <a:p>
            <a:pPr marL="457200" lvl="1" indent="0">
              <a:buNone/>
            </a:pPr>
            <a:r>
              <a:rPr lang="en-US" sz="1200" dirty="0"/>
              <a:t>Centers for Disease Control and Prevention (2005). Final summary of 2005 national EHDI data (Version 6). Retrieved from www.cdc.gov/ncbddd/ehdi/documents/Nat_EHDI_Summ_2005_Web_v6.pdf.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984" y="3591612"/>
            <a:ext cx="2589818" cy="3172119"/>
          </a:xfrm>
          <a:prstGeom prst="rect">
            <a:avLst/>
          </a:prstGeom>
        </p:spPr>
      </p:pic>
      <p:sp>
        <p:nvSpPr>
          <p:cNvPr id="6" name="Slide Number Placeholder 5">
            <a:extLst>
              <a:ext uri="{FF2B5EF4-FFF2-40B4-BE49-F238E27FC236}">
                <a16:creationId xmlns:a16="http://schemas.microsoft.com/office/drawing/2014/main" id="{BE669372-754D-89C2-604A-06ED2DE883DC}"/>
              </a:ext>
            </a:extLst>
          </p:cNvPr>
          <p:cNvSpPr>
            <a:spLocks noGrp="1"/>
          </p:cNvSpPr>
          <p:nvPr>
            <p:ph type="sldNum" sz="quarter" idx="12"/>
          </p:nvPr>
        </p:nvSpPr>
        <p:spPr/>
        <p:txBody>
          <a:bodyPr/>
          <a:lstStyle/>
          <a:p>
            <a:fld id="{944F90BC-AFF7-43C5-BADE-B443E96D3EC2}" type="slidenum">
              <a:rPr lang="en-US" smtClean="0"/>
              <a:t>42</a:t>
            </a:fld>
            <a:endParaRPr lang="en-US"/>
          </a:p>
        </p:txBody>
      </p:sp>
      <p:pic>
        <p:nvPicPr>
          <p:cNvPr id="7" name="Picture 1" descr="LSU-HEALTH">
            <a:extLst>
              <a:ext uri="{FF2B5EF4-FFF2-40B4-BE49-F238E27FC236}">
                <a16:creationId xmlns:a16="http://schemas.microsoft.com/office/drawing/2014/main" id="{EDB92C18-C8AD-4512-3301-B5141D363D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20"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316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Loss to Follow-Up</a:t>
            </a:r>
          </a:p>
        </p:txBody>
      </p:sp>
      <p:sp>
        <p:nvSpPr>
          <p:cNvPr id="3" name="Content Placeholder 2"/>
          <p:cNvSpPr>
            <a:spLocks noGrp="1"/>
          </p:cNvSpPr>
          <p:nvPr>
            <p:ph idx="1"/>
          </p:nvPr>
        </p:nvSpPr>
        <p:spPr>
          <a:xfrm>
            <a:off x="750065" y="1440034"/>
            <a:ext cx="10515600" cy="5137035"/>
          </a:xfrm>
        </p:spPr>
        <p:txBody>
          <a:bodyPr>
            <a:noAutofit/>
          </a:bodyPr>
          <a:lstStyle/>
          <a:p>
            <a:pPr marL="0" indent="0">
              <a:buNone/>
            </a:pPr>
            <a:r>
              <a:rPr lang="en-US" dirty="0"/>
              <a:t>• </a:t>
            </a:r>
            <a:r>
              <a:rPr lang="en-US" sz="3200" dirty="0"/>
              <a:t>Infants are screened in one state who live in another state</a:t>
            </a:r>
          </a:p>
          <a:p>
            <a:pPr marL="0" indent="0">
              <a:buNone/>
            </a:pPr>
            <a:r>
              <a:rPr lang="en-US" sz="3200" dirty="0"/>
              <a:t>• Parent misunderstanding or lack of commitment about the need for follow-up testing following a refer hearing screening outcome</a:t>
            </a:r>
          </a:p>
          <a:p>
            <a:pPr marL="0" indent="0">
              <a:buNone/>
            </a:pPr>
            <a:r>
              <a:rPr lang="en-US" sz="3200" dirty="0"/>
              <a:t>• Physician misunderstanding about the need for follow-up testing following a refer hearing screening outcome</a:t>
            </a:r>
          </a:p>
          <a:p>
            <a:pPr marL="0" indent="0">
              <a:buNone/>
            </a:pPr>
            <a:r>
              <a:rPr lang="en-US" sz="3200" dirty="0"/>
              <a:t>• Information about newborn hearing screening results is not shared with proper persons, including medical home, audiologists, hospitals and/or state EHDI program</a:t>
            </a:r>
          </a:p>
          <a:p>
            <a:pPr marL="0" indent="0">
              <a:buNone/>
            </a:pPr>
            <a:endParaRPr lang="en-US" dirty="0"/>
          </a:p>
        </p:txBody>
      </p:sp>
      <p:sp>
        <p:nvSpPr>
          <p:cNvPr id="6" name="Slide Number Placeholder 5">
            <a:extLst>
              <a:ext uri="{FF2B5EF4-FFF2-40B4-BE49-F238E27FC236}">
                <a16:creationId xmlns:a16="http://schemas.microsoft.com/office/drawing/2014/main" id="{37B77C20-9C37-5EFC-43C1-09F2A156BA1C}"/>
              </a:ext>
            </a:extLst>
          </p:cNvPr>
          <p:cNvSpPr>
            <a:spLocks noGrp="1"/>
          </p:cNvSpPr>
          <p:nvPr>
            <p:ph type="sldNum" sz="quarter" idx="12"/>
          </p:nvPr>
        </p:nvSpPr>
        <p:spPr/>
        <p:txBody>
          <a:bodyPr/>
          <a:lstStyle/>
          <a:p>
            <a:fld id="{944F90BC-AFF7-43C5-BADE-B443E96D3EC2}" type="slidenum">
              <a:rPr lang="en-US" smtClean="0"/>
              <a:t>43</a:t>
            </a:fld>
            <a:endParaRPr lang="en-US"/>
          </a:p>
        </p:txBody>
      </p:sp>
      <p:pic>
        <p:nvPicPr>
          <p:cNvPr id="7" name="Picture 1" descr="LSU-HEALTH">
            <a:extLst>
              <a:ext uri="{FF2B5EF4-FFF2-40B4-BE49-F238E27FC236}">
                <a16:creationId xmlns:a16="http://schemas.microsoft.com/office/drawing/2014/main" id="{272B3D04-C2E6-1204-C1DC-9359506EA9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5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C20221-A750-79B2-E2B6-8231E42DB0A9}"/>
              </a:ext>
            </a:extLst>
          </p:cNvPr>
          <p:cNvSpPr>
            <a:spLocks noGrp="1"/>
          </p:cNvSpPr>
          <p:nvPr>
            <p:ph type="title"/>
          </p:nvPr>
        </p:nvSpPr>
        <p:spPr>
          <a:xfrm>
            <a:off x="318977" y="365126"/>
            <a:ext cx="11034823" cy="868252"/>
          </a:xfrm>
        </p:spPr>
        <p:txBody>
          <a:bodyPr/>
          <a:lstStyle/>
          <a:p>
            <a:r>
              <a:rPr lang="en-US" dirty="0"/>
              <a:t>Loss to Follow-Up</a:t>
            </a:r>
          </a:p>
        </p:txBody>
      </p:sp>
      <p:sp>
        <p:nvSpPr>
          <p:cNvPr id="8" name="Content Placeholder 7">
            <a:extLst>
              <a:ext uri="{FF2B5EF4-FFF2-40B4-BE49-F238E27FC236}">
                <a16:creationId xmlns:a16="http://schemas.microsoft.com/office/drawing/2014/main" id="{63F02EB3-0FFE-C290-0A21-FBB2BF9DA392}"/>
              </a:ext>
            </a:extLst>
          </p:cNvPr>
          <p:cNvSpPr>
            <a:spLocks noGrp="1"/>
          </p:cNvSpPr>
          <p:nvPr>
            <p:ph idx="1"/>
          </p:nvPr>
        </p:nvSpPr>
        <p:spPr>
          <a:xfrm>
            <a:off x="318977" y="1233378"/>
            <a:ext cx="11557589" cy="5488097"/>
          </a:xfrm>
        </p:spPr>
        <p:txBody>
          <a:bodyPr>
            <a:normAutofit fontScale="92500" lnSpcReduction="10000"/>
          </a:bodyPr>
          <a:lstStyle/>
          <a:p>
            <a:r>
              <a:rPr lang="en-US" sz="3000" dirty="0"/>
              <a:t>Inadequate number and geographical distribution of audiologists skilled, experienced, and equipped for diagnosis of and intervention of infant hearing loss</a:t>
            </a:r>
          </a:p>
          <a:p>
            <a:pPr marL="0" indent="0">
              <a:buNone/>
            </a:pPr>
            <a:r>
              <a:rPr lang="en-US" sz="3000" dirty="0"/>
              <a:t>• Parent problems with transportation to diagnostic assessment</a:t>
            </a:r>
          </a:p>
          <a:p>
            <a:pPr marL="0" indent="0">
              <a:buNone/>
            </a:pPr>
            <a:r>
              <a:rPr lang="en-US" sz="3000" dirty="0"/>
              <a:t>• Infants with no primary care physician who are essentially medically homeless</a:t>
            </a:r>
          </a:p>
          <a:p>
            <a:pPr marL="0" indent="0">
              <a:buNone/>
            </a:pPr>
            <a:r>
              <a:rPr lang="en-US" sz="3000" dirty="0"/>
              <a:t>• Infants whose families lack health insurance and who cannot afford diagnostic services</a:t>
            </a:r>
          </a:p>
          <a:p>
            <a:pPr marL="0" indent="0">
              <a:buNone/>
            </a:pPr>
            <a:r>
              <a:rPr lang="en-US" sz="3000" dirty="0"/>
              <a:t>• Parent refusal to consent to the diagnostic evaluation</a:t>
            </a:r>
          </a:p>
          <a:p>
            <a:pPr marL="0" indent="0">
              <a:buNone/>
            </a:pPr>
            <a:r>
              <a:rPr lang="en-US" sz="3000" dirty="0"/>
              <a:t>• The diagnostic assessment cannot be completed due to technical issues that are encountered during the assessment or due to infant non-compliance when ABR testing under sedation is not an option</a:t>
            </a:r>
          </a:p>
          <a:p>
            <a:r>
              <a:rPr lang="en-US" sz="3000" dirty="0"/>
              <a:t>Diagnostic assessment is not documented. </a:t>
            </a:r>
          </a:p>
          <a:p>
            <a:endParaRPr lang="en-US" dirty="0"/>
          </a:p>
        </p:txBody>
      </p:sp>
      <p:sp>
        <p:nvSpPr>
          <p:cNvPr id="6" name="Slide Number Placeholder 5">
            <a:extLst>
              <a:ext uri="{FF2B5EF4-FFF2-40B4-BE49-F238E27FC236}">
                <a16:creationId xmlns:a16="http://schemas.microsoft.com/office/drawing/2014/main" id="{E50DC007-B598-4FB5-41B1-000A5A46552E}"/>
              </a:ext>
            </a:extLst>
          </p:cNvPr>
          <p:cNvSpPr>
            <a:spLocks noGrp="1"/>
          </p:cNvSpPr>
          <p:nvPr>
            <p:ph type="sldNum" sz="quarter" idx="12"/>
          </p:nvPr>
        </p:nvSpPr>
        <p:spPr/>
        <p:txBody>
          <a:bodyPr/>
          <a:lstStyle/>
          <a:p>
            <a:fld id="{944F90BC-AFF7-43C5-BADE-B443E96D3EC2}" type="slidenum">
              <a:rPr lang="en-US" smtClean="0"/>
              <a:t>44</a:t>
            </a:fld>
            <a:endParaRPr lang="en-US"/>
          </a:p>
        </p:txBody>
      </p:sp>
      <p:pic>
        <p:nvPicPr>
          <p:cNvPr id="9" name="Picture 1" descr="LSU-HEALTH">
            <a:extLst>
              <a:ext uri="{FF2B5EF4-FFF2-40B4-BE49-F238E27FC236}">
                <a16:creationId xmlns:a16="http://schemas.microsoft.com/office/drawing/2014/main" id="{43DC9BE5-A676-CDA5-BC1A-C49CA95E86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434" y="6492874"/>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12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244699" y="334851"/>
            <a:ext cx="9623201" cy="1401875"/>
          </a:xfrm>
        </p:spPr>
        <p:txBody>
          <a:bodyPr/>
          <a:lstStyle/>
          <a:p>
            <a:pPr algn="ctr" eaLnBrk="1" hangingPunct="1">
              <a:defRPr/>
            </a:pPr>
            <a:r>
              <a:rPr lang="en-US" sz="4000" dirty="0"/>
              <a:t>Why is early identification of hearing loss important?</a:t>
            </a:r>
          </a:p>
        </p:txBody>
      </p:sp>
      <p:sp>
        <p:nvSpPr>
          <p:cNvPr id="315395" name="Rectangle 3"/>
          <p:cNvSpPr>
            <a:spLocks noGrp="1" noChangeArrowheads="1"/>
          </p:cNvSpPr>
          <p:nvPr>
            <p:ph type="body" idx="1"/>
          </p:nvPr>
        </p:nvSpPr>
        <p:spPr>
          <a:xfrm>
            <a:off x="752876" y="2019837"/>
            <a:ext cx="11075329" cy="4648200"/>
          </a:xfrm>
        </p:spPr>
        <p:txBody>
          <a:bodyPr>
            <a:normAutofit/>
          </a:bodyPr>
          <a:lstStyle/>
          <a:p>
            <a:pPr eaLnBrk="1" hangingPunct="1">
              <a:lnSpc>
                <a:spcPct val="90000"/>
              </a:lnSpc>
              <a:defRPr/>
            </a:pPr>
            <a:r>
              <a:rPr lang="en-US" sz="2800" dirty="0"/>
              <a:t>Hearing loss is the most common birth condition</a:t>
            </a:r>
          </a:p>
          <a:p>
            <a:pPr eaLnBrk="1" hangingPunct="1">
              <a:lnSpc>
                <a:spcPct val="90000"/>
              </a:lnSpc>
              <a:defRPr/>
            </a:pPr>
            <a:endParaRPr lang="en-US" sz="2800" dirty="0"/>
          </a:p>
          <a:p>
            <a:pPr eaLnBrk="1" hangingPunct="1">
              <a:lnSpc>
                <a:spcPct val="90000"/>
              </a:lnSpc>
              <a:defRPr/>
            </a:pPr>
            <a:r>
              <a:rPr lang="en-US" sz="2800" dirty="0"/>
              <a:t>Previous methods for detecting hearing loss have been ineffective</a:t>
            </a:r>
          </a:p>
          <a:p>
            <a:pPr eaLnBrk="1" hangingPunct="1">
              <a:lnSpc>
                <a:spcPct val="90000"/>
              </a:lnSpc>
              <a:defRPr/>
            </a:pPr>
            <a:endParaRPr lang="en-US" sz="2800" dirty="0"/>
          </a:p>
          <a:p>
            <a:pPr eaLnBrk="1" hangingPunct="1">
              <a:lnSpc>
                <a:spcPct val="90000"/>
              </a:lnSpc>
              <a:defRPr/>
            </a:pPr>
            <a:r>
              <a:rPr lang="en-US" sz="2800" b="1" u="sng" dirty="0">
                <a:solidFill>
                  <a:schemeClr val="tx1"/>
                </a:solidFill>
              </a:rPr>
              <a:t>Undetected hearing loss can delay speech, language, social &amp; academic development</a:t>
            </a:r>
          </a:p>
        </p:txBody>
      </p:sp>
      <p:sp>
        <p:nvSpPr>
          <p:cNvPr id="3" name="Slide Number Placeholder 2">
            <a:extLst>
              <a:ext uri="{FF2B5EF4-FFF2-40B4-BE49-F238E27FC236}">
                <a16:creationId xmlns:a16="http://schemas.microsoft.com/office/drawing/2014/main" id="{88F9CD0C-0D88-F8AA-A5C8-2FC3443D1788}"/>
              </a:ext>
            </a:extLst>
          </p:cNvPr>
          <p:cNvSpPr>
            <a:spLocks noGrp="1"/>
          </p:cNvSpPr>
          <p:nvPr>
            <p:ph type="sldNum" sz="quarter" idx="12"/>
          </p:nvPr>
        </p:nvSpPr>
        <p:spPr/>
        <p:txBody>
          <a:bodyPr/>
          <a:lstStyle/>
          <a:p>
            <a:fld id="{944F90BC-AFF7-43C5-BADE-B443E96D3EC2}" type="slidenum">
              <a:rPr lang="en-US" smtClean="0"/>
              <a:t>45</a:t>
            </a:fld>
            <a:endParaRPr lang="en-US"/>
          </a:p>
        </p:txBody>
      </p:sp>
      <p:pic>
        <p:nvPicPr>
          <p:cNvPr id="6" name="Picture 1" descr="LSU-HEALTH">
            <a:extLst>
              <a:ext uri="{FF2B5EF4-FFF2-40B4-BE49-F238E27FC236}">
                <a16:creationId xmlns:a16="http://schemas.microsoft.com/office/drawing/2014/main" id="{2CC78744-34EC-1C2F-45A2-697D19B26D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63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79400" y="419100"/>
            <a:ext cx="11455399" cy="723900"/>
          </a:xfrm>
        </p:spPr>
        <p:txBody>
          <a:bodyPr/>
          <a:lstStyle/>
          <a:p>
            <a:pPr algn="ctr" eaLnBrk="1" hangingPunct="1">
              <a:defRPr/>
            </a:pPr>
            <a:r>
              <a:rPr lang="en-US" sz="4000" b="1" dirty="0"/>
              <a:t>Prevalence of Hearing Loss</a:t>
            </a:r>
          </a:p>
        </p:txBody>
      </p:sp>
      <p:sp>
        <p:nvSpPr>
          <p:cNvPr id="307203" name="Rectangle 3"/>
          <p:cNvSpPr>
            <a:spLocks noGrp="1" noChangeArrowheads="1"/>
          </p:cNvSpPr>
          <p:nvPr>
            <p:ph type="body" idx="1"/>
          </p:nvPr>
        </p:nvSpPr>
        <p:spPr>
          <a:xfrm>
            <a:off x="414779" y="1376313"/>
            <a:ext cx="10253221" cy="5481687"/>
          </a:xfrm>
        </p:spPr>
        <p:txBody>
          <a:bodyPr/>
          <a:lstStyle/>
          <a:p>
            <a:pPr eaLnBrk="1" hangingPunct="1">
              <a:defRPr/>
            </a:pPr>
            <a:r>
              <a:rPr lang="en-US" sz="2400" dirty="0"/>
              <a:t>Prevalence estimates vary across studies </a:t>
            </a:r>
          </a:p>
          <a:p>
            <a:pPr eaLnBrk="1" hangingPunct="1">
              <a:defRPr/>
            </a:pPr>
            <a:r>
              <a:rPr lang="en-US" sz="2400" dirty="0"/>
              <a:t>Estimated that 1 to 3 per 1000 infants will have permanent sensorineural hearing loss</a:t>
            </a:r>
            <a:endParaRPr lang="en-US" sz="2400" baseline="30000" dirty="0"/>
          </a:p>
          <a:p>
            <a:pPr lvl="1" eaLnBrk="1" hangingPunct="1">
              <a:defRPr/>
            </a:pPr>
            <a:r>
              <a:rPr lang="en-US" sz="2400" dirty="0"/>
              <a:t>1/1000 from the well baby nursery  </a:t>
            </a:r>
          </a:p>
          <a:p>
            <a:pPr lvl="1" eaLnBrk="1" hangingPunct="1">
              <a:defRPr/>
            </a:pPr>
            <a:r>
              <a:rPr lang="en-US" sz="2400" dirty="0"/>
              <a:t>10/1000 from the NICU</a:t>
            </a:r>
          </a:p>
          <a:p>
            <a:pPr eaLnBrk="1" hangingPunct="1">
              <a:defRPr/>
            </a:pPr>
            <a:endParaRPr lang="en-US" sz="2400" dirty="0"/>
          </a:p>
          <a:p>
            <a:pPr eaLnBrk="1" hangingPunct="1">
              <a:defRPr/>
            </a:pPr>
            <a:r>
              <a:rPr lang="en-US" sz="2400" dirty="0"/>
              <a:t>Rate increases to 6/1000 by school age</a:t>
            </a:r>
            <a:endParaRPr lang="en-US" sz="2400" baseline="30000" dirty="0"/>
          </a:p>
          <a:p>
            <a:pPr lvl="1" eaLnBrk="1" hangingPunct="1">
              <a:defRPr/>
            </a:pPr>
            <a:r>
              <a:rPr lang="en-US" sz="2800" b="1" dirty="0"/>
              <a:t>Need for surveillance</a:t>
            </a:r>
          </a:p>
          <a:p>
            <a:pPr eaLnBrk="1" hangingPunct="1">
              <a:defRPr/>
            </a:pPr>
            <a:endParaRPr lang="en-US" dirty="0"/>
          </a:p>
        </p:txBody>
      </p:sp>
      <p:sp>
        <p:nvSpPr>
          <p:cNvPr id="3" name="Slide Number Placeholder 2">
            <a:extLst>
              <a:ext uri="{FF2B5EF4-FFF2-40B4-BE49-F238E27FC236}">
                <a16:creationId xmlns:a16="http://schemas.microsoft.com/office/drawing/2014/main" id="{7AC82461-A7E1-B508-D92D-0AD1EFDD72DB}"/>
              </a:ext>
            </a:extLst>
          </p:cNvPr>
          <p:cNvSpPr>
            <a:spLocks noGrp="1"/>
          </p:cNvSpPr>
          <p:nvPr>
            <p:ph type="sldNum" sz="quarter" idx="12"/>
          </p:nvPr>
        </p:nvSpPr>
        <p:spPr/>
        <p:txBody>
          <a:bodyPr/>
          <a:lstStyle/>
          <a:p>
            <a:fld id="{944F90BC-AFF7-43C5-BADE-B443E96D3EC2}" type="slidenum">
              <a:rPr lang="en-US" smtClean="0"/>
              <a:t>46</a:t>
            </a:fld>
            <a:endParaRPr lang="en-US"/>
          </a:p>
        </p:txBody>
      </p:sp>
      <p:pic>
        <p:nvPicPr>
          <p:cNvPr id="4" name="Picture 1" descr="LSU-HEALTH">
            <a:extLst>
              <a:ext uri="{FF2B5EF4-FFF2-40B4-BE49-F238E27FC236}">
                <a16:creationId xmlns:a16="http://schemas.microsoft.com/office/drawing/2014/main" id="{ADCA155F-4F5C-79A8-9C7D-3B063D1FC9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03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10" y="324465"/>
            <a:ext cx="11668238" cy="1167451"/>
          </a:xfrm>
        </p:spPr>
        <p:txBody>
          <a:bodyPr>
            <a:normAutofit fontScale="90000"/>
          </a:bodyPr>
          <a:lstStyle/>
          <a:p>
            <a:pPr algn="ctr"/>
            <a:r>
              <a:rPr lang="en-US" dirty="0"/>
              <a:t>Prevalence of HL increases from nursery to school age children</a:t>
            </a:r>
          </a:p>
        </p:txBody>
      </p:sp>
      <p:sp>
        <p:nvSpPr>
          <p:cNvPr id="3" name="Content Placeholder 2"/>
          <p:cNvSpPr>
            <a:spLocks noGrp="1"/>
          </p:cNvSpPr>
          <p:nvPr>
            <p:ph idx="1"/>
          </p:nvPr>
        </p:nvSpPr>
        <p:spPr>
          <a:xfrm>
            <a:off x="232611" y="1491916"/>
            <a:ext cx="11389118" cy="5224473"/>
          </a:xfrm>
        </p:spPr>
        <p:txBody>
          <a:bodyPr>
            <a:normAutofit lnSpcReduction="10000"/>
          </a:bodyPr>
          <a:lstStyle/>
          <a:p>
            <a:r>
              <a:rPr lang="en-US" dirty="0"/>
              <a:t>Estimates vary 11-15% of some degree</a:t>
            </a:r>
          </a:p>
          <a:p>
            <a:r>
              <a:rPr lang="en-US" b="1" dirty="0"/>
              <a:t>3.1% of all children and youth</a:t>
            </a:r>
          </a:p>
          <a:p>
            <a:endParaRPr lang="en-US" dirty="0"/>
          </a:p>
          <a:p>
            <a:r>
              <a:rPr lang="en-US" sz="2000" dirty="0"/>
              <a:t>WHY?</a:t>
            </a:r>
          </a:p>
          <a:p>
            <a:pPr lvl="1"/>
            <a:r>
              <a:rPr lang="en-US" dirty="0"/>
              <a:t>Missed at screening</a:t>
            </a:r>
          </a:p>
          <a:p>
            <a:pPr lvl="1"/>
            <a:r>
              <a:rPr lang="en-US" dirty="0"/>
              <a:t>Illness after birth</a:t>
            </a:r>
          </a:p>
          <a:p>
            <a:pPr lvl="1"/>
            <a:r>
              <a:rPr lang="en-US" dirty="0"/>
              <a:t>Lost to follow-up</a:t>
            </a:r>
          </a:p>
          <a:p>
            <a:pPr lvl="1"/>
            <a:r>
              <a:rPr lang="en-US" dirty="0"/>
              <a:t>Acquired</a:t>
            </a:r>
          </a:p>
          <a:p>
            <a:pPr lvl="2"/>
            <a:r>
              <a:rPr lang="en-US" dirty="0"/>
              <a:t>Genetic</a:t>
            </a:r>
          </a:p>
          <a:p>
            <a:pPr lvl="2"/>
            <a:r>
              <a:rPr lang="en-US" dirty="0"/>
              <a:t>Infections</a:t>
            </a:r>
          </a:p>
          <a:p>
            <a:pPr lvl="2"/>
            <a:r>
              <a:rPr lang="en-US" dirty="0"/>
              <a:t>Exposure to noise</a:t>
            </a:r>
          </a:p>
          <a:p>
            <a:pPr lvl="2"/>
            <a:r>
              <a:rPr lang="en-US" dirty="0"/>
              <a:t>Environment</a:t>
            </a:r>
          </a:p>
          <a:p>
            <a:pPr lvl="2"/>
            <a:r>
              <a:rPr lang="en-US" dirty="0"/>
              <a:t>Ototoxic medications</a:t>
            </a:r>
          </a:p>
          <a:p>
            <a:pPr lvl="2"/>
            <a:r>
              <a:rPr lang="en-US" dirty="0"/>
              <a:t>Errors</a:t>
            </a:r>
          </a:p>
          <a:p>
            <a:pPr lvl="2"/>
            <a:endParaRPr lang="en-US" dirty="0"/>
          </a:p>
        </p:txBody>
      </p:sp>
      <p:pic>
        <p:nvPicPr>
          <p:cNvPr id="5"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8C3E44FE-8E53-F0C3-17D8-E06EAD914E57}"/>
              </a:ext>
            </a:extLst>
          </p:cNvPr>
          <p:cNvSpPr>
            <a:spLocks noGrp="1"/>
          </p:cNvSpPr>
          <p:nvPr>
            <p:ph type="sldNum" sz="quarter" idx="12"/>
          </p:nvPr>
        </p:nvSpPr>
        <p:spPr/>
        <p:txBody>
          <a:bodyPr/>
          <a:lstStyle/>
          <a:p>
            <a:fld id="{944F90BC-AFF7-43C5-BADE-B443E96D3EC2}" type="slidenum">
              <a:rPr lang="en-US" smtClean="0"/>
              <a:t>47</a:t>
            </a:fld>
            <a:endParaRPr lang="en-US"/>
          </a:p>
        </p:txBody>
      </p:sp>
    </p:spTree>
    <p:extLst>
      <p:ext uri="{BB962C8B-B14F-4D97-AF65-F5344CB8AC3E}">
        <p14:creationId xmlns:p14="http://schemas.microsoft.com/office/powerpoint/2010/main" val="575956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43" y="50658"/>
            <a:ext cx="11135914" cy="1011227"/>
          </a:xfrm>
        </p:spPr>
        <p:txBody>
          <a:bodyPr/>
          <a:lstStyle/>
          <a:p>
            <a:r>
              <a:rPr lang="en-US" b="1" dirty="0"/>
              <a:t>Health Barriers that interfere with learning</a:t>
            </a:r>
          </a:p>
        </p:txBody>
      </p:sp>
      <p:sp>
        <p:nvSpPr>
          <p:cNvPr id="3" name="Content Placeholder 2"/>
          <p:cNvSpPr>
            <a:spLocks noGrp="1"/>
          </p:cNvSpPr>
          <p:nvPr>
            <p:ph idx="1"/>
          </p:nvPr>
        </p:nvSpPr>
        <p:spPr>
          <a:xfrm>
            <a:off x="812800" y="1126835"/>
            <a:ext cx="10514842" cy="4536985"/>
          </a:xfrm>
        </p:spPr>
        <p:txBody>
          <a:bodyPr>
            <a:noAutofit/>
          </a:bodyPr>
          <a:lstStyle/>
          <a:p>
            <a:r>
              <a:rPr lang="en-US" sz="2800" dirty="0"/>
              <a:t>Vision</a:t>
            </a:r>
          </a:p>
          <a:p>
            <a:r>
              <a:rPr lang="en-US" sz="3600" dirty="0"/>
              <a:t>Hearing</a:t>
            </a:r>
          </a:p>
          <a:p>
            <a:r>
              <a:rPr lang="en-US" sz="2800" dirty="0"/>
              <a:t>Uncontrolled asthma</a:t>
            </a:r>
          </a:p>
          <a:p>
            <a:r>
              <a:rPr lang="en-US" sz="2800" dirty="0"/>
              <a:t>Mental &amp; behavioral  problems</a:t>
            </a:r>
          </a:p>
          <a:p>
            <a:r>
              <a:rPr lang="en-US" sz="2800" dirty="0"/>
              <a:t>Dental pain</a:t>
            </a:r>
          </a:p>
          <a:p>
            <a:r>
              <a:rPr lang="en-US" sz="2800" dirty="0"/>
              <a:t>Persistent hunger</a:t>
            </a:r>
          </a:p>
          <a:p>
            <a:r>
              <a:rPr lang="en-US" sz="2800" dirty="0"/>
              <a:t>Effects of lead exposure </a:t>
            </a:r>
          </a:p>
          <a:p>
            <a:r>
              <a:rPr lang="en-US" sz="2800" dirty="0"/>
              <a:t>20% of children age 6-17 do not receive annual well- child check-ups</a:t>
            </a:r>
          </a:p>
          <a:p>
            <a:endParaRPr lang="en-US" sz="2800" dirty="0"/>
          </a:p>
          <a:p>
            <a:pPr marL="0" indent="0">
              <a:buNone/>
            </a:pPr>
            <a:endParaRPr lang="en-US" dirty="0"/>
          </a:p>
          <a:p>
            <a:endParaRPr lang="en-US" dirty="0"/>
          </a:p>
          <a:p>
            <a:endParaRPr lang="en-US" sz="2800" dirty="0"/>
          </a:p>
          <a:p>
            <a:endParaRPr lang="en-US" sz="2800"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72" y="6294602"/>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ABF9182-D5C1-2CC2-F7CC-A73DDDD49B05}"/>
              </a:ext>
            </a:extLst>
          </p:cNvPr>
          <p:cNvSpPr>
            <a:spLocks noGrp="1"/>
          </p:cNvSpPr>
          <p:nvPr>
            <p:ph type="sldNum" sz="quarter" idx="12"/>
          </p:nvPr>
        </p:nvSpPr>
        <p:spPr/>
        <p:txBody>
          <a:bodyPr/>
          <a:lstStyle/>
          <a:p>
            <a:fld id="{944F90BC-AFF7-43C5-BADE-B443E96D3EC2}" type="slidenum">
              <a:rPr lang="en-US" smtClean="0"/>
              <a:t>48</a:t>
            </a:fld>
            <a:endParaRPr lang="en-US" dirty="0"/>
          </a:p>
        </p:txBody>
      </p:sp>
    </p:spTree>
    <p:extLst>
      <p:ext uri="{BB962C8B-B14F-4D97-AF65-F5344CB8AC3E}">
        <p14:creationId xmlns:p14="http://schemas.microsoft.com/office/powerpoint/2010/main" val="2087314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Hearing Loss a </a:t>
            </a:r>
            <a:r>
              <a:rPr lang="en-US" sz="5400" dirty="0"/>
              <a:t>Big Deal</a:t>
            </a:r>
            <a:r>
              <a:rPr lang="en-US" dirty="0"/>
              <a:t>?</a:t>
            </a:r>
          </a:p>
        </p:txBody>
      </p:sp>
      <p:sp>
        <p:nvSpPr>
          <p:cNvPr id="4" name="Content Placeholder 3"/>
          <p:cNvSpPr>
            <a:spLocks noGrp="1"/>
          </p:cNvSpPr>
          <p:nvPr>
            <p:ph sz="half" idx="1"/>
          </p:nvPr>
        </p:nvSpPr>
        <p:spPr/>
        <p:txBody>
          <a:bodyPr/>
          <a:lstStyle/>
          <a:p>
            <a:pPr marL="0" indent="0" algn="ctr">
              <a:buNone/>
            </a:pPr>
            <a:r>
              <a:rPr lang="en-US" sz="3200" b="1" u="sng" dirty="0"/>
              <a:t>Young Children</a:t>
            </a:r>
          </a:p>
          <a:p>
            <a:r>
              <a:rPr lang="en-US" dirty="0"/>
              <a:t>Language</a:t>
            </a:r>
          </a:p>
          <a:p>
            <a:r>
              <a:rPr lang="en-US" dirty="0"/>
              <a:t> Learning</a:t>
            </a:r>
          </a:p>
          <a:p>
            <a:r>
              <a:rPr lang="en-US" dirty="0"/>
              <a:t> Literacy</a:t>
            </a:r>
          </a:p>
          <a:p>
            <a:r>
              <a:rPr lang="en-US" dirty="0"/>
              <a:t> Social Development</a:t>
            </a:r>
          </a:p>
        </p:txBody>
      </p:sp>
      <p:sp>
        <p:nvSpPr>
          <p:cNvPr id="5" name="Content Placeholder 4"/>
          <p:cNvSpPr>
            <a:spLocks noGrp="1"/>
          </p:cNvSpPr>
          <p:nvPr>
            <p:ph sz="half" idx="2"/>
          </p:nvPr>
        </p:nvSpPr>
        <p:spPr/>
        <p:txBody>
          <a:bodyPr>
            <a:normAutofit/>
          </a:bodyPr>
          <a:lstStyle/>
          <a:p>
            <a:pPr marL="0" indent="0" algn="ctr">
              <a:buNone/>
            </a:pPr>
            <a:r>
              <a:rPr lang="en-US" sz="3200" b="1" u="sng" dirty="0"/>
              <a:t>Adults</a:t>
            </a:r>
          </a:p>
          <a:p>
            <a:r>
              <a:rPr lang="en-US" dirty="0"/>
              <a:t>Decreased Quality of Life</a:t>
            </a:r>
          </a:p>
          <a:p>
            <a:r>
              <a:rPr lang="en-US" dirty="0"/>
              <a:t>Depression</a:t>
            </a:r>
          </a:p>
          <a:p>
            <a:r>
              <a:rPr lang="en-US" dirty="0"/>
              <a:t>Relationship to Cognitive Decline</a:t>
            </a:r>
          </a:p>
          <a:p>
            <a:pPr lvl="1"/>
            <a:r>
              <a:rPr lang="en-US" dirty="0"/>
              <a:t>Dementia</a:t>
            </a:r>
          </a:p>
        </p:txBody>
      </p:sp>
      <p:pic>
        <p:nvPicPr>
          <p:cNvPr id="6"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D3A54CB-1A3A-CCC1-739D-55F1AA696466}"/>
              </a:ext>
            </a:extLst>
          </p:cNvPr>
          <p:cNvSpPr>
            <a:spLocks noGrp="1"/>
          </p:cNvSpPr>
          <p:nvPr>
            <p:ph type="sldNum" sz="quarter" idx="12"/>
          </p:nvPr>
        </p:nvSpPr>
        <p:spPr/>
        <p:txBody>
          <a:bodyPr/>
          <a:lstStyle/>
          <a:p>
            <a:fld id="{944F90BC-AFF7-43C5-BADE-B443E96D3EC2}" type="slidenum">
              <a:rPr lang="en-US" smtClean="0"/>
              <a:t>49</a:t>
            </a:fld>
            <a:endParaRPr lang="en-US"/>
          </a:p>
        </p:txBody>
      </p:sp>
    </p:spTree>
    <p:extLst>
      <p:ext uri="{BB962C8B-B14F-4D97-AF65-F5344CB8AC3E}">
        <p14:creationId xmlns:p14="http://schemas.microsoft.com/office/powerpoint/2010/main" val="24369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09600"/>
            <a:ext cx="8700796" cy="987188"/>
          </a:xfrm>
        </p:spPr>
        <p:txBody>
          <a:bodyPr/>
          <a:lstStyle/>
          <a:p>
            <a:r>
              <a:rPr lang="en-US" dirty="0"/>
              <a:t>Why is this important?</a:t>
            </a:r>
          </a:p>
        </p:txBody>
      </p:sp>
      <p:sp>
        <p:nvSpPr>
          <p:cNvPr id="3" name="Content Placeholder 2"/>
          <p:cNvSpPr>
            <a:spLocks noGrp="1"/>
          </p:cNvSpPr>
          <p:nvPr>
            <p:ph idx="1"/>
          </p:nvPr>
        </p:nvSpPr>
        <p:spPr>
          <a:xfrm>
            <a:off x="573206" y="1596788"/>
            <a:ext cx="10278824" cy="4444574"/>
          </a:xfrm>
        </p:spPr>
        <p:txBody>
          <a:bodyPr/>
          <a:lstStyle/>
          <a:p>
            <a:pPr marL="0" indent="0">
              <a:buNone/>
            </a:pPr>
            <a:r>
              <a:rPr lang="en-US" dirty="0"/>
              <a:t>Gain an understanding of support and management practices of students with any hearing loss</a:t>
            </a:r>
          </a:p>
          <a:p>
            <a:pPr lvl="0"/>
            <a:r>
              <a:rPr lang="en-US" dirty="0"/>
              <a:t>Discuss academic achievement and psychosocial effects of hearing loss in adolescents</a:t>
            </a:r>
          </a:p>
          <a:p>
            <a:pPr lvl="0"/>
            <a:r>
              <a:rPr lang="en-US" dirty="0"/>
              <a:t>Discuss the use of captioning in the classroom.  </a:t>
            </a:r>
          </a:p>
          <a:p>
            <a:pPr lvl="1"/>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D20EBAC-DCB9-DF66-6EA2-FB819D410201}"/>
              </a:ext>
            </a:extLst>
          </p:cNvPr>
          <p:cNvSpPr>
            <a:spLocks noGrp="1"/>
          </p:cNvSpPr>
          <p:nvPr>
            <p:ph type="sldNum" sz="quarter" idx="12"/>
          </p:nvPr>
        </p:nvSpPr>
        <p:spPr/>
        <p:txBody>
          <a:bodyPr/>
          <a:lstStyle/>
          <a:p>
            <a:fld id="{944F90BC-AFF7-43C5-BADE-B443E96D3EC2}" type="slidenum">
              <a:rPr lang="en-US" smtClean="0"/>
              <a:t>5</a:t>
            </a:fld>
            <a:endParaRPr lang="en-US"/>
          </a:p>
        </p:txBody>
      </p:sp>
    </p:spTree>
    <p:extLst>
      <p:ext uri="{BB962C8B-B14F-4D97-AF65-F5344CB8AC3E}">
        <p14:creationId xmlns:p14="http://schemas.microsoft.com/office/powerpoint/2010/main" val="3413224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stretch>
            <a:fillRect/>
          </a:stretch>
        </p:blipFill>
        <p:spPr>
          <a:xfrm>
            <a:off x="0" y="573088"/>
            <a:ext cx="10922000" cy="6053137"/>
          </a:xfrm>
          <a:prstGeom prst="rect">
            <a:avLst/>
          </a:prstGeom>
        </p:spPr>
      </p:pic>
      <p:cxnSp>
        <p:nvCxnSpPr>
          <p:cNvPr id="11" name="Straight Arrow Connector 10"/>
          <p:cNvCxnSpPr>
            <a:cxnSpLocks/>
          </p:cNvCxnSpPr>
          <p:nvPr/>
        </p:nvCxnSpPr>
        <p:spPr>
          <a:xfrm>
            <a:off x="406400" y="4467525"/>
            <a:ext cx="121776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C24DE00-0B99-67B5-DAC1-CA755708B983}"/>
              </a:ext>
            </a:extLst>
          </p:cNvPr>
          <p:cNvSpPr>
            <a:spLocks noGrp="1"/>
          </p:cNvSpPr>
          <p:nvPr>
            <p:ph type="sldNum" sz="quarter" idx="12"/>
          </p:nvPr>
        </p:nvSpPr>
        <p:spPr/>
        <p:txBody>
          <a:bodyPr/>
          <a:lstStyle/>
          <a:p>
            <a:fld id="{944F90BC-AFF7-43C5-BADE-B443E96D3EC2}" type="slidenum">
              <a:rPr lang="en-US" smtClean="0"/>
              <a:t>50</a:t>
            </a:fld>
            <a:endParaRPr lang="en-US"/>
          </a:p>
        </p:txBody>
      </p:sp>
    </p:spTree>
    <p:extLst>
      <p:ext uri="{BB962C8B-B14F-4D97-AF65-F5344CB8AC3E}">
        <p14:creationId xmlns:p14="http://schemas.microsoft.com/office/powerpoint/2010/main" val="2369178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5" y="236200"/>
            <a:ext cx="10515600" cy="1325563"/>
          </a:xfrm>
        </p:spPr>
        <p:txBody>
          <a:bodyPr/>
          <a:lstStyle/>
          <a:p>
            <a:r>
              <a:rPr lang="en-US" dirty="0"/>
              <a:t>Dx:  Assessment</a:t>
            </a:r>
            <a:br>
              <a:rPr lang="en-US" dirty="0"/>
            </a:br>
            <a:r>
              <a:rPr lang="en-US" dirty="0"/>
              <a:t>Case History</a:t>
            </a:r>
          </a:p>
        </p:txBody>
      </p:sp>
      <p:sp>
        <p:nvSpPr>
          <p:cNvPr id="5" name="Content Placeholder 4"/>
          <p:cNvSpPr>
            <a:spLocks noGrp="1"/>
          </p:cNvSpPr>
          <p:nvPr>
            <p:ph sz="half" idx="1"/>
          </p:nvPr>
        </p:nvSpPr>
        <p:spPr>
          <a:xfrm>
            <a:off x="736375" y="1561763"/>
            <a:ext cx="5283425" cy="4615200"/>
          </a:xfrm>
        </p:spPr>
        <p:txBody>
          <a:bodyPr>
            <a:normAutofit lnSpcReduction="10000"/>
          </a:bodyPr>
          <a:lstStyle/>
          <a:p>
            <a:pPr marL="457200" lvl="1" indent="0">
              <a:buNone/>
            </a:pPr>
            <a:endParaRPr lang="en-US" dirty="0"/>
          </a:p>
          <a:p>
            <a:pPr marL="457200" lvl="1" indent="0">
              <a:buNone/>
            </a:pPr>
            <a:endParaRPr lang="en-US" dirty="0"/>
          </a:p>
          <a:p>
            <a:pPr marL="0" indent="0">
              <a:buNone/>
            </a:pPr>
            <a:endParaRPr lang="en-US" dirty="0"/>
          </a:p>
        </p:txBody>
      </p:sp>
      <p:sp>
        <p:nvSpPr>
          <p:cNvPr id="6" name="Content Placeholder 5"/>
          <p:cNvSpPr>
            <a:spLocks noGrp="1"/>
          </p:cNvSpPr>
          <p:nvPr>
            <p:ph sz="half" idx="2"/>
          </p:nvPr>
        </p:nvSpPr>
        <p:spPr>
          <a:xfrm>
            <a:off x="5778500" y="1561762"/>
            <a:ext cx="5575302" cy="5178903"/>
          </a:xfrm>
        </p:spPr>
        <p:txBody>
          <a:bodyPr>
            <a:normAutofit lnSpcReduction="10000"/>
          </a:bodyPr>
          <a:lstStyle/>
          <a:p>
            <a:pPr marL="0" indent="0" algn="ctr">
              <a:buNone/>
            </a:pPr>
            <a:r>
              <a:rPr lang="en-US" b="1" u="sng" dirty="0"/>
              <a:t>Pediatric</a:t>
            </a:r>
          </a:p>
          <a:p>
            <a:r>
              <a:rPr lang="en-US" dirty="0"/>
              <a:t>Confirmation/Diagnostic</a:t>
            </a:r>
          </a:p>
          <a:p>
            <a:pPr lvl="1"/>
            <a:r>
              <a:rPr lang="en-US" dirty="0"/>
              <a:t>Reason for Referral</a:t>
            </a:r>
          </a:p>
          <a:p>
            <a:pPr lvl="1"/>
            <a:r>
              <a:rPr lang="en-US" dirty="0"/>
              <a:t>Previous Assessments NHS</a:t>
            </a:r>
          </a:p>
          <a:p>
            <a:pPr lvl="1"/>
            <a:r>
              <a:rPr lang="en-US" dirty="0"/>
              <a:t>History of Middle Ear Infections</a:t>
            </a:r>
          </a:p>
          <a:p>
            <a:pPr lvl="1"/>
            <a:r>
              <a:rPr lang="en-US" dirty="0"/>
              <a:t>Developmental Milestones</a:t>
            </a:r>
          </a:p>
          <a:p>
            <a:pPr lvl="2"/>
            <a:r>
              <a:rPr lang="en-US" dirty="0"/>
              <a:t>Language?</a:t>
            </a:r>
          </a:p>
          <a:p>
            <a:pPr lvl="1"/>
            <a:r>
              <a:rPr lang="en-US" dirty="0"/>
              <a:t>Family History</a:t>
            </a:r>
          </a:p>
          <a:p>
            <a:pPr lvl="1"/>
            <a:r>
              <a:rPr lang="en-US" dirty="0"/>
              <a:t>Educational History/Academic History</a:t>
            </a:r>
          </a:p>
          <a:p>
            <a:pPr lvl="1"/>
            <a:endParaRPr lang="en-US" dirty="0"/>
          </a:p>
          <a:p>
            <a:pPr lvl="1"/>
            <a:r>
              <a:rPr lang="en-US" dirty="0"/>
              <a:t>Genetic Counseling</a:t>
            </a:r>
          </a:p>
          <a:p>
            <a:pPr lvl="1"/>
            <a:r>
              <a:rPr lang="en-US" dirty="0"/>
              <a:t>Treatment Plan</a:t>
            </a:r>
          </a:p>
          <a:p>
            <a:pPr lvl="2"/>
            <a:r>
              <a:rPr lang="en-US" dirty="0"/>
              <a:t>Amplification/CI</a:t>
            </a:r>
          </a:p>
          <a:p>
            <a:pPr lvl="1"/>
            <a:endParaRPr lang="en-US" dirty="0"/>
          </a:p>
          <a:p>
            <a:pPr lvl="1"/>
            <a:endParaRPr lang="en-US" dirty="0"/>
          </a:p>
          <a:p>
            <a:pPr marL="0" indent="0">
              <a:buNone/>
            </a:pPr>
            <a:endParaRPr lang="en-US" dirty="0"/>
          </a:p>
        </p:txBody>
      </p:sp>
      <p:pic>
        <p:nvPicPr>
          <p:cNvPr id="7"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75AE3AE-C56A-F862-78F4-C2415B96CE97}"/>
              </a:ext>
            </a:extLst>
          </p:cNvPr>
          <p:cNvSpPr>
            <a:spLocks noGrp="1"/>
          </p:cNvSpPr>
          <p:nvPr>
            <p:ph type="sldNum" sz="quarter" idx="12"/>
          </p:nvPr>
        </p:nvSpPr>
        <p:spPr/>
        <p:txBody>
          <a:bodyPr/>
          <a:lstStyle/>
          <a:p>
            <a:fld id="{944F90BC-AFF7-43C5-BADE-B443E96D3EC2}" type="slidenum">
              <a:rPr lang="en-US" smtClean="0"/>
              <a:t>51</a:t>
            </a:fld>
            <a:endParaRPr lang="en-US"/>
          </a:p>
        </p:txBody>
      </p:sp>
    </p:spTree>
    <p:extLst>
      <p:ext uri="{BB962C8B-B14F-4D97-AF65-F5344CB8AC3E}">
        <p14:creationId xmlns:p14="http://schemas.microsoft.com/office/powerpoint/2010/main" val="2857109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lstStyle/>
          <a:p>
            <a:r>
              <a:rPr lang="en-US" dirty="0"/>
              <a:t>Infants and School Age Children</a:t>
            </a:r>
          </a:p>
        </p:txBody>
      </p:sp>
      <p:sp>
        <p:nvSpPr>
          <p:cNvPr id="3" name="Content Placeholder 2"/>
          <p:cNvSpPr>
            <a:spLocks noGrp="1"/>
          </p:cNvSpPr>
          <p:nvPr>
            <p:ph idx="1"/>
          </p:nvPr>
        </p:nvSpPr>
        <p:spPr>
          <a:xfrm>
            <a:off x="533400" y="1460500"/>
            <a:ext cx="11417300" cy="4441163"/>
          </a:xfrm>
        </p:spPr>
        <p:txBody>
          <a:bodyPr>
            <a:noAutofit/>
          </a:bodyPr>
          <a:lstStyle/>
          <a:p>
            <a:r>
              <a:rPr lang="en-US" dirty="0"/>
              <a:t>1.03/1000 infants other authors report 2.0/1000 to 6.00/1000  in newborn nursery compared to prevalence of hearing loss in school age children ranging from 5% to 15%.    (5 million and 7 million school-age children)  </a:t>
            </a:r>
          </a:p>
          <a:p>
            <a:pPr lvl="1"/>
            <a:r>
              <a:rPr lang="en-US" sz="2800" dirty="0"/>
              <a:t>Progressive</a:t>
            </a:r>
          </a:p>
          <a:p>
            <a:pPr lvl="1"/>
            <a:r>
              <a:rPr lang="en-US" sz="2800" dirty="0"/>
              <a:t>Late-onset</a:t>
            </a:r>
          </a:p>
          <a:p>
            <a:pPr lvl="1"/>
            <a:r>
              <a:rPr lang="en-US" sz="2800" dirty="0"/>
              <a:t>Infections</a:t>
            </a:r>
          </a:p>
          <a:p>
            <a:pPr lvl="1"/>
            <a:r>
              <a:rPr lang="en-US" sz="2800" dirty="0"/>
              <a:t>Illnesses</a:t>
            </a:r>
          </a:p>
          <a:p>
            <a:pPr lvl="1"/>
            <a:r>
              <a:rPr lang="en-US" sz="2800" dirty="0"/>
              <a:t>Trauma</a:t>
            </a:r>
          </a:p>
          <a:p>
            <a:pPr lvl="1"/>
            <a:r>
              <a:rPr lang="en-US" sz="2800" dirty="0"/>
              <a:t>Noise</a:t>
            </a:r>
          </a:p>
          <a:p>
            <a:pPr lvl="1"/>
            <a:r>
              <a:rPr lang="en-US" sz="2800" dirty="0"/>
              <a:t>System misses (technology, screeners, lost to follow- up, etc.)</a:t>
            </a:r>
          </a:p>
        </p:txBody>
      </p:sp>
      <p:sp>
        <p:nvSpPr>
          <p:cNvPr id="5" name="Slide Number Placeholder 4">
            <a:extLst>
              <a:ext uri="{FF2B5EF4-FFF2-40B4-BE49-F238E27FC236}">
                <a16:creationId xmlns:a16="http://schemas.microsoft.com/office/drawing/2014/main" id="{9EDADD02-F786-7703-43C2-59FC2B15153C}"/>
              </a:ext>
            </a:extLst>
          </p:cNvPr>
          <p:cNvSpPr>
            <a:spLocks noGrp="1"/>
          </p:cNvSpPr>
          <p:nvPr>
            <p:ph type="sldNum" sz="quarter" idx="12"/>
          </p:nvPr>
        </p:nvSpPr>
        <p:spPr/>
        <p:txBody>
          <a:bodyPr/>
          <a:lstStyle/>
          <a:p>
            <a:fld id="{944F90BC-AFF7-43C5-BADE-B443E96D3EC2}" type="slidenum">
              <a:rPr lang="en-US" smtClean="0"/>
              <a:t>52</a:t>
            </a:fld>
            <a:endParaRPr lang="en-US"/>
          </a:p>
        </p:txBody>
      </p:sp>
      <p:pic>
        <p:nvPicPr>
          <p:cNvPr id="6" name="Picture 1" descr="LSU-HEALTH">
            <a:extLst>
              <a:ext uri="{FF2B5EF4-FFF2-40B4-BE49-F238E27FC236}">
                <a16:creationId xmlns:a16="http://schemas.microsoft.com/office/drawing/2014/main" id="{1FD95C99-F5A4-14E0-9423-4EE70A20EB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28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3956-AF83-4CA2-8E52-59E8D8B5FFEB}"/>
              </a:ext>
            </a:extLst>
          </p:cNvPr>
          <p:cNvSpPr>
            <a:spLocks noGrp="1"/>
          </p:cNvSpPr>
          <p:nvPr>
            <p:ph type="title"/>
          </p:nvPr>
        </p:nvSpPr>
        <p:spPr/>
        <p:txBody>
          <a:bodyPr/>
          <a:lstStyle/>
          <a:p>
            <a:r>
              <a:rPr lang="en-US" dirty="0"/>
              <a:t>Diagnostic Assessment</a:t>
            </a:r>
          </a:p>
        </p:txBody>
      </p:sp>
      <p:sp>
        <p:nvSpPr>
          <p:cNvPr id="3" name="Content Placeholder 2">
            <a:extLst>
              <a:ext uri="{FF2B5EF4-FFF2-40B4-BE49-F238E27FC236}">
                <a16:creationId xmlns:a16="http://schemas.microsoft.com/office/drawing/2014/main" id="{C54E25A3-40FC-45A7-9DFC-0F12C06D4643}"/>
              </a:ext>
            </a:extLst>
          </p:cNvPr>
          <p:cNvSpPr>
            <a:spLocks noGrp="1"/>
          </p:cNvSpPr>
          <p:nvPr>
            <p:ph idx="1"/>
          </p:nvPr>
        </p:nvSpPr>
        <p:spPr>
          <a:xfrm>
            <a:off x="838200" y="1444625"/>
            <a:ext cx="10515600" cy="4351338"/>
          </a:xfrm>
        </p:spPr>
        <p:txBody>
          <a:bodyPr/>
          <a:lstStyle/>
          <a:p>
            <a:r>
              <a:rPr lang="en-US" dirty="0"/>
              <a:t>Obtain Threshold Information</a:t>
            </a:r>
          </a:p>
          <a:p>
            <a:pPr lvl="1"/>
            <a:r>
              <a:rPr lang="en-US" dirty="0"/>
              <a:t>Air  &amp; Bone Conduction</a:t>
            </a:r>
          </a:p>
          <a:p>
            <a:pPr lvl="1"/>
            <a:r>
              <a:rPr lang="en-US" dirty="0"/>
              <a:t>ABR</a:t>
            </a:r>
          </a:p>
          <a:p>
            <a:pPr lvl="1"/>
            <a:r>
              <a:rPr lang="en-US" dirty="0"/>
              <a:t>Conventional Audiometry</a:t>
            </a:r>
          </a:p>
          <a:p>
            <a:pPr lvl="2"/>
            <a:r>
              <a:rPr lang="en-US" dirty="0"/>
              <a:t>VRA</a:t>
            </a:r>
          </a:p>
          <a:p>
            <a:pPr lvl="2"/>
            <a:r>
              <a:rPr lang="en-US" dirty="0"/>
              <a:t>Conditioned Play</a:t>
            </a:r>
          </a:p>
          <a:p>
            <a:pPr lvl="1"/>
            <a:r>
              <a:rPr lang="en-US" dirty="0"/>
              <a:t>Speech Information</a:t>
            </a:r>
          </a:p>
          <a:p>
            <a:pPr lvl="1"/>
            <a:r>
              <a:rPr lang="en-US" dirty="0"/>
              <a:t>Immittance Audiometry</a:t>
            </a:r>
          </a:p>
          <a:p>
            <a:pPr marL="457200" lvl="1" indent="0">
              <a:buNone/>
            </a:pPr>
            <a:endParaRPr lang="en-US" dirty="0"/>
          </a:p>
        </p:txBody>
      </p:sp>
      <p:sp>
        <p:nvSpPr>
          <p:cNvPr id="5" name="Slide Number Placeholder 4">
            <a:extLst>
              <a:ext uri="{FF2B5EF4-FFF2-40B4-BE49-F238E27FC236}">
                <a16:creationId xmlns:a16="http://schemas.microsoft.com/office/drawing/2014/main" id="{DD0355B4-B74A-23B0-EFB8-FD73C6405820}"/>
              </a:ext>
            </a:extLst>
          </p:cNvPr>
          <p:cNvSpPr>
            <a:spLocks noGrp="1"/>
          </p:cNvSpPr>
          <p:nvPr>
            <p:ph type="sldNum" sz="quarter" idx="12"/>
          </p:nvPr>
        </p:nvSpPr>
        <p:spPr/>
        <p:txBody>
          <a:bodyPr/>
          <a:lstStyle/>
          <a:p>
            <a:fld id="{944F90BC-AFF7-43C5-BADE-B443E96D3EC2}" type="slidenum">
              <a:rPr lang="en-US" smtClean="0"/>
              <a:t>53</a:t>
            </a:fld>
            <a:endParaRPr lang="en-US"/>
          </a:p>
        </p:txBody>
      </p:sp>
      <p:pic>
        <p:nvPicPr>
          <p:cNvPr id="6" name="Picture 1" descr="LSU-HEALTH">
            <a:extLst>
              <a:ext uri="{FF2B5EF4-FFF2-40B4-BE49-F238E27FC236}">
                <a16:creationId xmlns:a16="http://schemas.microsoft.com/office/drawing/2014/main" id="{C0D58EC7-32D8-D1D0-E01B-8E2FF61197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6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Assessment</a:t>
            </a:r>
          </a:p>
        </p:txBody>
      </p:sp>
      <p:sp>
        <p:nvSpPr>
          <p:cNvPr id="7" name="Content Placeholder 6"/>
          <p:cNvSpPr>
            <a:spLocks noGrp="1"/>
          </p:cNvSpPr>
          <p:nvPr>
            <p:ph idx="1"/>
          </p:nvPr>
        </p:nvSpPr>
        <p:spPr>
          <a:xfrm>
            <a:off x="639271" y="1472750"/>
            <a:ext cx="10714529" cy="4704213"/>
          </a:xfrm>
        </p:spPr>
        <p:txBody>
          <a:bodyPr>
            <a:normAutofit lnSpcReduction="10000"/>
          </a:bodyPr>
          <a:lstStyle/>
          <a:p>
            <a:r>
              <a:rPr lang="en-US" dirty="0"/>
              <a:t>Pure tone Audiometry</a:t>
            </a:r>
          </a:p>
          <a:p>
            <a:pPr lvl="1"/>
            <a:r>
              <a:rPr lang="en-US" dirty="0"/>
              <a:t>Audiogram</a:t>
            </a:r>
          </a:p>
          <a:p>
            <a:pPr lvl="1"/>
            <a:r>
              <a:rPr lang="en-US" dirty="0"/>
              <a:t>Frequency</a:t>
            </a:r>
          </a:p>
          <a:p>
            <a:pPr lvl="1"/>
            <a:r>
              <a:rPr lang="en-US" dirty="0"/>
              <a:t>Decibels</a:t>
            </a:r>
          </a:p>
          <a:p>
            <a:pPr lvl="1"/>
            <a:r>
              <a:rPr lang="en-US" dirty="0"/>
              <a:t>Degree of Loss</a:t>
            </a:r>
          </a:p>
          <a:p>
            <a:pPr lvl="1"/>
            <a:r>
              <a:rPr lang="en-US" dirty="0"/>
              <a:t>Configuration</a:t>
            </a:r>
          </a:p>
          <a:p>
            <a:endParaRPr lang="en-US" dirty="0"/>
          </a:p>
          <a:p>
            <a:r>
              <a:rPr lang="en-US" dirty="0"/>
              <a:t>Air Conduction: </a:t>
            </a:r>
            <a:r>
              <a:rPr lang="en-US" sz="2000" dirty="0"/>
              <a:t>Tests all parts of the ear</a:t>
            </a:r>
          </a:p>
          <a:p>
            <a:r>
              <a:rPr lang="en-US" dirty="0"/>
              <a:t>Bone Conduction: “</a:t>
            </a:r>
            <a:r>
              <a:rPr lang="en-US" sz="2000" dirty="0">
                <a:sym typeface="Wingdings" pitchFamily="2" charset="2"/>
              </a:rPr>
              <a:t>by-passes”</a:t>
            </a:r>
          </a:p>
          <a:p>
            <a:pPr marL="0" indent="0">
              <a:buNone/>
            </a:pPr>
            <a:r>
              <a:rPr lang="en-US" sz="2000" dirty="0">
                <a:sym typeface="Wingdings" pitchFamily="2" charset="2"/>
              </a:rPr>
              <a:t> 	outer and middle-ear to measure sensitivity </a:t>
            </a:r>
          </a:p>
          <a:p>
            <a:pPr marL="0" indent="0">
              <a:buNone/>
            </a:pPr>
            <a:r>
              <a:rPr lang="en-US" sz="2000" dirty="0">
                <a:sym typeface="Wingdings" pitchFamily="2" charset="2"/>
              </a:rPr>
              <a:t>	of inner ear directly</a:t>
            </a:r>
            <a:endParaRPr lang="en-US" sz="2000" dirty="0"/>
          </a:p>
        </p:txBody>
      </p:sp>
      <p:pic>
        <p:nvPicPr>
          <p:cNvPr id="8" name="Picture 7"/>
          <p:cNvPicPr>
            <a:picLocks noChangeAspect="1"/>
          </p:cNvPicPr>
          <p:nvPr/>
        </p:nvPicPr>
        <p:blipFill>
          <a:blip r:embed="rId2"/>
          <a:stretch>
            <a:fillRect/>
          </a:stretch>
        </p:blipFill>
        <p:spPr>
          <a:xfrm>
            <a:off x="6339586" y="450850"/>
            <a:ext cx="5213143" cy="6344156"/>
          </a:xfrm>
          <a:prstGeom prst="rect">
            <a:avLst/>
          </a:prstGeom>
        </p:spPr>
      </p:pic>
      <p:pic>
        <p:nvPicPr>
          <p:cNvPr id="10"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78801A0-D6FF-393B-AF4E-C2926085B8D7}"/>
              </a:ext>
            </a:extLst>
          </p:cNvPr>
          <p:cNvSpPr>
            <a:spLocks noGrp="1"/>
          </p:cNvSpPr>
          <p:nvPr>
            <p:ph type="sldNum" sz="quarter" idx="12"/>
          </p:nvPr>
        </p:nvSpPr>
        <p:spPr/>
        <p:txBody>
          <a:bodyPr/>
          <a:lstStyle/>
          <a:p>
            <a:fld id="{944F90BC-AFF7-43C5-BADE-B443E96D3EC2}" type="slidenum">
              <a:rPr lang="en-US" smtClean="0"/>
              <a:t>54</a:t>
            </a:fld>
            <a:endParaRPr lang="en-US"/>
          </a:p>
        </p:txBody>
      </p:sp>
    </p:spTree>
    <p:extLst>
      <p:ext uri="{BB962C8B-B14F-4D97-AF65-F5344CB8AC3E}">
        <p14:creationId xmlns:p14="http://schemas.microsoft.com/office/powerpoint/2010/main" val="819476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65135" y="245092"/>
            <a:ext cx="5219364" cy="6307125"/>
          </a:xfrm>
          <a:prstGeom prst="rect">
            <a:avLst/>
          </a:prstGeom>
        </p:spPr>
      </p:pic>
      <p:sp>
        <p:nvSpPr>
          <p:cNvPr id="7" name="Rectangle 6"/>
          <p:cNvSpPr/>
          <p:nvPr/>
        </p:nvSpPr>
        <p:spPr>
          <a:xfrm>
            <a:off x="4126938" y="2257678"/>
            <a:ext cx="477430" cy="369332"/>
          </a:xfrm>
          <a:prstGeom prst="rect">
            <a:avLst/>
          </a:prstGeom>
        </p:spPr>
        <p:txBody>
          <a:bodyPr wrap="square">
            <a:spAutoFit/>
          </a:bodyPr>
          <a:lstStyle/>
          <a:p>
            <a:pPr algn="ctr"/>
            <a:r>
              <a:rPr lang="en-US" dirty="0">
                <a:ln w="0"/>
                <a:effectLst>
                  <a:outerShdw blurRad="38100" dist="19050" dir="2700000" algn="tl" rotWithShape="0">
                    <a:schemeClr val="dk1">
                      <a:alpha val="40000"/>
                    </a:schemeClr>
                  </a:outerShdw>
                </a:effectLst>
              </a:rPr>
              <a:t>XO</a:t>
            </a:r>
          </a:p>
        </p:txBody>
      </p:sp>
      <p:sp>
        <p:nvSpPr>
          <p:cNvPr id="8" name="Rectangle 7"/>
          <p:cNvSpPr/>
          <p:nvPr/>
        </p:nvSpPr>
        <p:spPr>
          <a:xfrm>
            <a:off x="4822854" y="3398655"/>
            <a:ext cx="501706" cy="369332"/>
          </a:xfrm>
          <a:prstGeom prst="rect">
            <a:avLst/>
          </a:prstGeom>
        </p:spPr>
        <p:txBody>
          <a:bodyPr wrap="square">
            <a:spAutoFit/>
          </a:bodyPr>
          <a:lstStyle/>
          <a:p>
            <a:pPr algn="ctr"/>
            <a:r>
              <a:rPr lang="en-US" dirty="0">
                <a:ln w="0"/>
                <a:effectLst>
                  <a:outerShdw blurRad="38100" dist="19050" dir="2700000" algn="tl" rotWithShape="0">
                    <a:schemeClr val="dk1">
                      <a:alpha val="40000"/>
                    </a:schemeClr>
                  </a:outerShdw>
                </a:effectLst>
              </a:rPr>
              <a:t>XO</a:t>
            </a:r>
          </a:p>
        </p:txBody>
      </p:sp>
      <p:sp>
        <p:nvSpPr>
          <p:cNvPr id="9" name="Rectangle 8"/>
          <p:cNvSpPr/>
          <p:nvPr/>
        </p:nvSpPr>
        <p:spPr>
          <a:xfrm>
            <a:off x="5482353" y="4110182"/>
            <a:ext cx="450764" cy="369332"/>
          </a:xfrm>
          <a:prstGeom prst="rect">
            <a:avLst/>
          </a:prstGeom>
        </p:spPr>
        <p:txBody>
          <a:bodyPr wrap="none">
            <a:spAutoFit/>
          </a:bodyPr>
          <a:lstStyle/>
          <a:p>
            <a:pPr algn="ctr"/>
            <a:r>
              <a:rPr lang="en-US" dirty="0">
                <a:ln w="0"/>
                <a:effectLst>
                  <a:outerShdw blurRad="38100" dist="19050" dir="2700000" algn="tl" rotWithShape="0">
                    <a:schemeClr val="dk1">
                      <a:alpha val="40000"/>
                    </a:schemeClr>
                  </a:outerShdw>
                </a:effectLst>
              </a:rPr>
              <a:t>XO</a:t>
            </a:r>
          </a:p>
        </p:txBody>
      </p:sp>
      <p:sp>
        <p:nvSpPr>
          <p:cNvPr id="10" name="Rectangle 9"/>
          <p:cNvSpPr/>
          <p:nvPr/>
        </p:nvSpPr>
        <p:spPr>
          <a:xfrm rot="10635828" flipH="1" flipV="1">
            <a:off x="6275796" y="4097281"/>
            <a:ext cx="525342" cy="369332"/>
          </a:xfrm>
          <a:prstGeom prst="rect">
            <a:avLst/>
          </a:prstGeom>
        </p:spPr>
        <p:txBody>
          <a:bodyPr wrap="square">
            <a:spAutoFit/>
          </a:bodyPr>
          <a:lstStyle/>
          <a:p>
            <a:pPr algn="ctr"/>
            <a:r>
              <a:rPr lang="en-US" dirty="0">
                <a:ln w="0"/>
                <a:effectLst>
                  <a:outerShdw blurRad="38100" dist="19050" dir="2700000" algn="tl" rotWithShape="0">
                    <a:schemeClr val="dk1">
                      <a:alpha val="40000"/>
                    </a:schemeClr>
                  </a:outerShdw>
                </a:effectLst>
              </a:rPr>
              <a:t>XO</a:t>
            </a:r>
          </a:p>
        </p:txBody>
      </p:sp>
      <p:sp>
        <p:nvSpPr>
          <p:cNvPr id="11" name="Rectangle 10"/>
          <p:cNvSpPr/>
          <p:nvPr/>
        </p:nvSpPr>
        <p:spPr>
          <a:xfrm flipH="1">
            <a:off x="6737864" y="4530803"/>
            <a:ext cx="637696" cy="369332"/>
          </a:xfrm>
          <a:prstGeom prst="rect">
            <a:avLst/>
          </a:prstGeom>
        </p:spPr>
        <p:txBody>
          <a:bodyPr wrap="square">
            <a:spAutoFit/>
          </a:bodyPr>
          <a:lstStyle/>
          <a:p>
            <a:pPr algn="ctr"/>
            <a:r>
              <a:rPr lang="en-US" dirty="0">
                <a:ln w="0"/>
                <a:effectLst>
                  <a:outerShdw blurRad="38100" dist="19050" dir="2700000" algn="tl" rotWithShape="0">
                    <a:schemeClr val="dk1">
                      <a:alpha val="40000"/>
                    </a:schemeClr>
                  </a:outerShdw>
                </a:effectLst>
              </a:rPr>
              <a:t>XO</a:t>
            </a:r>
          </a:p>
        </p:txBody>
      </p:sp>
      <p:cxnSp>
        <p:nvCxnSpPr>
          <p:cNvPr id="13" name="Straight Connector 12"/>
          <p:cNvCxnSpPr/>
          <p:nvPr/>
        </p:nvCxnSpPr>
        <p:spPr>
          <a:xfrm>
            <a:off x="4515356" y="2508531"/>
            <a:ext cx="558351" cy="8901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13391" y="3672181"/>
            <a:ext cx="418667" cy="5378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56580" y="4217620"/>
            <a:ext cx="306149" cy="474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17973" y="4281947"/>
            <a:ext cx="5209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1" descr="LSU-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60DBC6E-2CC6-34C2-CC96-2CF1ABEF8B0E}"/>
              </a:ext>
            </a:extLst>
          </p:cNvPr>
          <p:cNvSpPr>
            <a:spLocks noGrp="1"/>
          </p:cNvSpPr>
          <p:nvPr>
            <p:ph type="sldNum" sz="quarter" idx="12"/>
          </p:nvPr>
        </p:nvSpPr>
        <p:spPr/>
        <p:txBody>
          <a:bodyPr/>
          <a:lstStyle/>
          <a:p>
            <a:fld id="{944F90BC-AFF7-43C5-BADE-B443E96D3EC2}" type="slidenum">
              <a:rPr lang="en-US" smtClean="0"/>
              <a:t>55</a:t>
            </a:fld>
            <a:endParaRPr lang="en-US"/>
          </a:p>
        </p:txBody>
      </p:sp>
    </p:spTree>
    <p:extLst>
      <p:ext uri="{BB962C8B-B14F-4D97-AF65-F5344CB8AC3E}">
        <p14:creationId xmlns:p14="http://schemas.microsoft.com/office/powerpoint/2010/main" val="1471478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Hearing loss is Diagnosed?</a:t>
            </a:r>
          </a:p>
        </p:txBody>
      </p:sp>
      <p:sp>
        <p:nvSpPr>
          <p:cNvPr id="3" name="Content Placeholder 2"/>
          <p:cNvSpPr>
            <a:spLocks noGrp="1"/>
          </p:cNvSpPr>
          <p:nvPr>
            <p:ph idx="1"/>
          </p:nvPr>
        </p:nvSpPr>
        <p:spPr/>
        <p:txBody>
          <a:bodyPr/>
          <a:lstStyle/>
          <a:p>
            <a:r>
              <a:rPr lang="en-US" sz="3600" dirty="0"/>
              <a:t>Effective Amplification</a:t>
            </a:r>
          </a:p>
          <a:p>
            <a:endParaRPr lang="en-US" dirty="0"/>
          </a:p>
          <a:p>
            <a:endParaRPr lang="en-US" dirty="0"/>
          </a:p>
          <a:p>
            <a:pPr marL="0" indent="0">
              <a:buNone/>
            </a:pPr>
            <a:r>
              <a:rPr lang="en-US" sz="3600" dirty="0"/>
              <a:t>Any hearing loss is educationally significant!!!!</a:t>
            </a:r>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46361E6-F39A-53A8-3CB3-BBC5CC6DAA0D}"/>
              </a:ext>
            </a:extLst>
          </p:cNvPr>
          <p:cNvSpPr>
            <a:spLocks noGrp="1"/>
          </p:cNvSpPr>
          <p:nvPr>
            <p:ph type="sldNum" sz="quarter" idx="12"/>
          </p:nvPr>
        </p:nvSpPr>
        <p:spPr/>
        <p:txBody>
          <a:bodyPr/>
          <a:lstStyle/>
          <a:p>
            <a:fld id="{944F90BC-AFF7-43C5-BADE-B443E96D3EC2}" type="slidenum">
              <a:rPr lang="en-US" smtClean="0"/>
              <a:t>56</a:t>
            </a:fld>
            <a:endParaRPr lang="en-US"/>
          </a:p>
        </p:txBody>
      </p:sp>
    </p:spTree>
    <p:extLst>
      <p:ext uri="{BB962C8B-B14F-4D97-AF65-F5344CB8AC3E}">
        <p14:creationId xmlns:p14="http://schemas.microsoft.com/office/powerpoint/2010/main" val="1582338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5C5C4-0B15-8398-6DEF-ADBCF171153D}"/>
              </a:ext>
            </a:extLst>
          </p:cNvPr>
          <p:cNvSpPr>
            <a:spLocks noGrp="1"/>
          </p:cNvSpPr>
          <p:nvPr>
            <p:ph type="title"/>
          </p:nvPr>
        </p:nvSpPr>
        <p:spPr/>
        <p:txBody>
          <a:bodyPr/>
          <a:lstStyle/>
          <a:p>
            <a:pPr algn="ctr"/>
            <a:r>
              <a:rPr lang="en-US" dirty="0"/>
              <a:t>Types of Hearing Loss</a:t>
            </a:r>
          </a:p>
        </p:txBody>
      </p:sp>
      <p:sp>
        <p:nvSpPr>
          <p:cNvPr id="5" name="Text Placeholder 4">
            <a:extLst>
              <a:ext uri="{FF2B5EF4-FFF2-40B4-BE49-F238E27FC236}">
                <a16:creationId xmlns:a16="http://schemas.microsoft.com/office/drawing/2014/main" id="{8F60236A-E5BA-93BB-8CFF-36B70170A52D}"/>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1FBBB86-9F53-DFC4-F0A5-B8941EB96C1C}"/>
              </a:ext>
            </a:extLst>
          </p:cNvPr>
          <p:cNvSpPr>
            <a:spLocks noGrp="1"/>
          </p:cNvSpPr>
          <p:nvPr>
            <p:ph type="sldNum" sz="quarter" idx="12"/>
          </p:nvPr>
        </p:nvSpPr>
        <p:spPr/>
        <p:txBody>
          <a:bodyPr/>
          <a:lstStyle/>
          <a:p>
            <a:fld id="{944F90BC-AFF7-43C5-BADE-B443E96D3EC2}" type="slidenum">
              <a:rPr lang="en-US" smtClean="0"/>
              <a:t>57</a:t>
            </a:fld>
            <a:endParaRPr lang="en-US"/>
          </a:p>
        </p:txBody>
      </p:sp>
      <p:pic>
        <p:nvPicPr>
          <p:cNvPr id="6" name="Picture 1" descr="LSU-HEALTH">
            <a:extLst>
              <a:ext uri="{FF2B5EF4-FFF2-40B4-BE49-F238E27FC236}">
                <a16:creationId xmlns:a16="http://schemas.microsoft.com/office/drawing/2014/main" id="{BB885660-B1CE-8565-3080-BD88EB2459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65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Hearing Loss</a:t>
            </a:r>
          </a:p>
        </p:txBody>
      </p:sp>
      <p:sp>
        <p:nvSpPr>
          <p:cNvPr id="4" name="Content Placeholder 3"/>
          <p:cNvSpPr>
            <a:spLocks noGrp="1"/>
          </p:cNvSpPr>
          <p:nvPr>
            <p:ph idx="1"/>
          </p:nvPr>
        </p:nvSpPr>
        <p:spPr/>
        <p:txBody>
          <a:bodyPr/>
          <a:lstStyle/>
          <a:p>
            <a:pPr marL="0" indent="0">
              <a:buNone/>
            </a:pPr>
            <a:r>
              <a:rPr lang="en-US" dirty="0"/>
              <a:t>Unilateral – one side</a:t>
            </a:r>
          </a:p>
          <a:p>
            <a:pPr marL="0" indent="0">
              <a:buNone/>
            </a:pPr>
            <a:endParaRPr lang="en-US" dirty="0"/>
          </a:p>
          <a:p>
            <a:pPr marL="0" indent="0">
              <a:buNone/>
            </a:pPr>
            <a:r>
              <a:rPr lang="en-US" dirty="0"/>
              <a:t>Bilateral – two sides</a:t>
            </a:r>
          </a:p>
          <a:p>
            <a:pPr marL="0" indent="0">
              <a:buNone/>
            </a:pPr>
            <a:endParaRPr lang="en-US" dirty="0"/>
          </a:p>
        </p:txBody>
      </p:sp>
      <p:sp>
        <p:nvSpPr>
          <p:cNvPr id="5" name="Slide Number Placeholder 4">
            <a:extLst>
              <a:ext uri="{FF2B5EF4-FFF2-40B4-BE49-F238E27FC236}">
                <a16:creationId xmlns:a16="http://schemas.microsoft.com/office/drawing/2014/main" id="{8B6B9C2A-62A4-9323-5B93-C658F4C0A17D}"/>
              </a:ext>
            </a:extLst>
          </p:cNvPr>
          <p:cNvSpPr>
            <a:spLocks noGrp="1"/>
          </p:cNvSpPr>
          <p:nvPr>
            <p:ph type="sldNum" sz="quarter" idx="12"/>
          </p:nvPr>
        </p:nvSpPr>
        <p:spPr/>
        <p:txBody>
          <a:bodyPr/>
          <a:lstStyle/>
          <a:p>
            <a:fld id="{944F90BC-AFF7-43C5-BADE-B443E96D3EC2}" type="slidenum">
              <a:rPr lang="en-US" smtClean="0"/>
              <a:t>58</a:t>
            </a:fld>
            <a:endParaRPr lang="en-US"/>
          </a:p>
        </p:txBody>
      </p:sp>
    </p:spTree>
    <p:extLst>
      <p:ext uri="{BB962C8B-B14F-4D97-AF65-F5344CB8AC3E}">
        <p14:creationId xmlns:p14="http://schemas.microsoft.com/office/powerpoint/2010/main" val="3495258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Types of Hearing Loss</a:t>
            </a:r>
          </a:p>
        </p:txBody>
      </p:sp>
      <p:sp>
        <p:nvSpPr>
          <p:cNvPr id="5" name="Content Placeholder 3"/>
          <p:cNvSpPr>
            <a:spLocks noGrp="1"/>
          </p:cNvSpPr>
          <p:nvPr>
            <p:ph idx="1"/>
          </p:nvPr>
        </p:nvSpPr>
        <p:spPr/>
        <p:txBody>
          <a:bodyPr/>
          <a:lstStyle/>
          <a:p>
            <a:pPr marL="0" indent="0">
              <a:buNone/>
            </a:pPr>
            <a:r>
              <a:rPr lang="en-US" dirty="0"/>
              <a:t>Conductive</a:t>
            </a:r>
          </a:p>
          <a:p>
            <a:pPr marL="0" indent="0">
              <a:buNone/>
            </a:pPr>
            <a:endParaRPr lang="en-US" dirty="0"/>
          </a:p>
          <a:p>
            <a:pPr marL="0" indent="0">
              <a:buNone/>
            </a:pPr>
            <a:r>
              <a:rPr lang="en-US" dirty="0"/>
              <a:t>Sensorineural</a:t>
            </a:r>
          </a:p>
          <a:p>
            <a:pPr marL="0" indent="0">
              <a:buNone/>
            </a:pPr>
            <a:endParaRPr lang="en-US" dirty="0"/>
          </a:p>
          <a:p>
            <a:pPr marL="0" indent="0">
              <a:buNone/>
            </a:pPr>
            <a:r>
              <a:rPr lang="en-US" dirty="0"/>
              <a:t>Mixed</a:t>
            </a:r>
          </a:p>
          <a:p>
            <a:pPr marL="0" indent="0" algn="ctr">
              <a:buNone/>
            </a:pPr>
            <a:endParaRPr lang="en-US" dirty="0"/>
          </a:p>
          <a:p>
            <a:pPr marL="0" indent="0">
              <a:buNone/>
            </a:pPr>
            <a:r>
              <a:rPr lang="en-US" dirty="0"/>
              <a:t>Auditory Neuropathy/Dysynchrony</a:t>
            </a:r>
          </a:p>
          <a:p>
            <a:pPr>
              <a:buBlip>
                <a:blip r:embed="rId3"/>
              </a:buBlip>
            </a:pPr>
            <a:endParaRPr lang="en-US" dirty="0"/>
          </a:p>
        </p:txBody>
      </p:sp>
      <p:sp>
        <p:nvSpPr>
          <p:cNvPr id="3" name="Slide Number Placeholder 2">
            <a:extLst>
              <a:ext uri="{FF2B5EF4-FFF2-40B4-BE49-F238E27FC236}">
                <a16:creationId xmlns:a16="http://schemas.microsoft.com/office/drawing/2014/main" id="{80693AA6-B5C8-7EDC-86F1-D820987B9A00}"/>
              </a:ext>
            </a:extLst>
          </p:cNvPr>
          <p:cNvSpPr>
            <a:spLocks noGrp="1"/>
          </p:cNvSpPr>
          <p:nvPr>
            <p:ph type="sldNum" sz="quarter" idx="12"/>
          </p:nvPr>
        </p:nvSpPr>
        <p:spPr/>
        <p:txBody>
          <a:bodyPr/>
          <a:lstStyle/>
          <a:p>
            <a:fld id="{944F90BC-AFF7-43C5-BADE-B443E96D3EC2}" type="slidenum">
              <a:rPr lang="en-US" smtClean="0"/>
              <a:t>59</a:t>
            </a:fld>
            <a:endParaRPr lang="en-US"/>
          </a:p>
        </p:txBody>
      </p:sp>
      <p:pic>
        <p:nvPicPr>
          <p:cNvPr id="6" name="Picture 1" descr="LSU-HEALTH">
            <a:extLst>
              <a:ext uri="{FF2B5EF4-FFF2-40B4-BE49-F238E27FC236}">
                <a16:creationId xmlns:a16="http://schemas.microsoft.com/office/drawing/2014/main" id="{714E48FC-1BF0-DDD6-F206-E05E15A2CA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9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important is hearing in  the classroom?</a:t>
            </a:r>
          </a:p>
        </p:txBody>
      </p:sp>
      <p:sp>
        <p:nvSpPr>
          <p:cNvPr id="3" name="Content Placeholder 2"/>
          <p:cNvSpPr>
            <a:spLocks noGrp="1"/>
          </p:cNvSpPr>
          <p:nvPr>
            <p:ph idx="1"/>
          </p:nvPr>
        </p:nvSpPr>
        <p:spPr>
          <a:xfrm>
            <a:off x="477673" y="1419366"/>
            <a:ext cx="10876128" cy="543863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hlinkClick r:id="rId4"/>
            </a:endParaRPr>
          </a:p>
          <a:p>
            <a:pPr marL="0" indent="0">
              <a:buNone/>
            </a:pPr>
            <a:endParaRPr lang="en-US" dirty="0">
              <a:hlinkClick r:id="rId4"/>
            </a:endParaRPr>
          </a:p>
        </p:txBody>
      </p:sp>
      <p:pic>
        <p:nvPicPr>
          <p:cNvPr id="4" name="Picture 3"/>
          <p:cNvPicPr>
            <a:picLocks noChangeAspect="1"/>
          </p:cNvPicPr>
          <p:nvPr/>
        </p:nvPicPr>
        <p:blipFill>
          <a:blip r:embed="rId5"/>
          <a:stretch>
            <a:fillRect/>
          </a:stretch>
        </p:blipFill>
        <p:spPr>
          <a:xfrm>
            <a:off x="1796432" y="1578581"/>
            <a:ext cx="7847463" cy="4791250"/>
          </a:xfrm>
          <a:prstGeom prst="rect">
            <a:avLst/>
          </a:prstGeom>
        </p:spPr>
      </p:pic>
      <p:pic>
        <p:nvPicPr>
          <p:cNvPr id="5" name="Charlie-Brown-Teacher-Speaking-Sound-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7422" y="5867400"/>
            <a:ext cx="609600" cy="609600"/>
          </a:xfrm>
          <a:prstGeom prst="rect">
            <a:avLst/>
          </a:prstGeom>
        </p:spPr>
      </p:pic>
      <p:pic>
        <p:nvPicPr>
          <p:cNvPr id="6" name="Picture 1" descr="LSU-HEAL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1D506286-9899-86CB-923D-336FBFCF43EC}"/>
              </a:ext>
            </a:extLst>
          </p:cNvPr>
          <p:cNvSpPr>
            <a:spLocks noGrp="1"/>
          </p:cNvSpPr>
          <p:nvPr>
            <p:ph type="sldNum" sz="quarter" idx="12"/>
          </p:nvPr>
        </p:nvSpPr>
        <p:spPr/>
        <p:txBody>
          <a:bodyPr/>
          <a:lstStyle/>
          <a:p>
            <a:fld id="{944F90BC-AFF7-43C5-BADE-B443E96D3EC2}" type="slidenum">
              <a:rPr lang="en-US" smtClean="0"/>
              <a:t>6</a:t>
            </a:fld>
            <a:endParaRPr lang="en-US"/>
          </a:p>
        </p:txBody>
      </p:sp>
    </p:spTree>
    <p:extLst>
      <p:ext uri="{BB962C8B-B14F-4D97-AF65-F5344CB8AC3E}">
        <p14:creationId xmlns:p14="http://schemas.microsoft.com/office/powerpoint/2010/main" val="745948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Types of Hearing Loss</a:t>
            </a:r>
            <a:endParaRPr lang="en-US" dirty="0"/>
          </a:p>
        </p:txBody>
      </p:sp>
      <p:sp>
        <p:nvSpPr>
          <p:cNvPr id="4" name="Content Placeholder 3"/>
          <p:cNvSpPr>
            <a:spLocks noGrp="1"/>
          </p:cNvSpPr>
          <p:nvPr>
            <p:ph idx="1"/>
          </p:nvPr>
        </p:nvSpPr>
        <p:spPr>
          <a:xfrm>
            <a:off x="1981200" y="1600201"/>
            <a:ext cx="8229600" cy="4525963"/>
          </a:xfrm>
        </p:spPr>
        <p:txBody>
          <a:bodyPr>
            <a:normAutofit fontScale="85000" lnSpcReduction="20000"/>
          </a:bodyPr>
          <a:lstStyle/>
          <a:p>
            <a:pPr>
              <a:buBlip>
                <a:blip r:embed="rId3"/>
              </a:buBlip>
            </a:pPr>
            <a:r>
              <a:rPr lang="en-US" dirty="0"/>
              <a:t>Conductive </a:t>
            </a:r>
          </a:p>
          <a:p>
            <a:pPr marL="0" indent="0">
              <a:buNone/>
            </a:pPr>
            <a:endParaRPr lang="en-US" dirty="0"/>
          </a:p>
          <a:p>
            <a:pPr>
              <a:buBlip>
                <a:blip r:embed="rId3"/>
              </a:buBlip>
            </a:pPr>
            <a:r>
              <a:rPr lang="en-US" dirty="0"/>
              <a:t>Where does a conductive loss occur?</a:t>
            </a:r>
          </a:p>
          <a:p>
            <a:pPr marL="0" indent="0">
              <a:buNone/>
            </a:pPr>
            <a:r>
              <a:rPr lang="en-US" dirty="0"/>
              <a:t>	*Outer ear – from the pinna to the ear drum</a:t>
            </a:r>
          </a:p>
          <a:p>
            <a:pPr marL="0" indent="0">
              <a:buNone/>
            </a:pPr>
            <a:r>
              <a:rPr lang="en-US" dirty="0"/>
              <a:t>		Examples:  Treacher-Collins syndrome</a:t>
            </a:r>
          </a:p>
          <a:p>
            <a:pPr marL="0" indent="0">
              <a:buNone/>
            </a:pPr>
            <a:r>
              <a:rPr lang="en-US" dirty="0"/>
              <a:t>			       Atresia</a:t>
            </a:r>
          </a:p>
          <a:p>
            <a:pPr marL="0" indent="0">
              <a:buNone/>
            </a:pPr>
            <a:r>
              <a:rPr lang="en-US" dirty="0"/>
              <a:t>			       Microtia “little ear”</a:t>
            </a:r>
          </a:p>
          <a:p>
            <a:pPr marL="0" indent="0">
              <a:buNone/>
            </a:pPr>
            <a:r>
              <a:rPr lang="en-US" dirty="0"/>
              <a:t>			      </a:t>
            </a:r>
          </a:p>
          <a:p>
            <a:pPr marL="0" indent="0">
              <a:buNone/>
            </a:pPr>
            <a:r>
              <a:rPr lang="en-US" dirty="0"/>
              <a:t>	*Middle ear – from the ear drum to the cochlear</a:t>
            </a:r>
          </a:p>
          <a:p>
            <a:pPr marL="0" indent="0">
              <a:buNone/>
            </a:pPr>
            <a:r>
              <a:rPr lang="en-US" dirty="0"/>
              <a:t>		Examples:  Downs Syndrome</a:t>
            </a:r>
          </a:p>
          <a:p>
            <a:pPr marL="0" indent="0">
              <a:buNone/>
            </a:pPr>
            <a:r>
              <a:rPr lang="en-US" dirty="0"/>
              <a:t>			        Ear Infection</a:t>
            </a:r>
          </a:p>
          <a:p>
            <a:pPr marL="0" indent="0">
              <a:buNone/>
            </a:pPr>
            <a:endParaRPr lang="en-US" dirty="0"/>
          </a:p>
        </p:txBody>
      </p:sp>
      <p:sp>
        <p:nvSpPr>
          <p:cNvPr id="5" name="Slide Number Placeholder 4">
            <a:extLst>
              <a:ext uri="{FF2B5EF4-FFF2-40B4-BE49-F238E27FC236}">
                <a16:creationId xmlns:a16="http://schemas.microsoft.com/office/drawing/2014/main" id="{CE59209E-CDF8-2537-42B8-CC7E654A773B}"/>
              </a:ext>
            </a:extLst>
          </p:cNvPr>
          <p:cNvSpPr>
            <a:spLocks noGrp="1"/>
          </p:cNvSpPr>
          <p:nvPr>
            <p:ph type="sldNum" sz="quarter" idx="12"/>
          </p:nvPr>
        </p:nvSpPr>
        <p:spPr/>
        <p:txBody>
          <a:bodyPr/>
          <a:lstStyle/>
          <a:p>
            <a:fld id="{944F90BC-AFF7-43C5-BADE-B443E96D3EC2}" type="slidenum">
              <a:rPr lang="en-US" smtClean="0"/>
              <a:t>60</a:t>
            </a:fld>
            <a:endParaRPr lang="en-US"/>
          </a:p>
        </p:txBody>
      </p:sp>
    </p:spTree>
    <p:extLst>
      <p:ext uri="{BB962C8B-B14F-4D97-AF65-F5344CB8AC3E}">
        <p14:creationId xmlns:p14="http://schemas.microsoft.com/office/powerpoint/2010/main" val="4085919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Conductive, cont.</a:t>
            </a:r>
          </a:p>
        </p:txBody>
      </p:sp>
      <p:sp>
        <p:nvSpPr>
          <p:cNvPr id="6" name="Content Placeholder 3"/>
          <p:cNvSpPr>
            <a:spLocks noGrp="1"/>
          </p:cNvSpPr>
          <p:nvPr>
            <p:ph idx="1"/>
          </p:nvPr>
        </p:nvSpPr>
        <p:spPr>
          <a:xfrm>
            <a:off x="1981200" y="1600201"/>
            <a:ext cx="8229600" cy="4525963"/>
          </a:xfrm>
        </p:spPr>
        <p:txBody>
          <a:bodyPr>
            <a:normAutofit fontScale="92500" lnSpcReduction="10000"/>
          </a:bodyPr>
          <a:lstStyle/>
          <a:p>
            <a:pPr marL="0" indent="0">
              <a:buNone/>
            </a:pPr>
            <a:r>
              <a:rPr lang="en-US" dirty="0"/>
              <a:t>outer or middle ear fail to work properly; sounds are “blocked”</a:t>
            </a:r>
          </a:p>
          <a:p>
            <a:pPr marL="0" indent="0">
              <a:buNone/>
            </a:pPr>
            <a:endParaRPr lang="en-US" dirty="0"/>
          </a:p>
          <a:p>
            <a:pPr marL="0" indent="0">
              <a:buNone/>
            </a:pPr>
            <a:r>
              <a:rPr lang="en-US" dirty="0"/>
              <a:t>may result from the build-up of fluid behind the eardrum or tympanic membrane. </a:t>
            </a:r>
          </a:p>
          <a:p>
            <a:pPr marL="0" indent="0">
              <a:buNone/>
            </a:pPr>
            <a:endParaRPr lang="en-US" dirty="0"/>
          </a:p>
          <a:p>
            <a:pPr marL="0" indent="0">
              <a:buNone/>
            </a:pPr>
            <a:r>
              <a:rPr lang="en-US" dirty="0"/>
              <a:t>can be caused by the malformation in the outer or middle ear</a:t>
            </a:r>
          </a:p>
          <a:p>
            <a:pPr marL="0" indent="0">
              <a:buNone/>
            </a:pPr>
            <a:endParaRPr lang="en-US" dirty="0"/>
          </a:p>
          <a:p>
            <a:pPr marL="0" indent="0">
              <a:buNone/>
            </a:pPr>
            <a:r>
              <a:rPr lang="en-US" dirty="0"/>
              <a:t>antibiotics or minor surgery are frequently used as treatment </a:t>
            </a:r>
          </a:p>
          <a:p>
            <a:pPr marL="0" indent="0">
              <a:buNone/>
            </a:pPr>
            <a:endParaRPr lang="en-US" dirty="0"/>
          </a:p>
        </p:txBody>
      </p:sp>
      <p:sp>
        <p:nvSpPr>
          <p:cNvPr id="4" name="Slide Number Placeholder 3">
            <a:extLst>
              <a:ext uri="{FF2B5EF4-FFF2-40B4-BE49-F238E27FC236}">
                <a16:creationId xmlns:a16="http://schemas.microsoft.com/office/drawing/2014/main" id="{237975C8-0348-2D37-849C-93562950B734}"/>
              </a:ext>
            </a:extLst>
          </p:cNvPr>
          <p:cNvSpPr>
            <a:spLocks noGrp="1"/>
          </p:cNvSpPr>
          <p:nvPr>
            <p:ph type="sldNum" sz="quarter" idx="12"/>
          </p:nvPr>
        </p:nvSpPr>
        <p:spPr/>
        <p:txBody>
          <a:bodyPr/>
          <a:lstStyle/>
          <a:p>
            <a:fld id="{944F90BC-AFF7-43C5-BADE-B443E96D3EC2}" type="slidenum">
              <a:rPr lang="en-US" smtClean="0"/>
              <a:t>61</a:t>
            </a:fld>
            <a:endParaRPr lang="en-US"/>
          </a:p>
        </p:txBody>
      </p:sp>
    </p:spTree>
    <p:extLst>
      <p:ext uri="{BB962C8B-B14F-4D97-AF65-F5344CB8AC3E}">
        <p14:creationId xmlns:p14="http://schemas.microsoft.com/office/powerpoint/2010/main" val="2858134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Types of Hearing Loss</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a:t>Sensorineural </a:t>
            </a:r>
          </a:p>
          <a:p>
            <a:pPr marL="0" indent="0">
              <a:buNone/>
            </a:pPr>
            <a:endParaRPr lang="en-US" dirty="0"/>
          </a:p>
          <a:p>
            <a:pPr marL="0" indent="0">
              <a:buNone/>
            </a:pPr>
            <a:r>
              <a:rPr lang="en-US" dirty="0"/>
              <a:t>Where does sensorineural hearing loss occur?</a:t>
            </a:r>
          </a:p>
          <a:p>
            <a:pPr marL="0" indent="0">
              <a:buNone/>
            </a:pPr>
            <a:r>
              <a:rPr lang="en-US" dirty="0"/>
              <a:t>	Inner ear – from the cochlea to the </a:t>
            </a:r>
            <a:r>
              <a:rPr lang="en-US" dirty="0" err="1"/>
              <a:t>VIII</a:t>
            </a:r>
            <a:r>
              <a:rPr lang="en-US" baseline="30000" dirty="0" err="1"/>
              <a:t>th</a:t>
            </a:r>
            <a:r>
              <a:rPr lang="en-US" dirty="0"/>
              <a:t> nerve</a:t>
            </a:r>
          </a:p>
          <a:p>
            <a:pPr marL="0" indent="0">
              <a:buNone/>
            </a:pPr>
            <a:r>
              <a:rPr lang="en-US" dirty="0"/>
              <a:t>	Examples:  	congenital</a:t>
            </a:r>
          </a:p>
          <a:p>
            <a:pPr marL="0" indent="0">
              <a:buNone/>
            </a:pPr>
            <a:r>
              <a:rPr lang="en-US" dirty="0"/>
              <a:t>			 ototoxic drugs </a:t>
            </a:r>
          </a:p>
          <a:p>
            <a:pPr marL="0" indent="0">
              <a:buNone/>
            </a:pPr>
            <a:r>
              <a:rPr lang="en-US" dirty="0"/>
              <a:t>                                    syndromic</a:t>
            </a:r>
          </a:p>
          <a:p>
            <a:pPr marL="0" indent="0">
              <a:buNone/>
            </a:pPr>
            <a:r>
              <a:rPr lang="en-US" dirty="0"/>
              <a:t>                                    unknown</a:t>
            </a:r>
          </a:p>
          <a:p>
            <a:pPr marL="0" indent="0">
              <a:buNone/>
            </a:pPr>
            <a:r>
              <a:rPr lang="en-US" dirty="0"/>
              <a:t>     </a:t>
            </a:r>
          </a:p>
          <a:p>
            <a:pPr marL="0" indent="0">
              <a:buNone/>
            </a:pPr>
            <a:endParaRPr lang="en-US" dirty="0"/>
          </a:p>
          <a:p>
            <a:pPr>
              <a:buBlip>
                <a:blip r:embed="rId3"/>
              </a:buBlip>
            </a:pPr>
            <a:endParaRPr lang="en-US" dirty="0"/>
          </a:p>
        </p:txBody>
      </p:sp>
      <p:sp>
        <p:nvSpPr>
          <p:cNvPr id="5" name="Slide Number Placeholder 4">
            <a:extLst>
              <a:ext uri="{FF2B5EF4-FFF2-40B4-BE49-F238E27FC236}">
                <a16:creationId xmlns:a16="http://schemas.microsoft.com/office/drawing/2014/main" id="{6D91DA0E-BE89-79C4-6444-CE8B056D2DE3}"/>
              </a:ext>
            </a:extLst>
          </p:cNvPr>
          <p:cNvSpPr>
            <a:spLocks noGrp="1"/>
          </p:cNvSpPr>
          <p:nvPr>
            <p:ph type="sldNum" sz="quarter" idx="12"/>
          </p:nvPr>
        </p:nvSpPr>
        <p:spPr/>
        <p:txBody>
          <a:bodyPr/>
          <a:lstStyle/>
          <a:p>
            <a:fld id="{944F90BC-AFF7-43C5-BADE-B443E96D3EC2}" type="slidenum">
              <a:rPr lang="en-US" smtClean="0"/>
              <a:t>62</a:t>
            </a:fld>
            <a:endParaRPr lang="en-US"/>
          </a:p>
        </p:txBody>
      </p:sp>
    </p:spTree>
    <p:extLst>
      <p:ext uri="{BB962C8B-B14F-4D97-AF65-F5344CB8AC3E}">
        <p14:creationId xmlns:p14="http://schemas.microsoft.com/office/powerpoint/2010/main" val="299891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additive="base">
                                        <p:cTn id="1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Sensorineural, cont.</a:t>
            </a:r>
          </a:p>
        </p:txBody>
      </p:sp>
      <p:sp>
        <p:nvSpPr>
          <p:cNvPr id="4" name="Content Placeholder 3"/>
          <p:cNvSpPr>
            <a:spLocks noGrp="1"/>
          </p:cNvSpPr>
          <p:nvPr>
            <p:ph idx="1"/>
          </p:nvPr>
        </p:nvSpPr>
        <p:spPr/>
        <p:txBody>
          <a:bodyPr>
            <a:normAutofit fontScale="85000" lnSpcReduction="20000"/>
          </a:bodyPr>
          <a:lstStyle/>
          <a:p>
            <a:pPr marL="0" indent="0">
              <a:buNone/>
            </a:pPr>
            <a:r>
              <a:rPr lang="en-US" sz="3500" dirty="0"/>
              <a:t>Permanent hearing loss due to damage or trauma to the inner ear or hearing nerve </a:t>
            </a:r>
          </a:p>
          <a:p>
            <a:pPr marL="0" indent="0">
              <a:buNone/>
            </a:pPr>
            <a:endParaRPr lang="en-US" sz="3500" dirty="0"/>
          </a:p>
          <a:p>
            <a:pPr marL="0" indent="0">
              <a:buNone/>
            </a:pPr>
            <a:r>
              <a:rPr lang="en-US" sz="3500" dirty="0"/>
              <a:t>Cause is often unknown</a:t>
            </a:r>
          </a:p>
          <a:p>
            <a:pPr marL="0" indent="0">
              <a:buNone/>
            </a:pPr>
            <a:endParaRPr lang="en-US" sz="3500" dirty="0"/>
          </a:p>
          <a:p>
            <a:pPr marL="0" indent="0">
              <a:buNone/>
            </a:pPr>
            <a:r>
              <a:rPr lang="en-US" sz="3500" dirty="0"/>
              <a:t>Severity can range from mild to profound</a:t>
            </a:r>
          </a:p>
          <a:p>
            <a:pPr marL="0" indent="0">
              <a:buNone/>
            </a:pPr>
            <a:endParaRPr lang="en-US" sz="3500" dirty="0"/>
          </a:p>
          <a:p>
            <a:pPr marL="0" indent="0">
              <a:buNone/>
            </a:pPr>
            <a:r>
              <a:rPr lang="en-US" sz="3500" dirty="0"/>
              <a:t>Hearing aids are used to manage/may be a cochlear implant candidate</a:t>
            </a:r>
          </a:p>
          <a:p>
            <a:pPr marL="0" indent="0">
              <a:buNone/>
            </a:pPr>
            <a:r>
              <a:rPr lang="en-US" sz="3500" dirty="0"/>
              <a:t>     </a:t>
            </a:r>
          </a:p>
          <a:p>
            <a:pPr marL="0" indent="0">
              <a:buNone/>
            </a:pPr>
            <a:endParaRPr lang="en-US" dirty="0"/>
          </a:p>
          <a:p>
            <a:pPr>
              <a:buBlip>
                <a:blip r:embed="rId3"/>
              </a:buBlip>
            </a:pPr>
            <a:endParaRPr lang="en-US" dirty="0"/>
          </a:p>
        </p:txBody>
      </p:sp>
      <p:sp>
        <p:nvSpPr>
          <p:cNvPr id="5" name="Slide Number Placeholder 4">
            <a:extLst>
              <a:ext uri="{FF2B5EF4-FFF2-40B4-BE49-F238E27FC236}">
                <a16:creationId xmlns:a16="http://schemas.microsoft.com/office/drawing/2014/main" id="{2533FEE4-3460-E946-B3C1-62AEDC2484ED}"/>
              </a:ext>
            </a:extLst>
          </p:cNvPr>
          <p:cNvSpPr>
            <a:spLocks noGrp="1"/>
          </p:cNvSpPr>
          <p:nvPr>
            <p:ph type="sldNum" sz="quarter" idx="12"/>
          </p:nvPr>
        </p:nvSpPr>
        <p:spPr/>
        <p:txBody>
          <a:bodyPr/>
          <a:lstStyle/>
          <a:p>
            <a:fld id="{944F90BC-AFF7-43C5-BADE-B443E96D3EC2}" type="slidenum">
              <a:rPr lang="en-US" smtClean="0"/>
              <a:t>63</a:t>
            </a:fld>
            <a:endParaRPr lang="en-US"/>
          </a:p>
        </p:txBody>
      </p:sp>
      <p:pic>
        <p:nvPicPr>
          <p:cNvPr id="6" name="Picture 1" descr="LSU-HEALTH">
            <a:extLst>
              <a:ext uri="{FF2B5EF4-FFF2-40B4-BE49-F238E27FC236}">
                <a16:creationId xmlns:a16="http://schemas.microsoft.com/office/drawing/2014/main" id="{EBE3FA84-9B9B-9FF6-9004-793F189387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61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prstClr val="black"/>
                </a:solidFill>
              </a:rPr>
              <a:t>Types of Hearing Loss</a:t>
            </a:r>
            <a:endParaRPr lang="en-US" dirty="0"/>
          </a:p>
        </p:txBody>
      </p:sp>
      <p:sp>
        <p:nvSpPr>
          <p:cNvPr id="5" name="Content Placeholder 3"/>
          <p:cNvSpPr>
            <a:spLocks noGrp="1"/>
          </p:cNvSpPr>
          <p:nvPr>
            <p:ph idx="1"/>
          </p:nvPr>
        </p:nvSpPr>
        <p:spPr/>
        <p:txBody>
          <a:bodyPr>
            <a:normAutofit fontScale="85000" lnSpcReduction="20000"/>
          </a:bodyPr>
          <a:lstStyle/>
          <a:p>
            <a:pPr marL="0" indent="0">
              <a:buNone/>
            </a:pPr>
            <a:r>
              <a:rPr lang="en-US" dirty="0"/>
              <a:t>Mixed</a:t>
            </a:r>
          </a:p>
          <a:p>
            <a:pPr marL="0" indent="0">
              <a:buNone/>
            </a:pPr>
            <a:endParaRPr lang="en-US" dirty="0"/>
          </a:p>
          <a:p>
            <a:pPr marL="0" indent="0">
              <a:buNone/>
            </a:pPr>
            <a:r>
              <a:rPr lang="en-US" dirty="0"/>
              <a:t>Where does mixed hearing loss occur?</a:t>
            </a:r>
          </a:p>
          <a:p>
            <a:pPr marL="0" indent="0">
              <a:buNone/>
            </a:pPr>
            <a:r>
              <a:rPr lang="en-US" dirty="0"/>
              <a:t>	Outer or Middle </a:t>
            </a:r>
            <a:r>
              <a:rPr lang="en-US" b="1" dirty="0"/>
              <a:t>AND</a:t>
            </a:r>
            <a:r>
              <a:rPr lang="en-US" dirty="0"/>
              <a:t> Inner ear – in two or more</a:t>
            </a:r>
          </a:p>
          <a:p>
            <a:pPr marL="0" indent="0">
              <a:buNone/>
            </a:pPr>
            <a:r>
              <a:rPr lang="en-US" dirty="0"/>
              <a:t>               different parts of the ear concurrently – from the</a:t>
            </a:r>
          </a:p>
          <a:p>
            <a:pPr marL="0" indent="0">
              <a:buNone/>
            </a:pPr>
            <a:r>
              <a:rPr lang="en-US" dirty="0"/>
              <a:t>               pinna to the cochlear</a:t>
            </a:r>
          </a:p>
          <a:p>
            <a:pPr marL="0" indent="0">
              <a:buNone/>
            </a:pPr>
            <a:r>
              <a:rPr lang="en-US" dirty="0"/>
              <a:t>	      </a:t>
            </a:r>
          </a:p>
          <a:p>
            <a:pPr marL="0" indent="0">
              <a:buNone/>
            </a:pPr>
            <a:r>
              <a:rPr lang="en-US" dirty="0"/>
              <a:t>                    Examples:  congenital</a:t>
            </a:r>
          </a:p>
          <a:p>
            <a:pPr marL="0" indent="0">
              <a:buNone/>
            </a:pPr>
            <a:r>
              <a:rPr lang="en-US" dirty="0"/>
              <a:t>		               syndromic</a:t>
            </a:r>
          </a:p>
          <a:p>
            <a:pPr marL="0" indent="0">
              <a:buNone/>
            </a:pPr>
            <a:r>
              <a:rPr lang="en-US" dirty="0"/>
              <a:t>                                     </a:t>
            </a:r>
          </a:p>
          <a:p>
            <a:pPr marL="0" indent="0">
              <a:buNone/>
            </a:pPr>
            <a:r>
              <a:rPr lang="en-US" dirty="0"/>
              <a:t>     </a:t>
            </a:r>
          </a:p>
          <a:p>
            <a:pPr marL="0" indent="0">
              <a:buNone/>
            </a:pPr>
            <a:endParaRPr lang="en-US" dirty="0"/>
          </a:p>
          <a:p>
            <a:pPr>
              <a:buBlip>
                <a:blip r:embed="rId3"/>
              </a:buBlip>
            </a:pPr>
            <a:endParaRPr lang="en-US" dirty="0"/>
          </a:p>
        </p:txBody>
      </p:sp>
      <p:sp>
        <p:nvSpPr>
          <p:cNvPr id="3" name="Slide Number Placeholder 2">
            <a:extLst>
              <a:ext uri="{FF2B5EF4-FFF2-40B4-BE49-F238E27FC236}">
                <a16:creationId xmlns:a16="http://schemas.microsoft.com/office/drawing/2014/main" id="{F2C64F10-59E1-CE84-2EC7-0BCCC19A3C1C}"/>
              </a:ext>
            </a:extLst>
          </p:cNvPr>
          <p:cNvSpPr>
            <a:spLocks noGrp="1"/>
          </p:cNvSpPr>
          <p:nvPr>
            <p:ph type="sldNum" sz="quarter" idx="12"/>
          </p:nvPr>
        </p:nvSpPr>
        <p:spPr/>
        <p:txBody>
          <a:bodyPr/>
          <a:lstStyle/>
          <a:p>
            <a:fld id="{944F90BC-AFF7-43C5-BADE-B443E96D3EC2}" type="slidenum">
              <a:rPr lang="en-US" smtClean="0"/>
              <a:t>64</a:t>
            </a:fld>
            <a:endParaRPr lang="en-US"/>
          </a:p>
        </p:txBody>
      </p:sp>
      <p:pic>
        <p:nvPicPr>
          <p:cNvPr id="6" name="Picture 1" descr="LSU-HEALTH">
            <a:extLst>
              <a:ext uri="{FF2B5EF4-FFF2-40B4-BE49-F238E27FC236}">
                <a16:creationId xmlns:a16="http://schemas.microsoft.com/office/drawing/2014/main" id="{5952DDD3-8F78-E2BC-FAB6-2E5E41A443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09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anim calcmode="lin" valueType="num">
                                      <p:cBhvr>
                                        <p:cTn id="3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684631-FE80-4917-8D66-2C3F52DAF6BA}"/>
              </a:ext>
            </a:extLst>
          </p:cNvPr>
          <p:cNvSpPr>
            <a:spLocks noGrp="1"/>
          </p:cNvSpPr>
          <p:nvPr>
            <p:ph type="title"/>
          </p:nvPr>
        </p:nvSpPr>
        <p:spPr/>
        <p:txBody>
          <a:bodyPr/>
          <a:lstStyle/>
          <a:p>
            <a:r>
              <a:rPr lang="en-US" dirty="0"/>
              <a:t>Mild &amp; Unilateral Hearing loss</a:t>
            </a:r>
          </a:p>
        </p:txBody>
      </p:sp>
      <p:sp>
        <p:nvSpPr>
          <p:cNvPr id="5" name="Text Placeholder 4">
            <a:extLst>
              <a:ext uri="{FF2B5EF4-FFF2-40B4-BE49-F238E27FC236}">
                <a16:creationId xmlns:a16="http://schemas.microsoft.com/office/drawing/2014/main" id="{4B97AB10-719F-4637-91EE-1F999FBA7D21}"/>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3D43013C-D9DF-9DF4-2A89-1AA903B2F8FF}"/>
              </a:ext>
            </a:extLst>
          </p:cNvPr>
          <p:cNvSpPr>
            <a:spLocks noGrp="1"/>
          </p:cNvSpPr>
          <p:nvPr>
            <p:ph type="sldNum" sz="quarter" idx="12"/>
          </p:nvPr>
        </p:nvSpPr>
        <p:spPr/>
        <p:txBody>
          <a:bodyPr/>
          <a:lstStyle/>
          <a:p>
            <a:fld id="{944F90BC-AFF7-43C5-BADE-B443E96D3EC2}" type="slidenum">
              <a:rPr lang="en-US" smtClean="0"/>
              <a:t>65</a:t>
            </a:fld>
            <a:endParaRPr lang="en-US"/>
          </a:p>
        </p:txBody>
      </p:sp>
      <p:pic>
        <p:nvPicPr>
          <p:cNvPr id="6" name="Picture 1" descr="LSU-HEALTH">
            <a:extLst>
              <a:ext uri="{FF2B5EF4-FFF2-40B4-BE49-F238E27FC236}">
                <a16:creationId xmlns:a16="http://schemas.microsoft.com/office/drawing/2014/main" id="{7D73BA7F-67CB-F1C7-C88A-69442576F1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44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435" y="1703387"/>
            <a:ext cx="10080525" cy="3210358"/>
          </a:xfrm>
          <a:prstGeom prst="rect">
            <a:avLst/>
          </a:prstGeom>
        </p:spPr>
      </p:pic>
      <p:sp>
        <p:nvSpPr>
          <p:cNvPr id="5" name="Title 4"/>
          <p:cNvSpPr>
            <a:spLocks noGrp="1"/>
          </p:cNvSpPr>
          <p:nvPr>
            <p:ph type="title" idx="4294967295"/>
          </p:nvPr>
        </p:nvSpPr>
        <p:spPr>
          <a:xfrm>
            <a:off x="1060174" y="516834"/>
            <a:ext cx="11131826" cy="1186553"/>
          </a:xfrm>
        </p:spPr>
        <p:txBody>
          <a:bodyPr>
            <a:normAutofit/>
          </a:bodyPr>
          <a:lstStyle/>
          <a:p>
            <a:r>
              <a:rPr lang="en-US" dirty="0"/>
              <a:t>What people think:  </a:t>
            </a:r>
          </a:p>
        </p:txBody>
      </p:sp>
      <p:sp>
        <p:nvSpPr>
          <p:cNvPr id="3" name="Slide Number Placeholder 2">
            <a:extLst>
              <a:ext uri="{FF2B5EF4-FFF2-40B4-BE49-F238E27FC236}">
                <a16:creationId xmlns:a16="http://schemas.microsoft.com/office/drawing/2014/main" id="{4ACBF787-ECE6-D71D-6A46-A6FD463B6499}"/>
              </a:ext>
            </a:extLst>
          </p:cNvPr>
          <p:cNvSpPr>
            <a:spLocks noGrp="1"/>
          </p:cNvSpPr>
          <p:nvPr>
            <p:ph type="sldNum" sz="quarter" idx="12"/>
          </p:nvPr>
        </p:nvSpPr>
        <p:spPr/>
        <p:txBody>
          <a:bodyPr/>
          <a:lstStyle/>
          <a:p>
            <a:fld id="{944F90BC-AFF7-43C5-BADE-B443E96D3EC2}" type="slidenum">
              <a:rPr lang="en-US" smtClean="0"/>
              <a:t>66</a:t>
            </a:fld>
            <a:endParaRPr lang="en-US"/>
          </a:p>
        </p:txBody>
      </p:sp>
    </p:spTree>
    <p:extLst>
      <p:ext uri="{BB962C8B-B14F-4D97-AF65-F5344CB8AC3E}">
        <p14:creationId xmlns:p14="http://schemas.microsoft.com/office/powerpoint/2010/main" val="958366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27000"/>
            <a:ext cx="9020002" cy="689637"/>
          </a:xfrm>
        </p:spPr>
        <p:txBody>
          <a:bodyPr>
            <a:normAutofit fontScale="90000"/>
          </a:bodyPr>
          <a:lstStyle/>
          <a:p>
            <a:r>
              <a:rPr lang="en-US" dirty="0"/>
              <a:t>Definitions</a:t>
            </a:r>
          </a:p>
        </p:txBody>
      </p:sp>
      <p:sp>
        <p:nvSpPr>
          <p:cNvPr id="3" name="Content Placeholder 2"/>
          <p:cNvSpPr>
            <a:spLocks noGrp="1"/>
          </p:cNvSpPr>
          <p:nvPr>
            <p:ph idx="1"/>
          </p:nvPr>
        </p:nvSpPr>
        <p:spPr>
          <a:xfrm>
            <a:off x="254000" y="1003300"/>
            <a:ext cx="10071100" cy="5038063"/>
          </a:xfrm>
        </p:spPr>
        <p:txBody>
          <a:bodyPr>
            <a:noAutofit/>
          </a:bodyPr>
          <a:lstStyle/>
          <a:p>
            <a:r>
              <a:rPr lang="en-US" sz="2400" dirty="0"/>
              <a:t>Permanent mild bilateral hearing loss:  Calculated or predicted PTA is between 20-40 dB HL with at least thresholds greater than 25 dB HL at 2 or more frequencies above 2 kHz (3-8 kHz).</a:t>
            </a:r>
          </a:p>
          <a:p>
            <a:endParaRPr lang="en-US" sz="2400" dirty="0"/>
          </a:p>
          <a:p>
            <a:r>
              <a:rPr lang="en-US" sz="2400" dirty="0"/>
              <a:t>Permanent unilateral hearing loss- Calculated PTA  of any level greater than 20 dB HL and pure tone thresholds grater than 25 dB HL at 2 or more frequencies above 2 kHz in the affected ear with an average PTA in the good ear at less than or equal to 15 dB HL.  </a:t>
            </a:r>
          </a:p>
          <a:p>
            <a:endParaRPr lang="en-US" sz="2400" dirty="0"/>
          </a:p>
          <a:p>
            <a:r>
              <a:rPr lang="en-US" sz="2400" dirty="0"/>
              <a:t>(In both of these definitions when an air-bone gap of greater than 10 dB exists at any of the two of the same frequencies, medical intervention has been ruled out.)  </a:t>
            </a:r>
          </a:p>
        </p:txBody>
      </p:sp>
      <p:sp>
        <p:nvSpPr>
          <p:cNvPr id="5" name="Slide Number Placeholder 4">
            <a:extLst>
              <a:ext uri="{FF2B5EF4-FFF2-40B4-BE49-F238E27FC236}">
                <a16:creationId xmlns:a16="http://schemas.microsoft.com/office/drawing/2014/main" id="{6B7698D0-955C-9569-EB2B-36691B1C60E1}"/>
              </a:ext>
            </a:extLst>
          </p:cNvPr>
          <p:cNvSpPr>
            <a:spLocks noGrp="1"/>
          </p:cNvSpPr>
          <p:nvPr>
            <p:ph type="sldNum" sz="quarter" idx="12"/>
          </p:nvPr>
        </p:nvSpPr>
        <p:spPr/>
        <p:txBody>
          <a:bodyPr/>
          <a:lstStyle/>
          <a:p>
            <a:fld id="{944F90BC-AFF7-43C5-BADE-B443E96D3EC2}" type="slidenum">
              <a:rPr lang="en-US" smtClean="0"/>
              <a:t>67</a:t>
            </a:fld>
            <a:endParaRPr lang="en-US"/>
          </a:p>
        </p:txBody>
      </p:sp>
      <p:pic>
        <p:nvPicPr>
          <p:cNvPr id="6" name="Picture 1" descr="LSU-HEALTH">
            <a:extLst>
              <a:ext uri="{FF2B5EF4-FFF2-40B4-BE49-F238E27FC236}">
                <a16:creationId xmlns:a16="http://schemas.microsoft.com/office/drawing/2014/main" id="{568CEFC9-EEB5-7364-1B6E-7851D25247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25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hearing loss in newborns</a:t>
            </a:r>
          </a:p>
        </p:txBody>
      </p:sp>
      <p:sp>
        <p:nvSpPr>
          <p:cNvPr id="3" name="Content Placeholder 2"/>
          <p:cNvSpPr>
            <a:spLocks noGrp="1"/>
          </p:cNvSpPr>
          <p:nvPr>
            <p:ph idx="1"/>
          </p:nvPr>
        </p:nvSpPr>
        <p:spPr>
          <a:xfrm>
            <a:off x="495300" y="1384301"/>
            <a:ext cx="8778702" cy="4657062"/>
          </a:xfrm>
        </p:spPr>
        <p:txBody>
          <a:bodyPr>
            <a:normAutofit/>
          </a:bodyPr>
          <a:lstStyle/>
          <a:p>
            <a:r>
              <a:rPr lang="en-US" sz="2800" dirty="0"/>
              <a:t>Moderate loss (40 dB HL ) and greater:  1.13/ 10000 </a:t>
            </a:r>
          </a:p>
          <a:p>
            <a:pPr lvl="1"/>
            <a:r>
              <a:rPr lang="en-US" sz="2800" dirty="0"/>
              <a:t>Well baby:  .49/1,000; NICU 4.8/ 1,000</a:t>
            </a:r>
          </a:p>
          <a:p>
            <a:pPr lvl="1"/>
            <a:endParaRPr lang="en-US" sz="2800" dirty="0"/>
          </a:p>
          <a:p>
            <a:r>
              <a:rPr lang="en-US" sz="2800" dirty="0"/>
              <a:t>Unilateral loss in the impaired ear  .83/1000   </a:t>
            </a:r>
          </a:p>
          <a:p>
            <a:pPr lvl="1"/>
            <a:r>
              <a:rPr lang="en-US" sz="2800" dirty="0"/>
              <a:t>Well baby .41/1,000; NICU:  3.21/1,000</a:t>
            </a:r>
          </a:p>
        </p:txBody>
      </p:sp>
      <p:sp>
        <p:nvSpPr>
          <p:cNvPr id="5" name="Slide Number Placeholder 4">
            <a:extLst>
              <a:ext uri="{FF2B5EF4-FFF2-40B4-BE49-F238E27FC236}">
                <a16:creationId xmlns:a16="http://schemas.microsoft.com/office/drawing/2014/main" id="{FF50E6F7-9016-8B52-F86E-257BD8B92428}"/>
              </a:ext>
            </a:extLst>
          </p:cNvPr>
          <p:cNvSpPr>
            <a:spLocks noGrp="1"/>
          </p:cNvSpPr>
          <p:nvPr>
            <p:ph type="sldNum" sz="quarter" idx="12"/>
          </p:nvPr>
        </p:nvSpPr>
        <p:spPr/>
        <p:txBody>
          <a:bodyPr/>
          <a:lstStyle/>
          <a:p>
            <a:fld id="{944F90BC-AFF7-43C5-BADE-B443E96D3EC2}" type="slidenum">
              <a:rPr lang="en-US" smtClean="0"/>
              <a:t>68</a:t>
            </a:fld>
            <a:endParaRPr lang="en-US"/>
          </a:p>
        </p:txBody>
      </p:sp>
      <p:pic>
        <p:nvPicPr>
          <p:cNvPr id="6" name="Picture 1" descr="LSU-HEALTH">
            <a:extLst>
              <a:ext uri="{FF2B5EF4-FFF2-40B4-BE49-F238E27FC236}">
                <a16:creationId xmlns:a16="http://schemas.microsoft.com/office/drawing/2014/main" id="{9523F618-58B4-BA50-8364-5B8FDA3D5D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77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15900"/>
            <a:ext cx="8689802" cy="1117600"/>
          </a:xfrm>
        </p:spPr>
        <p:txBody>
          <a:bodyPr>
            <a:normAutofit fontScale="90000"/>
          </a:bodyPr>
          <a:lstStyle/>
          <a:p>
            <a:r>
              <a:rPr lang="en-US" dirty="0"/>
              <a:t>Prevalence of mild permanent bilateral and unilateral hearing loss at birth: </a:t>
            </a:r>
          </a:p>
        </p:txBody>
      </p:sp>
      <p:sp>
        <p:nvSpPr>
          <p:cNvPr id="3" name="Content Placeholder 2"/>
          <p:cNvSpPr>
            <a:spLocks noGrp="1"/>
          </p:cNvSpPr>
          <p:nvPr>
            <p:ph idx="1"/>
          </p:nvPr>
        </p:nvSpPr>
        <p:spPr>
          <a:xfrm>
            <a:off x="279400" y="1460500"/>
            <a:ext cx="11747500" cy="5283200"/>
          </a:xfrm>
        </p:spPr>
        <p:txBody>
          <a:bodyPr>
            <a:normAutofit/>
          </a:bodyPr>
          <a:lstStyle/>
          <a:p>
            <a:r>
              <a:rPr lang="en-US" dirty="0"/>
              <a:t>Different results from various authors:  .55/1,000</a:t>
            </a:r>
          </a:p>
          <a:p>
            <a:r>
              <a:rPr lang="en-US" dirty="0"/>
              <a:t>Agreement:</a:t>
            </a:r>
          </a:p>
          <a:p>
            <a:pPr lvl="1"/>
            <a:r>
              <a:rPr lang="en-US" sz="1800" dirty="0"/>
              <a:t>The numbers of children with mild hearing loss are under-identified and under-reported.</a:t>
            </a:r>
          </a:p>
          <a:p>
            <a:pPr lvl="1"/>
            <a:r>
              <a:rPr lang="en-US" sz="1800" dirty="0"/>
              <a:t>Existing prevalence estimates of mild and unilateral permanent hearing loss in the newborn population is lower than prevalence rates of school age children.</a:t>
            </a:r>
          </a:p>
          <a:p>
            <a:pPr lvl="1"/>
            <a:r>
              <a:rPr lang="en-US" sz="1800" dirty="0"/>
              <a:t>Current test protocols and pass-refer criteria will not identify the majority of infants with early -onset forms of permanent bilateral and unilateral mild hearing loss</a:t>
            </a:r>
          </a:p>
          <a:p>
            <a:pPr lvl="1"/>
            <a:r>
              <a:rPr lang="en-US" sz="1800" dirty="0"/>
              <a:t>Challenges</a:t>
            </a:r>
          </a:p>
          <a:p>
            <a:pPr lvl="2"/>
            <a:r>
              <a:rPr lang="en-US" sz="1800" dirty="0"/>
              <a:t>Calibration of OAE and ABR</a:t>
            </a:r>
          </a:p>
          <a:p>
            <a:pPr lvl="2"/>
            <a:r>
              <a:rPr lang="en-US" sz="1800" dirty="0"/>
              <a:t>Insufficient manufacturer supporting evidence to validate specific pass-fail criteria and automated screening algorithms </a:t>
            </a:r>
          </a:p>
          <a:p>
            <a:pPr lvl="2"/>
            <a:r>
              <a:rPr lang="en-US" sz="1800" dirty="0"/>
              <a:t>Potential variability in screening results as a function of earphone type (ABR technologies</a:t>
            </a:r>
            <a:r>
              <a:rPr lang="en-US" dirty="0"/>
              <a:t>.</a:t>
            </a:r>
          </a:p>
          <a:p>
            <a:r>
              <a:rPr lang="en-US" dirty="0"/>
              <a:t>What is the sensitivity and specificity of existing protocols to identify mild loss?  Establish efficient, effective and practical screening programs.  </a:t>
            </a:r>
          </a:p>
        </p:txBody>
      </p:sp>
      <p:sp>
        <p:nvSpPr>
          <p:cNvPr id="5" name="Slide Number Placeholder 4">
            <a:extLst>
              <a:ext uri="{FF2B5EF4-FFF2-40B4-BE49-F238E27FC236}">
                <a16:creationId xmlns:a16="http://schemas.microsoft.com/office/drawing/2014/main" id="{65C214D6-6A29-1C2F-0209-A7F9052D9747}"/>
              </a:ext>
            </a:extLst>
          </p:cNvPr>
          <p:cNvSpPr>
            <a:spLocks noGrp="1"/>
          </p:cNvSpPr>
          <p:nvPr>
            <p:ph type="sldNum" sz="quarter" idx="12"/>
          </p:nvPr>
        </p:nvSpPr>
        <p:spPr/>
        <p:txBody>
          <a:bodyPr/>
          <a:lstStyle/>
          <a:p>
            <a:fld id="{944F90BC-AFF7-43C5-BADE-B443E96D3EC2}" type="slidenum">
              <a:rPr lang="en-US" smtClean="0"/>
              <a:t>69</a:t>
            </a:fld>
            <a:endParaRPr lang="en-US"/>
          </a:p>
        </p:txBody>
      </p:sp>
    </p:spTree>
    <p:extLst>
      <p:ext uri="{BB962C8B-B14F-4D97-AF65-F5344CB8AC3E}">
        <p14:creationId xmlns:p14="http://schemas.microsoft.com/office/powerpoint/2010/main" val="342649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E77C80-6A5D-4443-1E59-C24C750147B2}"/>
              </a:ext>
            </a:extLst>
          </p:cNvPr>
          <p:cNvSpPr>
            <a:spLocks noGrp="1"/>
          </p:cNvSpPr>
          <p:nvPr>
            <p:ph type="title"/>
          </p:nvPr>
        </p:nvSpPr>
        <p:spPr>
          <a:xfrm>
            <a:off x="935664" y="1709738"/>
            <a:ext cx="10411785" cy="1012197"/>
          </a:xfrm>
        </p:spPr>
        <p:txBody>
          <a:bodyPr/>
          <a:lstStyle/>
          <a:p>
            <a:r>
              <a:rPr lang="en-US" dirty="0"/>
              <a:t>Listening Vs Hearing</a:t>
            </a:r>
          </a:p>
        </p:txBody>
      </p:sp>
      <p:sp>
        <p:nvSpPr>
          <p:cNvPr id="7" name="Text Placeholder 6">
            <a:extLst>
              <a:ext uri="{FF2B5EF4-FFF2-40B4-BE49-F238E27FC236}">
                <a16:creationId xmlns:a16="http://schemas.microsoft.com/office/drawing/2014/main" id="{83AF72E5-03CC-05B1-0EC5-4E0AEBE75E42}"/>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1708FC3B-5800-D503-B406-BA31C856C6D0}"/>
              </a:ext>
            </a:extLst>
          </p:cNvPr>
          <p:cNvSpPr>
            <a:spLocks noGrp="1"/>
          </p:cNvSpPr>
          <p:nvPr>
            <p:ph type="sldNum" sz="quarter" idx="12"/>
          </p:nvPr>
        </p:nvSpPr>
        <p:spPr/>
        <p:txBody>
          <a:bodyPr/>
          <a:lstStyle/>
          <a:p>
            <a:fld id="{944F90BC-AFF7-43C5-BADE-B443E96D3EC2}" type="slidenum">
              <a:rPr lang="en-US" smtClean="0"/>
              <a:t>7</a:t>
            </a:fld>
            <a:endParaRPr lang="en-US"/>
          </a:p>
        </p:txBody>
      </p:sp>
      <p:pic>
        <p:nvPicPr>
          <p:cNvPr id="4" name="Picture 1" descr="LSU-HEALTH">
            <a:extLst>
              <a:ext uri="{FF2B5EF4-FFF2-40B4-BE49-F238E27FC236}">
                <a16:creationId xmlns:a16="http://schemas.microsoft.com/office/drawing/2014/main" id="{96372499-90D0-9625-A15E-BDE6D61266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14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609600"/>
            <a:ext cx="8689802" cy="812800"/>
          </a:xfrm>
        </p:spPr>
        <p:txBody>
          <a:bodyPr/>
          <a:lstStyle/>
          <a:p>
            <a:r>
              <a:rPr lang="en-US" dirty="0"/>
              <a:t>Management</a:t>
            </a:r>
          </a:p>
        </p:txBody>
      </p:sp>
      <p:sp>
        <p:nvSpPr>
          <p:cNvPr id="3" name="Content Placeholder 2"/>
          <p:cNvSpPr>
            <a:spLocks noGrp="1"/>
          </p:cNvSpPr>
          <p:nvPr>
            <p:ph idx="1"/>
          </p:nvPr>
        </p:nvSpPr>
        <p:spPr>
          <a:xfrm>
            <a:off x="292100" y="1587500"/>
            <a:ext cx="9804400" cy="4838700"/>
          </a:xfrm>
        </p:spPr>
        <p:txBody>
          <a:bodyPr>
            <a:noAutofit/>
          </a:bodyPr>
          <a:lstStyle/>
          <a:p>
            <a:r>
              <a:rPr lang="en-US" sz="2400" dirty="0"/>
              <a:t>A large number of children with this mild hearing loss are unidentified and are not receiving any kind of audiological management.  </a:t>
            </a:r>
          </a:p>
          <a:p>
            <a:r>
              <a:rPr lang="en-US" sz="2400" dirty="0"/>
              <a:t>Late identification and lack of intervention impacts language development. </a:t>
            </a:r>
          </a:p>
          <a:p>
            <a:endParaRPr lang="en-US" sz="2400" dirty="0"/>
          </a:p>
          <a:p>
            <a:r>
              <a:rPr lang="en-US" sz="2400" dirty="0"/>
              <a:t>Do we have enough information from ABR and OAE test results to fit a child with amplification?    Can we accurately determine the degree, type, and configuration of hearing gloss in infants?  SMALL variation between normal and mild.   </a:t>
            </a:r>
          </a:p>
          <a:p>
            <a:r>
              <a:rPr lang="en-US" sz="2400" dirty="0"/>
              <a:t>Waiting  until a child is 6 months may allow more precise audiometric information via VRA and to treat middle ear pathology.  </a:t>
            </a:r>
          </a:p>
        </p:txBody>
      </p:sp>
      <p:sp>
        <p:nvSpPr>
          <p:cNvPr id="5" name="Slide Number Placeholder 4">
            <a:extLst>
              <a:ext uri="{FF2B5EF4-FFF2-40B4-BE49-F238E27FC236}">
                <a16:creationId xmlns:a16="http://schemas.microsoft.com/office/drawing/2014/main" id="{9C30C02C-A697-B3E3-0BDA-C54379A93B4A}"/>
              </a:ext>
            </a:extLst>
          </p:cNvPr>
          <p:cNvSpPr>
            <a:spLocks noGrp="1"/>
          </p:cNvSpPr>
          <p:nvPr>
            <p:ph type="sldNum" sz="quarter" idx="12"/>
          </p:nvPr>
        </p:nvSpPr>
        <p:spPr/>
        <p:txBody>
          <a:bodyPr/>
          <a:lstStyle/>
          <a:p>
            <a:fld id="{944F90BC-AFF7-43C5-BADE-B443E96D3EC2}" type="slidenum">
              <a:rPr lang="en-US" smtClean="0"/>
              <a:t>70</a:t>
            </a:fld>
            <a:endParaRPr lang="en-US"/>
          </a:p>
        </p:txBody>
      </p:sp>
      <p:pic>
        <p:nvPicPr>
          <p:cNvPr id="6" name="Picture 1" descr="LSU-HEALTH">
            <a:extLst>
              <a:ext uri="{FF2B5EF4-FFF2-40B4-BE49-F238E27FC236}">
                <a16:creationId xmlns:a16="http://schemas.microsoft.com/office/drawing/2014/main" id="{549600B7-624E-D0AD-B397-E456128A16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23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931572" cy="1144555"/>
          </a:xfrm>
        </p:spPr>
        <p:txBody>
          <a:bodyPr>
            <a:normAutofit fontScale="90000"/>
          </a:bodyPr>
          <a:lstStyle/>
          <a:p>
            <a:r>
              <a:rPr lang="en-US" dirty="0"/>
              <a:t>Remote Microphone for Minimal Hearing Loss</a:t>
            </a:r>
          </a:p>
        </p:txBody>
      </p:sp>
      <p:sp>
        <p:nvSpPr>
          <p:cNvPr id="3" name="Content Placeholder 2"/>
          <p:cNvSpPr>
            <a:spLocks noGrp="1"/>
          </p:cNvSpPr>
          <p:nvPr>
            <p:ph idx="1"/>
          </p:nvPr>
        </p:nvSpPr>
        <p:spPr>
          <a:xfrm>
            <a:off x="482600" y="1663700"/>
            <a:ext cx="10871200" cy="5829300"/>
          </a:xfrm>
        </p:spPr>
        <p:txBody>
          <a:bodyPr>
            <a:noAutofit/>
          </a:bodyPr>
          <a:lstStyle/>
          <a:p>
            <a:r>
              <a:rPr lang="en-US" sz="2400" dirty="0"/>
              <a:t>Previous studies show children with mild or UHL have decreased speech recognition in noise.  </a:t>
            </a:r>
          </a:p>
          <a:p>
            <a:r>
              <a:rPr lang="en-US" sz="2800" dirty="0"/>
              <a:t>The use of an FM system with a remote environmental microphone and a receiver at the child’s ear will result in an improved S/N ratio and will therefore improve many children’s ability to understand speech in noise.</a:t>
            </a:r>
          </a:p>
          <a:p>
            <a:r>
              <a:rPr lang="en-US" sz="2800" dirty="0"/>
              <a:t>The signal from a remote microphone can be sent directly into the ear of a listener by using FM system technology and a variety of transmitters and receivers. This direct transmission from a remote microphone is commonly used in classrooms to reduce the interference between a child and the teacher.</a:t>
            </a:r>
          </a:p>
        </p:txBody>
      </p:sp>
      <p:sp>
        <p:nvSpPr>
          <p:cNvPr id="5" name="Slide Number Placeholder 4">
            <a:extLst>
              <a:ext uri="{FF2B5EF4-FFF2-40B4-BE49-F238E27FC236}">
                <a16:creationId xmlns:a16="http://schemas.microsoft.com/office/drawing/2014/main" id="{105748FD-836A-1D64-DE2B-6562A5EB55BD}"/>
              </a:ext>
            </a:extLst>
          </p:cNvPr>
          <p:cNvSpPr>
            <a:spLocks noGrp="1"/>
          </p:cNvSpPr>
          <p:nvPr>
            <p:ph type="sldNum" sz="quarter" idx="12"/>
          </p:nvPr>
        </p:nvSpPr>
        <p:spPr/>
        <p:txBody>
          <a:bodyPr/>
          <a:lstStyle/>
          <a:p>
            <a:fld id="{944F90BC-AFF7-43C5-BADE-B443E96D3EC2}" type="slidenum">
              <a:rPr lang="en-US" smtClean="0"/>
              <a:t>71</a:t>
            </a:fld>
            <a:endParaRPr lang="en-US"/>
          </a:p>
        </p:txBody>
      </p:sp>
      <p:pic>
        <p:nvPicPr>
          <p:cNvPr id="6" name="Picture 1" descr="LSU-HEALTH">
            <a:extLst>
              <a:ext uri="{FF2B5EF4-FFF2-40B4-BE49-F238E27FC236}">
                <a16:creationId xmlns:a16="http://schemas.microsoft.com/office/drawing/2014/main" id="{E014D9CE-45B8-235E-0496-F500C05212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48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54000"/>
            <a:ext cx="9172402" cy="1676400"/>
          </a:xfrm>
        </p:spPr>
        <p:txBody>
          <a:bodyPr/>
          <a:lstStyle/>
          <a:p>
            <a:pPr algn="ctr"/>
            <a:r>
              <a:rPr lang="en-US" dirty="0"/>
              <a:t>Academic Performance for Unilateral or Mild Hearing loss</a:t>
            </a:r>
          </a:p>
        </p:txBody>
      </p:sp>
      <p:sp>
        <p:nvSpPr>
          <p:cNvPr id="3" name="Content Placeholder 2"/>
          <p:cNvSpPr>
            <a:spLocks noGrp="1"/>
          </p:cNvSpPr>
          <p:nvPr>
            <p:ph idx="1"/>
          </p:nvPr>
        </p:nvSpPr>
        <p:spPr>
          <a:xfrm>
            <a:off x="368300" y="2044700"/>
            <a:ext cx="11125200" cy="5118100"/>
          </a:xfrm>
        </p:spPr>
        <p:txBody>
          <a:bodyPr>
            <a:noAutofit/>
          </a:bodyPr>
          <a:lstStyle/>
          <a:p>
            <a:r>
              <a:rPr lang="en-US" sz="2400" dirty="0"/>
              <a:t>There is evidence to suggest that many children with minimal to mild hearing loss, including those with unilateral hearing loss, experience </a:t>
            </a:r>
          </a:p>
          <a:p>
            <a:pPr lvl="1"/>
            <a:r>
              <a:rPr lang="en-US" sz="2400" dirty="0"/>
              <a:t>1) reduced speech recognition ability under adverse listening conditions;</a:t>
            </a:r>
          </a:p>
          <a:p>
            <a:pPr lvl="1"/>
            <a:r>
              <a:rPr lang="en-US" sz="2400" dirty="0"/>
              <a:t> 2) academic difficulties including poor performance on basic skills tests, low teacher ratings of communication and attention, grade failure, and need for resource assistance;</a:t>
            </a:r>
          </a:p>
          <a:p>
            <a:pPr lvl="1"/>
            <a:r>
              <a:rPr lang="en-US" sz="2400" dirty="0"/>
              <a:t> 3) social emotional dysfunction including low self-esteem, low energy, high stress, and need for social support; </a:t>
            </a:r>
          </a:p>
          <a:p>
            <a:pPr lvl="1"/>
            <a:r>
              <a:rPr lang="en-US" sz="2400" dirty="0"/>
              <a:t> 4) increased listening effort. </a:t>
            </a:r>
          </a:p>
        </p:txBody>
      </p:sp>
      <p:sp>
        <p:nvSpPr>
          <p:cNvPr id="5" name="Slide Number Placeholder 4">
            <a:extLst>
              <a:ext uri="{FF2B5EF4-FFF2-40B4-BE49-F238E27FC236}">
                <a16:creationId xmlns:a16="http://schemas.microsoft.com/office/drawing/2014/main" id="{40887913-3C70-5C4E-AA7A-BE1B08ECC369}"/>
              </a:ext>
            </a:extLst>
          </p:cNvPr>
          <p:cNvSpPr>
            <a:spLocks noGrp="1"/>
          </p:cNvSpPr>
          <p:nvPr>
            <p:ph type="sldNum" sz="quarter" idx="12"/>
          </p:nvPr>
        </p:nvSpPr>
        <p:spPr/>
        <p:txBody>
          <a:bodyPr/>
          <a:lstStyle/>
          <a:p>
            <a:fld id="{944F90BC-AFF7-43C5-BADE-B443E96D3EC2}" type="slidenum">
              <a:rPr lang="en-US" smtClean="0"/>
              <a:t>72</a:t>
            </a:fld>
            <a:endParaRPr lang="en-US"/>
          </a:p>
        </p:txBody>
      </p:sp>
      <p:pic>
        <p:nvPicPr>
          <p:cNvPr id="6" name="Picture 1" descr="LSU-HEALTH">
            <a:extLst>
              <a:ext uri="{FF2B5EF4-FFF2-40B4-BE49-F238E27FC236}">
                <a16:creationId xmlns:a16="http://schemas.microsoft.com/office/drawing/2014/main" id="{80CC7DCE-2DE9-E425-B17A-6AF744786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24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lstStyle/>
          <a:p>
            <a:r>
              <a:rPr lang="en-US" dirty="0"/>
              <a:t>Right vs Left Ear</a:t>
            </a:r>
          </a:p>
        </p:txBody>
      </p:sp>
      <p:sp>
        <p:nvSpPr>
          <p:cNvPr id="3" name="Content Placeholder 2"/>
          <p:cNvSpPr>
            <a:spLocks noGrp="1"/>
          </p:cNvSpPr>
          <p:nvPr>
            <p:ph idx="1"/>
          </p:nvPr>
        </p:nvSpPr>
        <p:spPr>
          <a:xfrm>
            <a:off x="203200" y="800100"/>
            <a:ext cx="11531600" cy="6172200"/>
          </a:xfrm>
        </p:spPr>
        <p:txBody>
          <a:bodyPr>
            <a:normAutofit/>
          </a:bodyPr>
          <a:lstStyle/>
          <a:p>
            <a:endParaRPr lang="en-US" dirty="0"/>
          </a:p>
          <a:p>
            <a:r>
              <a:rPr lang="en-US" sz="2400" dirty="0"/>
              <a:t>Anatomical and physiological asymmetry for speech perception in the brain provides a theoretical framework for risk of poorer outcomes in children with right ear hearing loss than in children with left ear hearing loss. </a:t>
            </a:r>
          </a:p>
          <a:p>
            <a:endParaRPr lang="en-US" sz="2400" dirty="0"/>
          </a:p>
          <a:p>
            <a:r>
              <a:rPr lang="en-US" sz="2400" dirty="0"/>
              <a:t>Only limited published data exist to support the theory that children with right ear hearing loss are at greater risk for negative outcomes than those with left ear loss. </a:t>
            </a:r>
          </a:p>
          <a:p>
            <a:pPr marL="0" indent="0">
              <a:buNone/>
            </a:pPr>
            <a:endParaRPr lang="en-US" sz="2400" dirty="0"/>
          </a:p>
          <a:p>
            <a:r>
              <a:rPr lang="en-US" sz="2400" dirty="0"/>
              <a:t>Researchers with existing or prospective databases of unilateral loss outcomes should be encouraged to analyze their data to determine whether outcomes vary as a function of right vs. left ear hearing loss. Such data would help to determine whether children with right ear hearing loss should receive more aggressive intervention, such as more intensive early language therapy and/or amplification. </a:t>
            </a:r>
          </a:p>
          <a:p>
            <a:endParaRPr lang="en-US" dirty="0"/>
          </a:p>
          <a:p>
            <a:endParaRPr lang="en-US" dirty="0"/>
          </a:p>
        </p:txBody>
      </p:sp>
      <p:sp>
        <p:nvSpPr>
          <p:cNvPr id="5" name="Slide Number Placeholder 4">
            <a:extLst>
              <a:ext uri="{FF2B5EF4-FFF2-40B4-BE49-F238E27FC236}">
                <a16:creationId xmlns:a16="http://schemas.microsoft.com/office/drawing/2014/main" id="{88D2600A-C934-D09D-2F36-86108DC72909}"/>
              </a:ext>
            </a:extLst>
          </p:cNvPr>
          <p:cNvSpPr>
            <a:spLocks noGrp="1"/>
          </p:cNvSpPr>
          <p:nvPr>
            <p:ph type="sldNum" sz="quarter" idx="12"/>
          </p:nvPr>
        </p:nvSpPr>
        <p:spPr/>
        <p:txBody>
          <a:bodyPr/>
          <a:lstStyle/>
          <a:p>
            <a:fld id="{944F90BC-AFF7-43C5-BADE-B443E96D3EC2}" type="slidenum">
              <a:rPr lang="en-US" smtClean="0"/>
              <a:t>73</a:t>
            </a:fld>
            <a:endParaRPr lang="en-US"/>
          </a:p>
        </p:txBody>
      </p:sp>
      <p:pic>
        <p:nvPicPr>
          <p:cNvPr id="6" name="Picture 1" descr="LSU-HEALTH">
            <a:extLst>
              <a:ext uri="{FF2B5EF4-FFF2-40B4-BE49-F238E27FC236}">
                <a16:creationId xmlns:a16="http://schemas.microsoft.com/office/drawing/2014/main" id="{6087004E-D77B-B080-BEB9-470A75D0A9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10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217055"/>
            <a:ext cx="11002818" cy="1473633"/>
          </a:xfrm>
        </p:spPr>
        <p:txBody>
          <a:bodyPr/>
          <a:lstStyle/>
          <a:p>
            <a:r>
              <a:rPr lang="en-US" dirty="0"/>
              <a:t>Clinical Implications of Children with Minimal Hearing Loss</a:t>
            </a:r>
          </a:p>
        </p:txBody>
      </p:sp>
      <p:sp>
        <p:nvSpPr>
          <p:cNvPr id="3" name="Content Placeholder 2"/>
          <p:cNvSpPr>
            <a:spLocks noGrp="1"/>
          </p:cNvSpPr>
          <p:nvPr>
            <p:ph idx="1"/>
          </p:nvPr>
        </p:nvSpPr>
        <p:spPr>
          <a:xfrm>
            <a:off x="482599" y="1727201"/>
            <a:ext cx="11266055" cy="4913744"/>
          </a:xfrm>
        </p:spPr>
        <p:txBody>
          <a:bodyPr>
            <a:normAutofit fontScale="92500" lnSpcReduction="20000"/>
          </a:bodyPr>
          <a:lstStyle/>
          <a:p>
            <a:r>
              <a:rPr lang="en-US" dirty="0"/>
              <a:t>Based on the literature, there is strong evidence that many school-age children with minimal hearing loss are at an elevated risk for developmental delays</a:t>
            </a:r>
          </a:p>
          <a:p>
            <a:r>
              <a:rPr lang="en-US" dirty="0"/>
              <a:t>A minimal hearing loss may have implications for a child’s ability to listen to and understand auditory information, a child’s speech and language development, and/or a child’s behavior. </a:t>
            </a:r>
          </a:p>
          <a:p>
            <a:r>
              <a:rPr lang="en-US" dirty="0"/>
              <a:t>While auditory information may be audible, even a minimal hearing loss can make sounds unintelligible</a:t>
            </a:r>
          </a:p>
          <a:p>
            <a:r>
              <a:rPr lang="en-US" baseline="30000" dirty="0"/>
              <a:t> </a:t>
            </a:r>
            <a:r>
              <a:rPr lang="en-US" dirty="0"/>
              <a:t>Distance hearing is also affected by a minimal hearing loss, and this loss of distance hearing can impact incidental learning. Issues related to the development of speech and language include the ability to hear word-sound distinctions that form important morphological markers and difficulty with word recognition and spelling.</a:t>
            </a:r>
          </a:p>
          <a:p>
            <a:r>
              <a:rPr lang="en-US" dirty="0"/>
              <a:t>Additionally, as a result of the amount of effort they expend in all listening situations, children with hearing loss may be more fatigued than their normal-hearing peers</a:t>
            </a:r>
          </a:p>
        </p:txBody>
      </p:sp>
      <p:sp>
        <p:nvSpPr>
          <p:cNvPr id="5" name="Slide Number Placeholder 4">
            <a:extLst>
              <a:ext uri="{FF2B5EF4-FFF2-40B4-BE49-F238E27FC236}">
                <a16:creationId xmlns:a16="http://schemas.microsoft.com/office/drawing/2014/main" id="{7C6829E7-510B-8E39-DB74-94827E80CDF9}"/>
              </a:ext>
            </a:extLst>
          </p:cNvPr>
          <p:cNvSpPr>
            <a:spLocks noGrp="1"/>
          </p:cNvSpPr>
          <p:nvPr>
            <p:ph type="sldNum" sz="quarter" idx="12"/>
          </p:nvPr>
        </p:nvSpPr>
        <p:spPr/>
        <p:txBody>
          <a:bodyPr/>
          <a:lstStyle/>
          <a:p>
            <a:fld id="{944F90BC-AFF7-43C5-BADE-B443E96D3EC2}" type="slidenum">
              <a:rPr lang="en-US" smtClean="0"/>
              <a:t>74</a:t>
            </a:fld>
            <a:endParaRPr lang="en-US"/>
          </a:p>
        </p:txBody>
      </p:sp>
      <p:pic>
        <p:nvPicPr>
          <p:cNvPr id="6" name="Picture 1" descr="LSU-HEALTH">
            <a:extLst>
              <a:ext uri="{FF2B5EF4-FFF2-40B4-BE49-F238E27FC236}">
                <a16:creationId xmlns:a16="http://schemas.microsoft.com/office/drawing/2014/main" id="{92EB19DA-838C-4F55-A635-68997D46EC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982" y="649334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79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5" y="365126"/>
            <a:ext cx="11012055" cy="734002"/>
          </a:xfrm>
        </p:spPr>
        <p:txBody>
          <a:bodyPr/>
          <a:lstStyle/>
          <a:p>
            <a:r>
              <a:rPr lang="en-US" dirty="0"/>
              <a:t>Remote Mic/FM for Minimal Hearing Loss</a:t>
            </a:r>
          </a:p>
        </p:txBody>
      </p:sp>
      <p:sp>
        <p:nvSpPr>
          <p:cNvPr id="3" name="Content Placeholder 2"/>
          <p:cNvSpPr>
            <a:spLocks noGrp="1"/>
          </p:cNvSpPr>
          <p:nvPr>
            <p:ph idx="1"/>
          </p:nvPr>
        </p:nvSpPr>
        <p:spPr>
          <a:xfrm>
            <a:off x="341745" y="1422400"/>
            <a:ext cx="11012055" cy="5237018"/>
          </a:xfrm>
        </p:spPr>
        <p:txBody>
          <a:bodyPr>
            <a:normAutofit/>
          </a:bodyPr>
          <a:lstStyle/>
          <a:p>
            <a:r>
              <a:rPr lang="en-US" dirty="0"/>
              <a:t>Previous studies show children with mild or UHL have decreased speech recognition in noise.  </a:t>
            </a:r>
          </a:p>
          <a:p>
            <a:r>
              <a:rPr lang="en-US" dirty="0"/>
              <a:t>The use of an FM system with a remote environmental microphone and a receiver at the child’s ear will result in an improved S/N ratio and will therefore improve many children’s ability to understand speech in noise.</a:t>
            </a:r>
          </a:p>
          <a:p>
            <a:r>
              <a:rPr lang="en-US" dirty="0"/>
              <a:t>The signal from a remote microphone can be sent directly into the ear of a listener by using FM system technology and a variety of transmitters and receivers. This direct transmission from a remote microphone is commonly used in classrooms to reduce the interference between a child and the teacher.</a:t>
            </a:r>
          </a:p>
        </p:txBody>
      </p:sp>
      <p:sp>
        <p:nvSpPr>
          <p:cNvPr id="5" name="Slide Number Placeholder 4">
            <a:extLst>
              <a:ext uri="{FF2B5EF4-FFF2-40B4-BE49-F238E27FC236}">
                <a16:creationId xmlns:a16="http://schemas.microsoft.com/office/drawing/2014/main" id="{E58B5B98-80F3-A866-28D3-BC89D4509D77}"/>
              </a:ext>
            </a:extLst>
          </p:cNvPr>
          <p:cNvSpPr>
            <a:spLocks noGrp="1"/>
          </p:cNvSpPr>
          <p:nvPr>
            <p:ph type="sldNum" sz="quarter" idx="12"/>
          </p:nvPr>
        </p:nvSpPr>
        <p:spPr/>
        <p:txBody>
          <a:bodyPr/>
          <a:lstStyle/>
          <a:p>
            <a:fld id="{944F90BC-AFF7-43C5-BADE-B443E96D3EC2}" type="slidenum">
              <a:rPr lang="en-US" smtClean="0"/>
              <a:t>75</a:t>
            </a:fld>
            <a:endParaRPr lang="en-US"/>
          </a:p>
        </p:txBody>
      </p:sp>
    </p:spTree>
    <p:extLst>
      <p:ext uri="{BB962C8B-B14F-4D97-AF65-F5344CB8AC3E}">
        <p14:creationId xmlns:p14="http://schemas.microsoft.com/office/powerpoint/2010/main" val="1705702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8D5B54-51B8-4FFA-AF99-205BBC1E4A98}"/>
              </a:ext>
            </a:extLst>
          </p:cNvPr>
          <p:cNvSpPr>
            <a:spLocks noGrp="1"/>
          </p:cNvSpPr>
          <p:nvPr>
            <p:ph type="title"/>
          </p:nvPr>
        </p:nvSpPr>
        <p:spPr/>
        <p:txBody>
          <a:bodyPr/>
          <a:lstStyle/>
          <a:p>
            <a:r>
              <a:rPr lang="en-US" dirty="0"/>
              <a:t>Unilateral Hearing Loss</a:t>
            </a:r>
          </a:p>
        </p:txBody>
      </p:sp>
      <p:sp>
        <p:nvSpPr>
          <p:cNvPr id="5" name="Text Placeholder 4">
            <a:extLst>
              <a:ext uri="{FF2B5EF4-FFF2-40B4-BE49-F238E27FC236}">
                <a16:creationId xmlns:a16="http://schemas.microsoft.com/office/drawing/2014/main" id="{94AC3DD5-B22A-46C5-BD01-B5DB688AC95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0766FD61-7319-788D-8906-48E0439A2EB2}"/>
              </a:ext>
            </a:extLst>
          </p:cNvPr>
          <p:cNvSpPr>
            <a:spLocks noGrp="1"/>
          </p:cNvSpPr>
          <p:nvPr>
            <p:ph type="sldNum" sz="quarter" idx="12"/>
          </p:nvPr>
        </p:nvSpPr>
        <p:spPr/>
        <p:txBody>
          <a:bodyPr/>
          <a:lstStyle/>
          <a:p>
            <a:fld id="{944F90BC-AFF7-43C5-BADE-B443E96D3EC2}" type="slidenum">
              <a:rPr lang="en-US" smtClean="0"/>
              <a:t>76</a:t>
            </a:fld>
            <a:endParaRPr lang="en-US"/>
          </a:p>
        </p:txBody>
      </p:sp>
    </p:spTree>
    <p:extLst>
      <p:ext uri="{BB962C8B-B14F-4D97-AF65-F5344CB8AC3E}">
        <p14:creationId xmlns:p14="http://schemas.microsoft.com/office/powerpoint/2010/main" val="21094609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906894-B09E-445A-888D-058563CB44C6}"/>
              </a:ext>
            </a:extLst>
          </p:cNvPr>
          <p:cNvSpPr>
            <a:spLocks noGrp="1"/>
          </p:cNvSpPr>
          <p:nvPr>
            <p:ph type="title"/>
          </p:nvPr>
        </p:nvSpPr>
        <p:spPr>
          <a:xfrm>
            <a:off x="677333" y="279919"/>
            <a:ext cx="8596669" cy="1129004"/>
          </a:xfrm>
        </p:spPr>
        <p:txBody>
          <a:bodyPr>
            <a:normAutofit fontScale="90000"/>
          </a:bodyPr>
          <a:lstStyle/>
          <a:p>
            <a:pPr algn="ctr"/>
            <a:r>
              <a:rPr lang="en-US" dirty="0"/>
              <a:t>1978 Northern &amp; Downs</a:t>
            </a:r>
            <a:br>
              <a:rPr lang="en-US" dirty="0"/>
            </a:br>
            <a:r>
              <a:rPr lang="en-US" dirty="0"/>
              <a:t>Hearing In Children</a:t>
            </a:r>
          </a:p>
        </p:txBody>
      </p:sp>
      <p:sp>
        <p:nvSpPr>
          <p:cNvPr id="7" name="Content Placeholder 6">
            <a:extLst>
              <a:ext uri="{FF2B5EF4-FFF2-40B4-BE49-F238E27FC236}">
                <a16:creationId xmlns:a16="http://schemas.microsoft.com/office/drawing/2014/main" id="{D164F73B-1812-418F-B97A-BC6BD6FEE0F0}"/>
              </a:ext>
            </a:extLst>
          </p:cNvPr>
          <p:cNvSpPr>
            <a:spLocks noGrp="1"/>
          </p:cNvSpPr>
          <p:nvPr>
            <p:ph idx="1"/>
          </p:nvPr>
        </p:nvSpPr>
        <p:spPr>
          <a:xfrm>
            <a:off x="677333" y="1838131"/>
            <a:ext cx="10034209" cy="5299787"/>
          </a:xfrm>
        </p:spPr>
        <p:txBody>
          <a:bodyPr/>
          <a:lstStyle/>
          <a:p>
            <a:r>
              <a:rPr lang="en-US" altLang="en-US" sz="2800" dirty="0"/>
              <a:t>Audiologists and otolaryngologists are not usually concerned over such deafness [unilateral], other than to identify its etiology and assure parents that there will be no handicap.</a:t>
            </a:r>
          </a:p>
          <a:p>
            <a:endParaRPr lang="en-US" altLang="en-US" sz="2800" dirty="0"/>
          </a:p>
          <a:p>
            <a:r>
              <a:rPr lang="en-US" altLang="en-US" sz="2800" dirty="0"/>
              <a:t>What has changed?</a:t>
            </a:r>
          </a:p>
          <a:p>
            <a:pPr lvl="1"/>
            <a:r>
              <a:rPr lang="en-US" altLang="en-US" sz="2600" dirty="0"/>
              <a:t>Earlier identification</a:t>
            </a:r>
          </a:p>
          <a:p>
            <a:pPr lvl="1"/>
            <a:r>
              <a:rPr lang="en-US" altLang="en-US" sz="2600" dirty="0"/>
              <a:t>Aid?  How to aid?  </a:t>
            </a:r>
          </a:p>
          <a:p>
            <a:endParaRPr lang="en-US" dirty="0"/>
          </a:p>
        </p:txBody>
      </p:sp>
      <p:sp>
        <p:nvSpPr>
          <p:cNvPr id="3" name="Slide Number Placeholder 2">
            <a:extLst>
              <a:ext uri="{FF2B5EF4-FFF2-40B4-BE49-F238E27FC236}">
                <a16:creationId xmlns:a16="http://schemas.microsoft.com/office/drawing/2014/main" id="{278A928B-6DD0-9973-5C92-E0272121B89D}"/>
              </a:ext>
            </a:extLst>
          </p:cNvPr>
          <p:cNvSpPr>
            <a:spLocks noGrp="1"/>
          </p:cNvSpPr>
          <p:nvPr>
            <p:ph type="sldNum" sz="quarter" idx="12"/>
          </p:nvPr>
        </p:nvSpPr>
        <p:spPr/>
        <p:txBody>
          <a:bodyPr/>
          <a:lstStyle/>
          <a:p>
            <a:fld id="{944F90BC-AFF7-43C5-BADE-B443E96D3EC2}" type="slidenum">
              <a:rPr lang="en-US" smtClean="0"/>
              <a:t>77</a:t>
            </a:fld>
            <a:endParaRPr lang="en-US"/>
          </a:p>
        </p:txBody>
      </p:sp>
      <p:pic>
        <p:nvPicPr>
          <p:cNvPr id="4" name="Picture 1" descr="LSU-HEALTH">
            <a:extLst>
              <a:ext uri="{FF2B5EF4-FFF2-40B4-BE49-F238E27FC236}">
                <a16:creationId xmlns:a16="http://schemas.microsoft.com/office/drawing/2014/main" id="{79D12C84-3659-6528-5A24-A25C5E96FC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87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618"/>
            <a:ext cx="9947564" cy="1455882"/>
          </a:xfrm>
        </p:spPr>
        <p:txBody>
          <a:bodyPr>
            <a:normAutofit/>
          </a:bodyPr>
          <a:lstStyle/>
          <a:p>
            <a:r>
              <a:rPr lang="en-US" dirty="0"/>
              <a:t>Unilateral Hearing Loss</a:t>
            </a:r>
            <a:br>
              <a:rPr lang="en-US" dirty="0"/>
            </a:br>
            <a:r>
              <a:rPr lang="en-US" dirty="0"/>
              <a:t>Auditory Deprivation</a:t>
            </a:r>
          </a:p>
        </p:txBody>
      </p:sp>
      <p:sp>
        <p:nvSpPr>
          <p:cNvPr id="3" name="Content Placeholder 2"/>
          <p:cNvSpPr>
            <a:spLocks noGrp="1"/>
          </p:cNvSpPr>
          <p:nvPr>
            <p:ph idx="1"/>
          </p:nvPr>
        </p:nvSpPr>
        <p:spPr>
          <a:xfrm>
            <a:off x="480292" y="1714500"/>
            <a:ext cx="11157526" cy="5143500"/>
          </a:xfrm>
        </p:spPr>
        <p:txBody>
          <a:bodyPr>
            <a:normAutofit/>
          </a:bodyPr>
          <a:lstStyle/>
          <a:p>
            <a:r>
              <a:rPr lang="en-US" sz="2400" dirty="0"/>
              <a:t>What degree of unilateral hearing loss causes auditory deprivation?</a:t>
            </a:r>
          </a:p>
          <a:p>
            <a:pPr lvl="1"/>
            <a:r>
              <a:rPr lang="en-US" sz="2400" dirty="0"/>
              <a:t>Early experience influences the way the brain processes sound.  </a:t>
            </a:r>
          </a:p>
          <a:p>
            <a:pPr lvl="1"/>
            <a:r>
              <a:rPr lang="en-US" sz="2400" dirty="0"/>
              <a:t>Congenital deaf individuals have reduced activation in the left temporal cortex compared to normal hearing controls.  </a:t>
            </a:r>
          </a:p>
          <a:p>
            <a:pPr lvl="1"/>
            <a:r>
              <a:rPr lang="en-US" sz="2400" dirty="0"/>
              <a:t>Animal models- changes in the CANS.  </a:t>
            </a:r>
          </a:p>
          <a:p>
            <a:pPr lvl="1"/>
            <a:endParaRPr lang="en-US" sz="2400" dirty="0"/>
          </a:p>
          <a:p>
            <a:r>
              <a:rPr lang="en-US" sz="2400" dirty="0"/>
              <a:t>What is the critical time-period in which amplification should be provided to children with UHL?  </a:t>
            </a:r>
          </a:p>
        </p:txBody>
      </p:sp>
      <p:sp>
        <p:nvSpPr>
          <p:cNvPr id="5" name="Slide Number Placeholder 4">
            <a:extLst>
              <a:ext uri="{FF2B5EF4-FFF2-40B4-BE49-F238E27FC236}">
                <a16:creationId xmlns:a16="http://schemas.microsoft.com/office/drawing/2014/main" id="{B9342AEC-86CE-096F-ACAC-C75B0D81E3FE}"/>
              </a:ext>
            </a:extLst>
          </p:cNvPr>
          <p:cNvSpPr>
            <a:spLocks noGrp="1"/>
          </p:cNvSpPr>
          <p:nvPr>
            <p:ph type="sldNum" sz="quarter" idx="12"/>
          </p:nvPr>
        </p:nvSpPr>
        <p:spPr/>
        <p:txBody>
          <a:bodyPr/>
          <a:lstStyle/>
          <a:p>
            <a:fld id="{944F90BC-AFF7-43C5-BADE-B443E96D3EC2}" type="slidenum">
              <a:rPr lang="en-US" smtClean="0"/>
              <a:t>78</a:t>
            </a:fld>
            <a:endParaRPr lang="en-US"/>
          </a:p>
        </p:txBody>
      </p:sp>
      <p:pic>
        <p:nvPicPr>
          <p:cNvPr id="6" name="Picture 1" descr="LSU-HEALTH">
            <a:extLst>
              <a:ext uri="{FF2B5EF4-FFF2-40B4-BE49-F238E27FC236}">
                <a16:creationId xmlns:a16="http://schemas.microsoft.com/office/drawing/2014/main" id="{629EDDB1-782E-CC04-AE38-48A910B8C4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46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Unilateral hearing loss</a:t>
            </a:r>
          </a:p>
        </p:txBody>
      </p:sp>
      <p:sp>
        <p:nvSpPr>
          <p:cNvPr id="3" name="Content Placeholder 2"/>
          <p:cNvSpPr>
            <a:spLocks noGrp="1"/>
          </p:cNvSpPr>
          <p:nvPr>
            <p:ph idx="1"/>
          </p:nvPr>
        </p:nvSpPr>
        <p:spPr>
          <a:xfrm>
            <a:off x="489527" y="1690688"/>
            <a:ext cx="11212946" cy="4959494"/>
          </a:xfrm>
        </p:spPr>
        <p:txBody>
          <a:bodyPr/>
          <a:lstStyle/>
          <a:p>
            <a:r>
              <a:rPr lang="en-US" dirty="0"/>
              <a:t>Should be referred to otolaryngologist w/ knowledge of pediatric hearing loss- imaging.  </a:t>
            </a:r>
          </a:p>
          <a:p>
            <a:endParaRPr lang="en-US" dirty="0"/>
          </a:p>
          <a:p>
            <a:r>
              <a:rPr lang="en-US" dirty="0"/>
              <a:t>Masuda et al 2013 report internal auditory canal malformation in 66.7% of children/ increase to 85% in children under 12 mos.  </a:t>
            </a:r>
          </a:p>
          <a:p>
            <a:endParaRPr lang="en-US" dirty="0"/>
          </a:p>
          <a:p>
            <a:r>
              <a:rPr lang="en-US" dirty="0"/>
              <a:t>EVA;  enlarged vestibular aqueduct?</a:t>
            </a:r>
          </a:p>
          <a:p>
            <a:r>
              <a:rPr lang="en-US" dirty="0"/>
              <a:t>Other abnormalities; absent auditory nerve</a:t>
            </a:r>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60A2AE2-F838-3784-732A-A15C0092D312}"/>
              </a:ext>
            </a:extLst>
          </p:cNvPr>
          <p:cNvSpPr>
            <a:spLocks noGrp="1"/>
          </p:cNvSpPr>
          <p:nvPr>
            <p:ph type="sldNum" sz="quarter" idx="12"/>
          </p:nvPr>
        </p:nvSpPr>
        <p:spPr/>
        <p:txBody>
          <a:bodyPr/>
          <a:lstStyle/>
          <a:p>
            <a:fld id="{944F90BC-AFF7-43C5-BADE-B443E96D3EC2}" type="slidenum">
              <a:rPr lang="en-US" smtClean="0"/>
              <a:t>79</a:t>
            </a:fld>
            <a:endParaRPr lang="en-US"/>
          </a:p>
        </p:txBody>
      </p:sp>
    </p:spTree>
    <p:extLst>
      <p:ext uri="{BB962C8B-B14F-4D97-AF65-F5344CB8AC3E}">
        <p14:creationId xmlns:p14="http://schemas.microsoft.com/office/powerpoint/2010/main" val="135122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Vs Understanding</a:t>
            </a:r>
          </a:p>
        </p:txBody>
      </p:sp>
      <p:sp>
        <p:nvSpPr>
          <p:cNvPr id="3" name="Content Placeholder 2"/>
          <p:cNvSpPr>
            <a:spLocks noGrp="1"/>
          </p:cNvSpPr>
          <p:nvPr>
            <p:ph idx="1"/>
          </p:nvPr>
        </p:nvSpPr>
        <p:spPr>
          <a:xfrm>
            <a:off x="291313" y="1409700"/>
            <a:ext cx="11405387" cy="4889500"/>
          </a:xfrm>
        </p:spPr>
        <p:txBody>
          <a:bodyPr>
            <a:normAutofit fontScale="92500" lnSpcReduction="20000"/>
          </a:bodyPr>
          <a:lstStyle/>
          <a:p>
            <a:r>
              <a:rPr lang="en-US" dirty="0"/>
              <a:t>There is a difference between hearing and listening.  </a:t>
            </a:r>
          </a:p>
          <a:p>
            <a:r>
              <a:rPr lang="en-US" dirty="0"/>
              <a:t>Hearing is passive/occurs</a:t>
            </a:r>
          </a:p>
          <a:p>
            <a:pPr lvl="1"/>
            <a:r>
              <a:rPr lang="en-US" dirty="0"/>
              <a:t>Sound- physical movement of air molecules</a:t>
            </a:r>
          </a:p>
          <a:p>
            <a:r>
              <a:rPr lang="en-US" dirty="0"/>
              <a:t>Listening-Active- interpreting meaning from the acoustic waveform</a:t>
            </a:r>
          </a:p>
          <a:p>
            <a:endParaRPr lang="en-US" dirty="0"/>
          </a:p>
          <a:p>
            <a:r>
              <a:rPr lang="en-US" dirty="0"/>
              <a:t>Can we improve listening/audibility/Hearing?</a:t>
            </a:r>
          </a:p>
          <a:p>
            <a:endParaRPr lang="en-US" dirty="0"/>
          </a:p>
          <a:p>
            <a:r>
              <a:rPr lang="en-US" dirty="0"/>
              <a:t>Audibility – speech can be heard, but not clearly enough to understand what is said</a:t>
            </a:r>
          </a:p>
          <a:p>
            <a:endParaRPr lang="en-US" dirty="0"/>
          </a:p>
          <a:p>
            <a:endParaRPr lang="en-US" dirty="0"/>
          </a:p>
          <a:p>
            <a:r>
              <a:rPr lang="en-US" dirty="0"/>
              <a:t>Intelligibility – Speech is heard clearly enough to hear fine distinctions</a:t>
            </a:r>
          </a:p>
          <a:p>
            <a:pPr lvl="1"/>
            <a:r>
              <a:rPr lang="en-US" dirty="0"/>
              <a:t>/chew/ vs /shoe/</a:t>
            </a:r>
          </a:p>
          <a:p>
            <a:endParaRPr lang="en-US" dirty="0"/>
          </a:p>
          <a:p>
            <a:endParaRPr lang="en-US" dirty="0"/>
          </a:p>
          <a:p>
            <a:endParaRPr lang="en-US" dirty="0"/>
          </a:p>
        </p:txBody>
      </p:sp>
      <p:pic>
        <p:nvPicPr>
          <p:cNvPr id="4" name="Picture 1" descr="LSU-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108EDCA-A809-4C23-9DCB-2A4CD96EABE0}"/>
              </a:ext>
            </a:extLst>
          </p:cNvPr>
          <p:cNvSpPr>
            <a:spLocks noGrp="1"/>
          </p:cNvSpPr>
          <p:nvPr>
            <p:ph type="sldNum" sz="quarter" idx="12"/>
          </p:nvPr>
        </p:nvSpPr>
        <p:spPr/>
        <p:txBody>
          <a:bodyPr/>
          <a:lstStyle/>
          <a:p>
            <a:fld id="{944F90BC-AFF7-43C5-BADE-B443E96D3EC2}" type="slidenum">
              <a:rPr lang="en-US" smtClean="0"/>
              <a:t>8</a:t>
            </a:fld>
            <a:endParaRPr lang="en-US"/>
          </a:p>
        </p:txBody>
      </p:sp>
    </p:spTree>
    <p:extLst>
      <p:ext uri="{BB962C8B-B14F-4D97-AF65-F5344CB8AC3E}">
        <p14:creationId xmlns:p14="http://schemas.microsoft.com/office/powerpoint/2010/main" val="522535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114300"/>
            <a:ext cx="9953869" cy="520700"/>
          </a:xfrm>
        </p:spPr>
        <p:txBody>
          <a:bodyPr>
            <a:normAutofit fontScale="90000"/>
          </a:bodyPr>
          <a:lstStyle/>
          <a:p>
            <a:r>
              <a:rPr lang="en-US" dirty="0"/>
              <a:t>Etiologic Factors Associated with UHL  (Tharpe)</a:t>
            </a:r>
            <a:endParaRPr lang="en-US" sz="2000" dirty="0"/>
          </a:p>
        </p:txBody>
      </p:sp>
      <p:graphicFrame>
        <p:nvGraphicFramePr>
          <p:cNvPr id="4" name="Content Placeholder 3"/>
          <p:cNvGraphicFramePr>
            <a:graphicFrameLocks noGrp="1"/>
          </p:cNvGraphicFramePr>
          <p:nvPr>
            <p:ph idx="1"/>
          </p:nvPr>
        </p:nvGraphicFramePr>
        <p:xfrm>
          <a:off x="330200" y="635000"/>
          <a:ext cx="8943975" cy="6302244"/>
        </p:xfrm>
        <a:graphic>
          <a:graphicData uri="http://schemas.openxmlformats.org/drawingml/2006/table">
            <a:tbl>
              <a:tblPr firstRow="1" bandRow="1">
                <a:tableStyleId>{5C22544A-7EE6-4342-B048-85BDC9FD1C3A}</a:tableStyleId>
              </a:tblPr>
              <a:tblGrid>
                <a:gridCol w="2981325">
                  <a:extLst>
                    <a:ext uri="{9D8B030D-6E8A-4147-A177-3AD203B41FA5}">
                      <a16:colId xmlns:a16="http://schemas.microsoft.com/office/drawing/2014/main" val="20000"/>
                    </a:ext>
                  </a:extLst>
                </a:gridCol>
                <a:gridCol w="2981325">
                  <a:extLst>
                    <a:ext uri="{9D8B030D-6E8A-4147-A177-3AD203B41FA5}">
                      <a16:colId xmlns:a16="http://schemas.microsoft.com/office/drawing/2014/main" val="20001"/>
                    </a:ext>
                  </a:extLst>
                </a:gridCol>
                <a:gridCol w="2981325">
                  <a:extLst>
                    <a:ext uri="{9D8B030D-6E8A-4147-A177-3AD203B41FA5}">
                      <a16:colId xmlns:a16="http://schemas.microsoft.com/office/drawing/2014/main" val="20002"/>
                    </a:ext>
                  </a:extLst>
                </a:gridCol>
              </a:tblGrid>
              <a:tr h="379490">
                <a:tc>
                  <a:txBody>
                    <a:bodyPr/>
                    <a:lstStyle/>
                    <a:p>
                      <a:r>
                        <a:rPr lang="en-US" dirty="0"/>
                        <a:t>Cause</a:t>
                      </a:r>
                    </a:p>
                  </a:txBody>
                  <a:tcPr/>
                </a:tc>
                <a:tc>
                  <a:txBody>
                    <a:bodyPr/>
                    <a:lstStyle/>
                    <a:p>
                      <a:r>
                        <a:rPr lang="en-US" dirty="0"/>
                        <a:t>Frequency of Occurrence</a:t>
                      </a:r>
                    </a:p>
                  </a:txBody>
                  <a:tcPr/>
                </a:tc>
                <a:tc>
                  <a:txBody>
                    <a:bodyPr/>
                    <a:lstStyle/>
                    <a:p>
                      <a:r>
                        <a:rPr lang="en-US" dirty="0"/>
                        <a:t>Reference</a:t>
                      </a:r>
                    </a:p>
                  </a:txBody>
                  <a:tcPr/>
                </a:tc>
                <a:extLst>
                  <a:ext uri="{0D108BD9-81ED-4DB2-BD59-A6C34878D82A}">
                    <a16:rowId xmlns:a16="http://schemas.microsoft.com/office/drawing/2014/main" val="10000"/>
                  </a:ext>
                </a:extLst>
              </a:tr>
              <a:tr h="873346">
                <a:tc>
                  <a:txBody>
                    <a:bodyPr/>
                    <a:lstStyle/>
                    <a:p>
                      <a:r>
                        <a:rPr lang="en-US" sz="1400" dirty="0"/>
                        <a:t>Congenital</a:t>
                      </a:r>
                      <a:r>
                        <a:rPr lang="en-US" sz="1400" baseline="0" dirty="0"/>
                        <a:t> Cytomegalovirus (CMV)</a:t>
                      </a:r>
                      <a:endParaRPr lang="en-US" sz="1400" dirty="0"/>
                    </a:p>
                  </a:txBody>
                  <a:tcPr/>
                </a:tc>
                <a:tc>
                  <a:txBody>
                    <a:bodyPr/>
                    <a:lstStyle/>
                    <a:p>
                      <a:r>
                        <a:rPr lang="en-US" sz="1400" dirty="0"/>
                        <a:t>Leading Cause. </a:t>
                      </a:r>
                    </a:p>
                    <a:p>
                      <a:r>
                        <a:rPr lang="en-US" sz="1400" dirty="0"/>
                        <a:t>Occurs in  .-2-25%</a:t>
                      </a:r>
                      <a:r>
                        <a:rPr lang="en-US" sz="1400" baseline="0" dirty="0"/>
                        <a:t> of all live births</a:t>
                      </a:r>
                      <a:endParaRPr lang="en-US" sz="1400" dirty="0"/>
                    </a:p>
                  </a:txBody>
                  <a:tcPr/>
                </a:tc>
                <a:tc>
                  <a:txBody>
                    <a:bodyPr/>
                    <a:lstStyle/>
                    <a:p>
                      <a:r>
                        <a:rPr lang="en-US" sz="1400" dirty="0"/>
                        <a:t>Leung et al, 2003</a:t>
                      </a:r>
                    </a:p>
                    <a:p>
                      <a:r>
                        <a:rPr lang="en-US" sz="1400" dirty="0"/>
                        <a:t>Nance, 2007</a:t>
                      </a:r>
                    </a:p>
                  </a:txBody>
                  <a:tcPr/>
                </a:tc>
                <a:extLst>
                  <a:ext uri="{0D108BD9-81ED-4DB2-BD59-A6C34878D82A}">
                    <a16:rowId xmlns:a16="http://schemas.microsoft.com/office/drawing/2014/main" val="10001"/>
                  </a:ext>
                </a:extLst>
              </a:tr>
              <a:tr h="379490">
                <a:tc>
                  <a:txBody>
                    <a:bodyPr/>
                    <a:lstStyle/>
                    <a:p>
                      <a:r>
                        <a:rPr lang="en-US" sz="1400" dirty="0"/>
                        <a:t>Bacterial Meningitis</a:t>
                      </a:r>
                    </a:p>
                  </a:txBody>
                  <a:tcPr/>
                </a:tc>
                <a:tc>
                  <a:txBody>
                    <a:bodyPr/>
                    <a:lstStyle/>
                    <a:p>
                      <a:r>
                        <a:rPr lang="en-US" sz="1400" dirty="0"/>
                        <a:t>30%</a:t>
                      </a:r>
                      <a:r>
                        <a:rPr lang="en-US" sz="1400" baseline="0" dirty="0"/>
                        <a:t> cause UHL</a:t>
                      </a:r>
                      <a:endParaRPr lang="en-US" sz="1400" dirty="0"/>
                    </a:p>
                  </a:txBody>
                  <a:tcPr/>
                </a:tc>
                <a:tc>
                  <a:txBody>
                    <a:bodyPr/>
                    <a:lstStyle/>
                    <a:p>
                      <a:r>
                        <a:rPr lang="en-US" sz="1400" dirty="0" err="1"/>
                        <a:t>Kutz</a:t>
                      </a:r>
                      <a:r>
                        <a:rPr lang="en-US" sz="1400" dirty="0"/>
                        <a:t> et al, 2006</a:t>
                      </a:r>
                    </a:p>
                  </a:txBody>
                  <a:tcPr/>
                </a:tc>
                <a:extLst>
                  <a:ext uri="{0D108BD9-81ED-4DB2-BD59-A6C34878D82A}">
                    <a16:rowId xmlns:a16="http://schemas.microsoft.com/office/drawing/2014/main" val="10002"/>
                  </a:ext>
                </a:extLst>
              </a:tr>
              <a:tr h="935728">
                <a:tc>
                  <a:txBody>
                    <a:bodyPr/>
                    <a:lstStyle/>
                    <a:p>
                      <a:r>
                        <a:rPr lang="en-US" sz="1400" dirty="0"/>
                        <a:t>Viral/Bacterial Mumps</a:t>
                      </a:r>
                    </a:p>
                  </a:txBody>
                  <a:tcPr/>
                </a:tc>
                <a:tc>
                  <a:txBody>
                    <a:bodyPr/>
                    <a:lstStyle/>
                    <a:p>
                      <a:r>
                        <a:rPr lang="en-US" sz="1400" dirty="0"/>
                        <a:t>80-90%</a:t>
                      </a:r>
                      <a:r>
                        <a:rPr lang="en-US" sz="1400" baseline="0" dirty="0"/>
                        <a:t> of cases caused by viral or bacterial mumps are UHL.</a:t>
                      </a:r>
                      <a:endParaRPr lang="en-US" sz="1400" dirty="0"/>
                    </a:p>
                  </a:txBody>
                  <a:tcPr/>
                </a:tc>
                <a:tc>
                  <a:txBody>
                    <a:bodyPr/>
                    <a:lstStyle/>
                    <a:p>
                      <a:r>
                        <a:rPr lang="en-US" sz="1400" dirty="0" err="1"/>
                        <a:t>Unal</a:t>
                      </a:r>
                      <a:r>
                        <a:rPr lang="en-US" sz="1400" dirty="0"/>
                        <a:t> et al, 1998</a:t>
                      </a:r>
                    </a:p>
                  </a:txBody>
                  <a:tcPr/>
                </a:tc>
                <a:extLst>
                  <a:ext uri="{0D108BD9-81ED-4DB2-BD59-A6C34878D82A}">
                    <a16:rowId xmlns:a16="http://schemas.microsoft.com/office/drawing/2014/main" val="10003"/>
                  </a:ext>
                </a:extLst>
              </a:tr>
              <a:tr h="655010">
                <a:tc>
                  <a:txBody>
                    <a:bodyPr/>
                    <a:lstStyle/>
                    <a:p>
                      <a:r>
                        <a:rPr lang="en-US" sz="1400" dirty="0"/>
                        <a:t>Enlarged Vestibular Aqueduct Syndrome</a:t>
                      </a:r>
                    </a:p>
                  </a:txBody>
                  <a:tcPr/>
                </a:tc>
                <a:tc>
                  <a:txBody>
                    <a:bodyPr/>
                    <a:lstStyle/>
                    <a:p>
                      <a:r>
                        <a:rPr lang="en-US" sz="1400" dirty="0"/>
                        <a:t>Approximately 20%</a:t>
                      </a:r>
                      <a:r>
                        <a:rPr lang="en-US" sz="1400" baseline="0" dirty="0"/>
                        <a:t> of cases of EVAS are UHL</a:t>
                      </a:r>
                      <a:endParaRPr lang="en-US" sz="1400" dirty="0"/>
                    </a:p>
                  </a:txBody>
                  <a:tcPr/>
                </a:tc>
                <a:tc>
                  <a:txBody>
                    <a:bodyPr/>
                    <a:lstStyle/>
                    <a:p>
                      <a:r>
                        <a:rPr lang="en-US" sz="1400" dirty="0" err="1"/>
                        <a:t>Gvaerts</a:t>
                      </a:r>
                      <a:r>
                        <a:rPr lang="en-US" sz="1400" dirty="0"/>
                        <a:t>,</a:t>
                      </a:r>
                      <a:r>
                        <a:rPr lang="en-US" sz="1400" baseline="0" dirty="0"/>
                        <a:t> et al, 1999</a:t>
                      </a:r>
                      <a:endParaRPr lang="en-US" sz="1400" dirty="0"/>
                    </a:p>
                  </a:txBody>
                  <a:tcPr/>
                </a:tc>
                <a:extLst>
                  <a:ext uri="{0D108BD9-81ED-4DB2-BD59-A6C34878D82A}">
                    <a16:rowId xmlns:a16="http://schemas.microsoft.com/office/drawing/2014/main" val="10004"/>
                  </a:ext>
                </a:extLst>
              </a:tr>
              <a:tr h="379490">
                <a:tc>
                  <a:txBody>
                    <a:bodyPr/>
                    <a:lstStyle/>
                    <a:p>
                      <a:r>
                        <a:rPr lang="en-US" sz="1400" dirty="0"/>
                        <a:t>Chiari Malformation</a:t>
                      </a:r>
                    </a:p>
                  </a:txBody>
                  <a:tcPr/>
                </a:tc>
                <a:tc>
                  <a:txBody>
                    <a:bodyPr/>
                    <a:lstStyle/>
                    <a:p>
                      <a:r>
                        <a:rPr lang="en-US" sz="1400" dirty="0"/>
                        <a:t>Majority are UHL</a:t>
                      </a:r>
                      <a:r>
                        <a:rPr lang="en-US" sz="1400" baseline="0" dirty="0"/>
                        <a:t> (65%)</a:t>
                      </a:r>
                      <a:endParaRPr lang="en-US" sz="1400" dirty="0"/>
                    </a:p>
                  </a:txBody>
                  <a:tcPr/>
                </a:tc>
                <a:tc>
                  <a:txBody>
                    <a:bodyPr/>
                    <a:lstStyle/>
                    <a:p>
                      <a:r>
                        <a:rPr lang="en-US" sz="1400" dirty="0" err="1"/>
                        <a:t>Podwall</a:t>
                      </a:r>
                      <a:r>
                        <a:rPr lang="en-US" sz="1400" dirty="0"/>
                        <a:t>, et al, 2002</a:t>
                      </a:r>
                    </a:p>
                  </a:txBody>
                  <a:tcPr/>
                </a:tc>
                <a:extLst>
                  <a:ext uri="{0D108BD9-81ED-4DB2-BD59-A6C34878D82A}">
                    <a16:rowId xmlns:a16="http://schemas.microsoft.com/office/drawing/2014/main" val="10005"/>
                  </a:ext>
                </a:extLst>
              </a:tr>
              <a:tr h="655010">
                <a:tc>
                  <a:txBody>
                    <a:bodyPr/>
                    <a:lstStyle/>
                    <a:p>
                      <a:r>
                        <a:rPr lang="en-US" sz="1400" dirty="0"/>
                        <a:t>Sudden SNHL</a:t>
                      </a:r>
                    </a:p>
                  </a:txBody>
                  <a:tcPr/>
                </a:tc>
                <a:tc>
                  <a:txBody>
                    <a:bodyPr/>
                    <a:lstStyle/>
                    <a:p>
                      <a:r>
                        <a:rPr lang="en-US" sz="1400" dirty="0"/>
                        <a:t>85% of cases in children are UHL</a:t>
                      </a:r>
                    </a:p>
                  </a:txBody>
                  <a:tcPr/>
                </a:tc>
                <a:tc>
                  <a:txBody>
                    <a:bodyPr/>
                    <a:lstStyle/>
                    <a:p>
                      <a:r>
                        <a:rPr lang="en-US" sz="1400" dirty="0"/>
                        <a:t>Roman</a:t>
                      </a:r>
                      <a:r>
                        <a:rPr lang="en-US" sz="1400" baseline="0" dirty="0"/>
                        <a:t> et al, 2001</a:t>
                      </a:r>
                      <a:endParaRPr lang="en-US" sz="1400" dirty="0"/>
                    </a:p>
                  </a:txBody>
                  <a:tcPr/>
                </a:tc>
                <a:extLst>
                  <a:ext uri="{0D108BD9-81ED-4DB2-BD59-A6C34878D82A}">
                    <a16:rowId xmlns:a16="http://schemas.microsoft.com/office/drawing/2014/main" val="10006"/>
                  </a:ext>
                </a:extLst>
              </a:tr>
              <a:tr h="987536">
                <a:tc>
                  <a:txBody>
                    <a:bodyPr/>
                    <a:lstStyle/>
                    <a:p>
                      <a:r>
                        <a:rPr lang="en-US" sz="1400" dirty="0"/>
                        <a:t>Atresia</a:t>
                      </a:r>
                    </a:p>
                  </a:txBody>
                  <a:tcPr/>
                </a:tc>
                <a:tc>
                  <a:txBody>
                    <a:bodyPr/>
                    <a:lstStyle/>
                    <a:p>
                      <a:r>
                        <a:rPr lang="en-US" sz="1400" dirty="0"/>
                        <a:t>Atresia</a:t>
                      </a:r>
                      <a:r>
                        <a:rPr lang="en-US" sz="1400" baseline="0" dirty="0"/>
                        <a:t> or </a:t>
                      </a:r>
                      <a:r>
                        <a:rPr lang="en-US" sz="1400" baseline="0" dirty="0" err="1"/>
                        <a:t>microtia</a:t>
                      </a:r>
                      <a:r>
                        <a:rPr lang="en-US" sz="1400" baseline="0" dirty="0"/>
                        <a:t> occurs </a:t>
                      </a:r>
                      <a:r>
                        <a:rPr lang="en-US" sz="1400" dirty="0"/>
                        <a:t>1 in</a:t>
                      </a:r>
                      <a:r>
                        <a:rPr lang="en-US" sz="1400" baseline="0" dirty="0"/>
                        <a:t> </a:t>
                      </a:r>
                      <a:r>
                        <a:rPr lang="en-US" sz="1400" dirty="0"/>
                        <a:t>10,000 births; 70% are UHL</a:t>
                      </a:r>
                    </a:p>
                  </a:txBody>
                  <a:tcPr/>
                </a:tc>
                <a:tc>
                  <a:txBody>
                    <a:bodyPr/>
                    <a:lstStyle/>
                    <a:p>
                      <a:r>
                        <a:rPr lang="en-US" sz="1400" dirty="0" err="1"/>
                        <a:t>Schuknecht</a:t>
                      </a:r>
                      <a:r>
                        <a:rPr lang="en-US" sz="1400" dirty="0"/>
                        <a:t>,</a:t>
                      </a:r>
                      <a:r>
                        <a:rPr lang="en-US" sz="1400" baseline="0" dirty="0"/>
                        <a:t> 1989</a:t>
                      </a:r>
                      <a:endParaRPr lang="en-US" sz="1400" dirty="0"/>
                    </a:p>
                  </a:txBody>
                  <a:tcPr/>
                </a:tc>
                <a:extLst>
                  <a:ext uri="{0D108BD9-81ED-4DB2-BD59-A6C34878D82A}">
                    <a16:rowId xmlns:a16="http://schemas.microsoft.com/office/drawing/2014/main" val="10007"/>
                  </a:ext>
                </a:extLst>
              </a:tr>
              <a:tr h="493012">
                <a:tc rowSpan="2">
                  <a:txBody>
                    <a:bodyPr/>
                    <a:lstStyle/>
                    <a:p>
                      <a:r>
                        <a:rPr lang="en-US" sz="1400" dirty="0"/>
                        <a:t>Gap Junction Beta</a:t>
                      </a:r>
                      <a:r>
                        <a:rPr lang="en-US" sz="1400" baseline="0" dirty="0"/>
                        <a:t> </a:t>
                      </a:r>
                      <a:endParaRPr lang="en-US" sz="1400" dirty="0"/>
                    </a:p>
                  </a:txBody>
                  <a:tcPr/>
                </a:tc>
                <a:tc rowSpan="2">
                  <a:txBody>
                    <a:bodyPr/>
                    <a:lstStyle/>
                    <a:p>
                      <a:r>
                        <a:rPr lang="en-US" sz="1400" dirty="0"/>
                        <a:t>Over 80</a:t>
                      </a:r>
                      <a:r>
                        <a:rPr lang="en-US" sz="1400" baseline="0" dirty="0"/>
                        <a:t> mutations are responsible for HL.  Some UHL.</a:t>
                      </a:r>
                      <a:endParaRPr lang="en-US" sz="1400" dirty="0"/>
                    </a:p>
                  </a:txBody>
                  <a:tcPr/>
                </a:tc>
                <a:tc>
                  <a:txBody>
                    <a:bodyPr/>
                    <a:lstStyle/>
                    <a:p>
                      <a:r>
                        <a:rPr lang="en-US" sz="1400" dirty="0"/>
                        <a:t>Kenna et</a:t>
                      </a:r>
                      <a:r>
                        <a:rPr lang="en-US" sz="1400" baseline="0" dirty="0"/>
                        <a:t> al, 2001</a:t>
                      </a:r>
                    </a:p>
                    <a:p>
                      <a:r>
                        <a:rPr lang="en-US" sz="1400" baseline="0" dirty="0"/>
                        <a:t>Wilcox, et al, 2000</a:t>
                      </a:r>
                      <a:endParaRPr lang="en-US" sz="1400" dirty="0"/>
                    </a:p>
                  </a:txBody>
                  <a:tcPr/>
                </a:tc>
                <a:extLst>
                  <a:ext uri="{0D108BD9-81ED-4DB2-BD59-A6C34878D82A}">
                    <a16:rowId xmlns:a16="http://schemas.microsoft.com/office/drawing/2014/main" val="10008"/>
                  </a:ext>
                </a:extLst>
              </a:tr>
              <a:tr h="0">
                <a:tc vMerge="1">
                  <a:txBody>
                    <a:bodyPr/>
                    <a:lstStyle/>
                    <a:p>
                      <a:endParaRPr lang="en-US"/>
                    </a:p>
                  </a:txBody>
                  <a:tcPr/>
                </a:tc>
                <a:tc vMerge="1">
                  <a:txBody>
                    <a:bodyPr/>
                    <a:lstStyle/>
                    <a:p>
                      <a:endParaRPr lang="en-US"/>
                    </a:p>
                  </a:txBody>
                  <a:tcPr/>
                </a:tc>
                <a:tc rowSpan="2">
                  <a:txBody>
                    <a:bodyPr/>
                    <a:lstStyle/>
                    <a:p>
                      <a:r>
                        <a:rPr lang="en-US" sz="1400" dirty="0" err="1"/>
                        <a:t>Herrgard</a:t>
                      </a:r>
                      <a:r>
                        <a:rPr lang="en-US" sz="1400" dirty="0"/>
                        <a:t> et</a:t>
                      </a:r>
                      <a:r>
                        <a:rPr lang="en-US" sz="1400" baseline="0" dirty="0"/>
                        <a:t> al, 1995</a:t>
                      </a:r>
                      <a:endParaRPr lang="en-US" sz="1400" dirty="0"/>
                    </a:p>
                  </a:txBody>
                  <a:tcPr/>
                </a:tc>
                <a:extLst>
                  <a:ext uri="{0D108BD9-81ED-4DB2-BD59-A6C34878D82A}">
                    <a16:rowId xmlns:a16="http://schemas.microsoft.com/office/drawing/2014/main" val="10009"/>
                  </a:ext>
                </a:extLst>
              </a:tr>
              <a:tr h="467864">
                <a:tc>
                  <a:txBody>
                    <a:bodyPr/>
                    <a:lstStyle/>
                    <a:p>
                      <a:r>
                        <a:rPr lang="en-US" sz="1400" dirty="0"/>
                        <a:t>Prematurity</a:t>
                      </a:r>
                    </a:p>
                  </a:txBody>
                  <a:tcPr/>
                </a:tc>
                <a:tc>
                  <a:txBody>
                    <a:bodyPr/>
                    <a:lstStyle/>
                    <a:p>
                      <a:r>
                        <a:rPr lang="en-US" sz="1400" dirty="0"/>
                        <a:t>5% have</a:t>
                      </a:r>
                      <a:r>
                        <a:rPr lang="en-US" sz="1400" baseline="0" dirty="0"/>
                        <a:t> minimal bilateral or UHL</a:t>
                      </a:r>
                      <a:endParaRPr lang="en-US" sz="1400" dirty="0"/>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5" name="Slide Number Placeholder 4">
            <a:extLst>
              <a:ext uri="{FF2B5EF4-FFF2-40B4-BE49-F238E27FC236}">
                <a16:creationId xmlns:a16="http://schemas.microsoft.com/office/drawing/2014/main" id="{66A6D7A9-02F7-F170-198D-76E272886C12}"/>
              </a:ext>
            </a:extLst>
          </p:cNvPr>
          <p:cNvSpPr>
            <a:spLocks noGrp="1"/>
          </p:cNvSpPr>
          <p:nvPr>
            <p:ph type="sldNum" sz="quarter" idx="12"/>
          </p:nvPr>
        </p:nvSpPr>
        <p:spPr/>
        <p:txBody>
          <a:bodyPr/>
          <a:lstStyle/>
          <a:p>
            <a:fld id="{944F90BC-AFF7-43C5-BADE-B443E96D3EC2}" type="slidenum">
              <a:rPr lang="en-US" smtClean="0"/>
              <a:t>80</a:t>
            </a:fld>
            <a:endParaRPr lang="en-US"/>
          </a:p>
        </p:txBody>
      </p:sp>
    </p:spTree>
    <p:extLst>
      <p:ext uri="{BB962C8B-B14F-4D97-AF65-F5344CB8AC3E}">
        <p14:creationId xmlns:p14="http://schemas.microsoft.com/office/powerpoint/2010/main" val="236486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C4B0-DC3E-4126-AC27-EBE63B2DED22}"/>
              </a:ext>
            </a:extLst>
          </p:cNvPr>
          <p:cNvSpPr>
            <a:spLocks noGrp="1"/>
          </p:cNvSpPr>
          <p:nvPr>
            <p:ph type="title"/>
          </p:nvPr>
        </p:nvSpPr>
        <p:spPr>
          <a:xfrm>
            <a:off x="304800" y="335903"/>
            <a:ext cx="8969202" cy="692797"/>
          </a:xfrm>
        </p:spPr>
        <p:txBody>
          <a:bodyPr>
            <a:normAutofit fontScale="90000"/>
          </a:bodyPr>
          <a:lstStyle/>
          <a:p>
            <a:r>
              <a:rPr lang="en-US" dirty="0"/>
              <a:t>Evidence-Based Practice</a:t>
            </a:r>
          </a:p>
        </p:txBody>
      </p:sp>
      <p:sp>
        <p:nvSpPr>
          <p:cNvPr id="3" name="Content Placeholder 2">
            <a:extLst>
              <a:ext uri="{FF2B5EF4-FFF2-40B4-BE49-F238E27FC236}">
                <a16:creationId xmlns:a16="http://schemas.microsoft.com/office/drawing/2014/main" id="{DF560234-0577-453C-BB4A-CC7CF4B702F9}"/>
              </a:ext>
            </a:extLst>
          </p:cNvPr>
          <p:cNvSpPr>
            <a:spLocks noGrp="1"/>
          </p:cNvSpPr>
          <p:nvPr>
            <p:ph idx="1"/>
          </p:nvPr>
        </p:nvSpPr>
        <p:spPr>
          <a:xfrm>
            <a:off x="304801" y="1246909"/>
            <a:ext cx="12085982" cy="5275188"/>
          </a:xfrm>
        </p:spPr>
        <p:txBody>
          <a:bodyPr>
            <a:normAutofit/>
          </a:bodyPr>
          <a:lstStyle/>
          <a:p>
            <a:r>
              <a:rPr lang="en-US" altLang="en-US" sz="2800" dirty="0"/>
              <a:t>Evidence Based Practice is ever changing</a:t>
            </a:r>
          </a:p>
          <a:p>
            <a:pPr lvl="1"/>
            <a:r>
              <a:rPr lang="en-US" altLang="en-US" sz="2800" dirty="0"/>
              <a:t>New research</a:t>
            </a:r>
          </a:p>
          <a:p>
            <a:pPr lvl="2"/>
            <a:r>
              <a:rPr lang="en-US" altLang="en-US" sz="2800" dirty="0"/>
              <a:t>Overwhelming evidence of the detrimental effects</a:t>
            </a:r>
          </a:p>
          <a:p>
            <a:pPr lvl="1"/>
            <a:r>
              <a:rPr lang="en-US" altLang="en-US" sz="2800" dirty="0"/>
              <a:t>New technology</a:t>
            </a:r>
          </a:p>
          <a:p>
            <a:pPr lvl="2"/>
            <a:r>
              <a:rPr lang="en-US" altLang="en-US" sz="2800" dirty="0"/>
              <a:t>Cochlear Baha, Oticon Medical Ponto and ear-level FM</a:t>
            </a:r>
          </a:p>
          <a:p>
            <a:pPr lvl="1"/>
            <a:r>
              <a:rPr lang="en-US" altLang="en-US" sz="2800" dirty="0"/>
              <a:t>More experience</a:t>
            </a:r>
          </a:p>
          <a:p>
            <a:pPr lvl="2"/>
            <a:r>
              <a:rPr lang="en-US" altLang="en-US" sz="2800" dirty="0"/>
              <a:t>Patients who are successful or unsuccessful with each technology and families who say, “I wish we had done this sooner.”</a:t>
            </a:r>
          </a:p>
          <a:p>
            <a:endParaRPr lang="en-US" dirty="0"/>
          </a:p>
        </p:txBody>
      </p:sp>
      <p:sp>
        <p:nvSpPr>
          <p:cNvPr id="5" name="Slide Number Placeholder 4">
            <a:extLst>
              <a:ext uri="{FF2B5EF4-FFF2-40B4-BE49-F238E27FC236}">
                <a16:creationId xmlns:a16="http://schemas.microsoft.com/office/drawing/2014/main" id="{974FA923-0D84-0101-9F3B-B1ED71B11024}"/>
              </a:ext>
            </a:extLst>
          </p:cNvPr>
          <p:cNvSpPr>
            <a:spLocks noGrp="1"/>
          </p:cNvSpPr>
          <p:nvPr>
            <p:ph type="sldNum" sz="quarter" idx="12"/>
          </p:nvPr>
        </p:nvSpPr>
        <p:spPr/>
        <p:txBody>
          <a:bodyPr/>
          <a:lstStyle/>
          <a:p>
            <a:fld id="{944F90BC-AFF7-43C5-BADE-B443E96D3EC2}" type="slidenum">
              <a:rPr lang="en-US" smtClean="0"/>
              <a:t>81</a:t>
            </a:fld>
            <a:endParaRPr lang="en-US"/>
          </a:p>
        </p:txBody>
      </p:sp>
      <p:pic>
        <p:nvPicPr>
          <p:cNvPr id="6" name="Picture 1" descr="LSU-HEALTH">
            <a:extLst>
              <a:ext uri="{FF2B5EF4-FFF2-40B4-BE49-F238E27FC236}">
                <a16:creationId xmlns:a16="http://schemas.microsoft.com/office/drawing/2014/main" id="{DD9BF893-2CE6-D0C8-4CC2-0FF91A28DC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8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F769-686A-4FFB-8B87-B0086D83AE25}"/>
              </a:ext>
            </a:extLst>
          </p:cNvPr>
          <p:cNvSpPr>
            <a:spLocks noGrp="1"/>
          </p:cNvSpPr>
          <p:nvPr>
            <p:ph type="title"/>
          </p:nvPr>
        </p:nvSpPr>
        <p:spPr>
          <a:xfrm>
            <a:off x="677334" y="609600"/>
            <a:ext cx="8596668" cy="911290"/>
          </a:xfrm>
        </p:spPr>
        <p:txBody>
          <a:bodyPr/>
          <a:lstStyle/>
          <a:p>
            <a:r>
              <a:rPr lang="en-US" dirty="0"/>
              <a:t>JCIH 2019</a:t>
            </a:r>
          </a:p>
        </p:txBody>
      </p:sp>
      <p:sp>
        <p:nvSpPr>
          <p:cNvPr id="3" name="Content Placeholder 2">
            <a:extLst>
              <a:ext uri="{FF2B5EF4-FFF2-40B4-BE49-F238E27FC236}">
                <a16:creationId xmlns:a16="http://schemas.microsoft.com/office/drawing/2014/main" id="{BF6CF770-CAA0-450F-B37C-248BA7F25287}"/>
              </a:ext>
            </a:extLst>
          </p:cNvPr>
          <p:cNvSpPr>
            <a:spLocks noGrp="1"/>
          </p:cNvSpPr>
          <p:nvPr>
            <p:ph idx="1"/>
          </p:nvPr>
        </p:nvSpPr>
        <p:spPr>
          <a:xfrm>
            <a:off x="571500" y="1520890"/>
            <a:ext cx="9702800" cy="5121210"/>
          </a:xfrm>
        </p:spPr>
        <p:txBody>
          <a:bodyPr>
            <a:normAutofit/>
          </a:bodyPr>
          <a:lstStyle/>
          <a:p>
            <a:r>
              <a:rPr lang="en-US" dirty="0"/>
              <a:t>Expansion of criteria for cochlear implantation including lowered age of candidacy, as well as other options (unilateral hearing loss, hybrid-devices for children with substantial residual hearing) to provide earlier auditory access to a larger population of children.</a:t>
            </a:r>
          </a:p>
        </p:txBody>
      </p:sp>
      <p:sp>
        <p:nvSpPr>
          <p:cNvPr id="5" name="Slide Number Placeholder 4">
            <a:extLst>
              <a:ext uri="{FF2B5EF4-FFF2-40B4-BE49-F238E27FC236}">
                <a16:creationId xmlns:a16="http://schemas.microsoft.com/office/drawing/2014/main" id="{E812208D-3EAB-9B7D-F8A0-B8ECCBD96FF1}"/>
              </a:ext>
            </a:extLst>
          </p:cNvPr>
          <p:cNvSpPr>
            <a:spLocks noGrp="1"/>
          </p:cNvSpPr>
          <p:nvPr>
            <p:ph type="sldNum" sz="quarter" idx="12"/>
          </p:nvPr>
        </p:nvSpPr>
        <p:spPr/>
        <p:txBody>
          <a:bodyPr/>
          <a:lstStyle/>
          <a:p>
            <a:fld id="{944F90BC-AFF7-43C5-BADE-B443E96D3EC2}" type="slidenum">
              <a:rPr lang="en-US" smtClean="0"/>
              <a:t>82</a:t>
            </a:fld>
            <a:endParaRPr lang="en-US"/>
          </a:p>
        </p:txBody>
      </p:sp>
      <p:pic>
        <p:nvPicPr>
          <p:cNvPr id="6" name="Picture 1" descr="LSU-HEALTH">
            <a:extLst>
              <a:ext uri="{FF2B5EF4-FFF2-40B4-BE49-F238E27FC236}">
                <a16:creationId xmlns:a16="http://schemas.microsoft.com/office/drawing/2014/main" id="{98545C14-D696-E9D2-6A55-E5A9C325A9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211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4F3D-FC83-4DC7-92FB-3790B2E0CFF3}"/>
              </a:ext>
            </a:extLst>
          </p:cNvPr>
          <p:cNvSpPr>
            <a:spLocks noGrp="1"/>
          </p:cNvSpPr>
          <p:nvPr>
            <p:ph type="title"/>
          </p:nvPr>
        </p:nvSpPr>
        <p:spPr>
          <a:xfrm>
            <a:off x="212035" y="193965"/>
            <a:ext cx="11141765" cy="1071417"/>
          </a:xfrm>
        </p:spPr>
        <p:txBody>
          <a:bodyPr/>
          <a:lstStyle/>
          <a:p>
            <a:r>
              <a:rPr lang="en-US" dirty="0"/>
              <a:t>AAA 2013</a:t>
            </a:r>
          </a:p>
        </p:txBody>
      </p:sp>
      <p:sp>
        <p:nvSpPr>
          <p:cNvPr id="3" name="Content Placeholder 2">
            <a:extLst>
              <a:ext uri="{FF2B5EF4-FFF2-40B4-BE49-F238E27FC236}">
                <a16:creationId xmlns:a16="http://schemas.microsoft.com/office/drawing/2014/main" id="{FA408A36-6B35-48AF-8D4B-87063999B111}"/>
              </a:ext>
            </a:extLst>
          </p:cNvPr>
          <p:cNvSpPr>
            <a:spLocks noGrp="1"/>
          </p:cNvSpPr>
          <p:nvPr>
            <p:ph idx="1"/>
          </p:nvPr>
        </p:nvSpPr>
        <p:spPr>
          <a:xfrm>
            <a:off x="92364" y="1351721"/>
            <a:ext cx="11850254" cy="5312313"/>
          </a:xfrm>
        </p:spPr>
        <p:txBody>
          <a:bodyPr/>
          <a:lstStyle/>
          <a:p>
            <a:r>
              <a:rPr lang="en-US" dirty="0"/>
              <a:t>Children with </a:t>
            </a:r>
            <a:r>
              <a:rPr lang="en-US" dirty="0" err="1"/>
              <a:t>aidable</a:t>
            </a:r>
            <a:r>
              <a:rPr lang="en-US" dirty="0"/>
              <a:t> unilateral hearing loss should be considered candidates for amplification in the impaired ear due to evidence for potential developmental and academic delays. </a:t>
            </a:r>
          </a:p>
          <a:p>
            <a:r>
              <a:rPr lang="en-US" dirty="0"/>
              <a:t>Children with unilateral hearing loss are at greater risk than children with normal hearing for speech and language delays and academic difficulties. For children with severe or profound unilateral hearing losses and normal hearing in the other ear, Contralateral Routing of Signal (CROS) or bone conduction devices may be considered depending on the child’s age and ability to control their environment. </a:t>
            </a:r>
          </a:p>
        </p:txBody>
      </p:sp>
      <p:sp>
        <p:nvSpPr>
          <p:cNvPr id="5" name="Slide Number Placeholder 4">
            <a:extLst>
              <a:ext uri="{FF2B5EF4-FFF2-40B4-BE49-F238E27FC236}">
                <a16:creationId xmlns:a16="http://schemas.microsoft.com/office/drawing/2014/main" id="{A79C3FD0-DD58-6C97-1A36-04C0967F9911}"/>
              </a:ext>
            </a:extLst>
          </p:cNvPr>
          <p:cNvSpPr>
            <a:spLocks noGrp="1"/>
          </p:cNvSpPr>
          <p:nvPr>
            <p:ph type="sldNum" sz="quarter" idx="12"/>
          </p:nvPr>
        </p:nvSpPr>
        <p:spPr/>
        <p:txBody>
          <a:bodyPr/>
          <a:lstStyle/>
          <a:p>
            <a:fld id="{944F90BC-AFF7-43C5-BADE-B443E96D3EC2}" type="slidenum">
              <a:rPr lang="en-US" smtClean="0"/>
              <a:t>83</a:t>
            </a:fld>
            <a:endParaRPr lang="en-US"/>
          </a:p>
        </p:txBody>
      </p:sp>
      <p:pic>
        <p:nvPicPr>
          <p:cNvPr id="6" name="Picture 1" descr="LSU-HEALTH">
            <a:extLst>
              <a:ext uri="{FF2B5EF4-FFF2-40B4-BE49-F238E27FC236}">
                <a16:creationId xmlns:a16="http://schemas.microsoft.com/office/drawing/2014/main" id="{4CF81A03-05E7-045B-7719-293407BDD4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1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414E-1E9E-48C2-BEDD-4895AAB9C74E}"/>
              </a:ext>
            </a:extLst>
          </p:cNvPr>
          <p:cNvSpPr>
            <a:spLocks noGrp="1"/>
          </p:cNvSpPr>
          <p:nvPr>
            <p:ph type="title"/>
          </p:nvPr>
        </p:nvSpPr>
        <p:spPr>
          <a:xfrm>
            <a:off x="355600" y="365126"/>
            <a:ext cx="10998200" cy="587376"/>
          </a:xfrm>
        </p:spPr>
        <p:txBody>
          <a:bodyPr>
            <a:normAutofit fontScale="90000"/>
          </a:bodyPr>
          <a:lstStyle/>
          <a:p>
            <a:r>
              <a:rPr lang="en-US" dirty="0"/>
              <a:t>Impact of UHL</a:t>
            </a:r>
          </a:p>
        </p:txBody>
      </p:sp>
      <p:sp>
        <p:nvSpPr>
          <p:cNvPr id="3" name="Content Placeholder 2">
            <a:extLst>
              <a:ext uri="{FF2B5EF4-FFF2-40B4-BE49-F238E27FC236}">
                <a16:creationId xmlns:a16="http://schemas.microsoft.com/office/drawing/2014/main" id="{2E11DEED-8D46-4E9F-8A9B-DEA4AA92863A}"/>
              </a:ext>
            </a:extLst>
          </p:cNvPr>
          <p:cNvSpPr>
            <a:spLocks noGrp="1"/>
          </p:cNvSpPr>
          <p:nvPr>
            <p:ph idx="1"/>
          </p:nvPr>
        </p:nvSpPr>
        <p:spPr>
          <a:xfrm>
            <a:off x="228600" y="952501"/>
            <a:ext cx="11810999" cy="6375400"/>
          </a:xfrm>
        </p:spPr>
        <p:txBody>
          <a:bodyPr>
            <a:noAutofit/>
          </a:bodyPr>
          <a:lstStyle/>
          <a:p>
            <a:r>
              <a:rPr lang="en-US" altLang="en-US" sz="2400" dirty="0"/>
              <a:t>Localization</a:t>
            </a:r>
          </a:p>
          <a:p>
            <a:pPr lvl="1"/>
            <a:r>
              <a:rPr lang="en-US" altLang="en-US" dirty="0"/>
              <a:t>2 ears work together to find the source of sound</a:t>
            </a:r>
          </a:p>
          <a:p>
            <a:pPr lvl="2"/>
            <a:r>
              <a:rPr lang="en-US" altLang="en-US" sz="2400" dirty="0"/>
              <a:t>The lost cell phone effect</a:t>
            </a:r>
          </a:p>
          <a:p>
            <a:r>
              <a:rPr lang="en-US" altLang="en-US" sz="2400" dirty="0"/>
              <a:t>Binaural Squelch</a:t>
            </a:r>
          </a:p>
          <a:p>
            <a:pPr lvl="1"/>
            <a:r>
              <a:rPr lang="en-US" altLang="en-US" dirty="0"/>
              <a:t>The ability of 2 ears to “tune in” to a sound</a:t>
            </a:r>
          </a:p>
          <a:p>
            <a:pPr lvl="2"/>
            <a:r>
              <a:rPr lang="en-US" altLang="en-US" sz="2400" dirty="0"/>
              <a:t>The cocktail party effect</a:t>
            </a:r>
          </a:p>
          <a:p>
            <a:pPr>
              <a:lnSpc>
                <a:spcPct val="90000"/>
              </a:lnSpc>
            </a:pPr>
            <a:r>
              <a:rPr lang="en-US" altLang="en-US" sz="2400" dirty="0"/>
              <a:t>Binaural summation</a:t>
            </a:r>
          </a:p>
          <a:p>
            <a:pPr lvl="1">
              <a:lnSpc>
                <a:spcPct val="90000"/>
              </a:lnSpc>
            </a:pPr>
            <a:r>
              <a:rPr lang="en-US" altLang="en-US" dirty="0"/>
              <a:t>Two ears hear sound at a quieter level than each ear individually.</a:t>
            </a:r>
          </a:p>
          <a:p>
            <a:pPr lvl="2">
              <a:lnSpc>
                <a:spcPct val="90000"/>
              </a:lnSpc>
            </a:pPr>
            <a:r>
              <a:rPr lang="en-US" altLang="en-US" sz="2400" dirty="0"/>
              <a:t>This is important for those of us with normal hearing to remember.</a:t>
            </a:r>
          </a:p>
          <a:p>
            <a:pPr>
              <a:lnSpc>
                <a:spcPct val="90000"/>
              </a:lnSpc>
            </a:pPr>
            <a:r>
              <a:rPr lang="en-US" altLang="en-US" sz="2400" dirty="0"/>
              <a:t>Head Shadow Effect</a:t>
            </a:r>
          </a:p>
          <a:p>
            <a:pPr lvl="1">
              <a:lnSpc>
                <a:spcPct val="90000"/>
              </a:lnSpc>
            </a:pPr>
            <a:r>
              <a:rPr lang="en-US" altLang="en-US" dirty="0"/>
              <a:t>Lateralized sound is received to one ear as a direct signal; the other ear is in the “head shadow”</a:t>
            </a:r>
          </a:p>
          <a:p>
            <a:pPr lvl="2">
              <a:lnSpc>
                <a:spcPct val="90000"/>
              </a:lnSpc>
            </a:pPr>
            <a:r>
              <a:rPr lang="en-US" altLang="en-US" sz="2400" dirty="0"/>
              <a:t>Low pitch sounds wrap around the head easier than highs</a:t>
            </a:r>
          </a:p>
          <a:p>
            <a:pPr lvl="2"/>
            <a:endParaRPr lang="en-US" altLang="en-US" sz="2000" dirty="0"/>
          </a:p>
          <a:p>
            <a:endParaRPr lang="en-US" sz="2000" dirty="0"/>
          </a:p>
        </p:txBody>
      </p:sp>
      <p:sp>
        <p:nvSpPr>
          <p:cNvPr id="5" name="Slide Number Placeholder 4">
            <a:extLst>
              <a:ext uri="{FF2B5EF4-FFF2-40B4-BE49-F238E27FC236}">
                <a16:creationId xmlns:a16="http://schemas.microsoft.com/office/drawing/2014/main" id="{F56649AE-C73D-D70D-2D58-4A904631B9D0}"/>
              </a:ext>
            </a:extLst>
          </p:cNvPr>
          <p:cNvSpPr>
            <a:spLocks noGrp="1"/>
          </p:cNvSpPr>
          <p:nvPr>
            <p:ph type="sldNum" sz="quarter" idx="12"/>
          </p:nvPr>
        </p:nvSpPr>
        <p:spPr/>
        <p:txBody>
          <a:bodyPr/>
          <a:lstStyle/>
          <a:p>
            <a:fld id="{944F90BC-AFF7-43C5-BADE-B443E96D3EC2}" type="slidenum">
              <a:rPr lang="en-US" smtClean="0"/>
              <a:t>84</a:t>
            </a:fld>
            <a:endParaRPr lang="en-US"/>
          </a:p>
        </p:txBody>
      </p:sp>
      <p:pic>
        <p:nvPicPr>
          <p:cNvPr id="6" name="Picture 1" descr="LSU-HEALTH">
            <a:extLst>
              <a:ext uri="{FF2B5EF4-FFF2-40B4-BE49-F238E27FC236}">
                <a16:creationId xmlns:a16="http://schemas.microsoft.com/office/drawing/2014/main" id="{187176B1-B423-81C8-77C4-A03CD700A2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73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B95-FD49-49E1-8042-DF5D92D1EA01}"/>
              </a:ext>
            </a:extLst>
          </p:cNvPr>
          <p:cNvSpPr>
            <a:spLocks noGrp="1"/>
          </p:cNvSpPr>
          <p:nvPr>
            <p:ph type="title"/>
          </p:nvPr>
        </p:nvSpPr>
        <p:spPr>
          <a:xfrm>
            <a:off x="520700" y="203201"/>
            <a:ext cx="10833100" cy="1181099"/>
          </a:xfrm>
        </p:spPr>
        <p:txBody>
          <a:bodyPr/>
          <a:lstStyle/>
          <a:p>
            <a:r>
              <a:rPr lang="en-US" dirty="0"/>
              <a:t>Real World Effects</a:t>
            </a:r>
          </a:p>
        </p:txBody>
      </p:sp>
      <p:sp>
        <p:nvSpPr>
          <p:cNvPr id="3" name="Content Placeholder 2">
            <a:extLst>
              <a:ext uri="{FF2B5EF4-FFF2-40B4-BE49-F238E27FC236}">
                <a16:creationId xmlns:a16="http://schemas.microsoft.com/office/drawing/2014/main" id="{A45AEB25-FB5E-4CED-B2EC-84E6C59CE9DE}"/>
              </a:ext>
            </a:extLst>
          </p:cNvPr>
          <p:cNvSpPr>
            <a:spLocks noGrp="1"/>
          </p:cNvSpPr>
          <p:nvPr>
            <p:ph idx="1"/>
          </p:nvPr>
        </p:nvSpPr>
        <p:spPr>
          <a:xfrm>
            <a:off x="591127" y="1311564"/>
            <a:ext cx="11080174" cy="5190836"/>
          </a:xfrm>
        </p:spPr>
        <p:txBody>
          <a:bodyPr>
            <a:normAutofit lnSpcReduction="10000"/>
          </a:bodyPr>
          <a:lstStyle/>
          <a:p>
            <a:r>
              <a:rPr lang="en-US" dirty="0"/>
              <a:t>Speech/Language Deficits</a:t>
            </a:r>
          </a:p>
          <a:p>
            <a:pPr lvl="1"/>
            <a:r>
              <a:rPr lang="en-US" dirty="0"/>
              <a:t>Smaller vocabulary and less complex sentence structure (Shepard et al, 1981)</a:t>
            </a:r>
          </a:p>
          <a:p>
            <a:r>
              <a:rPr lang="en-US" dirty="0"/>
              <a:t>Cognitive Deficits</a:t>
            </a:r>
          </a:p>
          <a:p>
            <a:r>
              <a:rPr lang="en-US" dirty="0"/>
              <a:t>Social</a:t>
            </a:r>
          </a:p>
          <a:p>
            <a:r>
              <a:rPr lang="en-US" dirty="0"/>
              <a:t>Psychological Bess, 1998- stress, low self esteem, less energy, tired more frequently</a:t>
            </a:r>
          </a:p>
          <a:p>
            <a:r>
              <a:rPr lang="en-US" dirty="0"/>
              <a:t>Educational impact  (Bess &amp; Tharpe, 1986)</a:t>
            </a:r>
          </a:p>
          <a:p>
            <a:pPr lvl="1"/>
            <a:r>
              <a:rPr lang="en-US" dirty="0"/>
              <a:t>More likely to repeat a grade</a:t>
            </a:r>
          </a:p>
          <a:p>
            <a:pPr lvl="1"/>
            <a:r>
              <a:rPr lang="en-US" dirty="0"/>
              <a:t>Resource services</a:t>
            </a:r>
          </a:p>
          <a:p>
            <a:pPr lvl="1"/>
            <a:r>
              <a:rPr lang="en-US" dirty="0"/>
              <a:t>Behavioral problem </a:t>
            </a:r>
          </a:p>
          <a:p>
            <a:endParaRPr lang="en-US" dirty="0"/>
          </a:p>
          <a:p>
            <a:r>
              <a:rPr lang="en-US" dirty="0"/>
              <a:t>Incidental Hearing (over-hearing)  </a:t>
            </a:r>
          </a:p>
          <a:p>
            <a:endParaRPr lang="en-US" dirty="0"/>
          </a:p>
        </p:txBody>
      </p:sp>
      <p:sp>
        <p:nvSpPr>
          <p:cNvPr id="5" name="Slide Number Placeholder 4">
            <a:extLst>
              <a:ext uri="{FF2B5EF4-FFF2-40B4-BE49-F238E27FC236}">
                <a16:creationId xmlns:a16="http://schemas.microsoft.com/office/drawing/2014/main" id="{F3C33863-757C-EC44-6CB2-C40DB94FA798}"/>
              </a:ext>
            </a:extLst>
          </p:cNvPr>
          <p:cNvSpPr>
            <a:spLocks noGrp="1"/>
          </p:cNvSpPr>
          <p:nvPr>
            <p:ph type="sldNum" sz="quarter" idx="12"/>
          </p:nvPr>
        </p:nvSpPr>
        <p:spPr/>
        <p:txBody>
          <a:bodyPr/>
          <a:lstStyle/>
          <a:p>
            <a:fld id="{944F90BC-AFF7-43C5-BADE-B443E96D3EC2}" type="slidenum">
              <a:rPr lang="en-US" smtClean="0"/>
              <a:t>85</a:t>
            </a:fld>
            <a:endParaRPr lang="en-US"/>
          </a:p>
        </p:txBody>
      </p:sp>
      <p:pic>
        <p:nvPicPr>
          <p:cNvPr id="6" name="Picture 1" descr="LSU-HEALTH">
            <a:extLst>
              <a:ext uri="{FF2B5EF4-FFF2-40B4-BE49-F238E27FC236}">
                <a16:creationId xmlns:a16="http://schemas.microsoft.com/office/drawing/2014/main" id="{358AF31D-8CA0-8D5D-4E9F-5273CD583E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92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1DFB-88CE-46A8-A32A-9A55CEC95EEC}"/>
              </a:ext>
            </a:extLst>
          </p:cNvPr>
          <p:cNvSpPr>
            <a:spLocks noGrp="1"/>
          </p:cNvSpPr>
          <p:nvPr>
            <p:ph type="title"/>
          </p:nvPr>
        </p:nvSpPr>
        <p:spPr>
          <a:xfrm>
            <a:off x="677334" y="609600"/>
            <a:ext cx="8596668" cy="976604"/>
          </a:xfrm>
        </p:spPr>
        <p:txBody>
          <a:bodyPr>
            <a:normAutofit fontScale="90000"/>
          </a:bodyPr>
          <a:lstStyle/>
          <a:p>
            <a:r>
              <a:rPr lang="en-US" dirty="0"/>
              <a:t>What do the adults say?  (Taylor, 2008)</a:t>
            </a:r>
          </a:p>
        </p:txBody>
      </p:sp>
      <p:sp>
        <p:nvSpPr>
          <p:cNvPr id="3" name="Content Placeholder 2">
            <a:extLst>
              <a:ext uri="{FF2B5EF4-FFF2-40B4-BE49-F238E27FC236}">
                <a16:creationId xmlns:a16="http://schemas.microsoft.com/office/drawing/2014/main" id="{71302C51-FD08-4399-8973-53FEC355EA46}"/>
              </a:ext>
            </a:extLst>
          </p:cNvPr>
          <p:cNvSpPr>
            <a:spLocks noGrp="1"/>
          </p:cNvSpPr>
          <p:nvPr>
            <p:ph idx="1"/>
          </p:nvPr>
        </p:nvSpPr>
        <p:spPr>
          <a:xfrm>
            <a:off x="387927" y="1468582"/>
            <a:ext cx="10150764" cy="5043054"/>
          </a:xfrm>
        </p:spPr>
        <p:txBody>
          <a:bodyPr/>
          <a:lstStyle/>
          <a:p>
            <a:r>
              <a:rPr lang="en-US" altLang="en-US" dirty="0"/>
              <a:t>Self-reported difficulties of adults with UHL</a:t>
            </a:r>
          </a:p>
          <a:p>
            <a:pPr lvl="1"/>
            <a:r>
              <a:rPr lang="en-US" altLang="en-US" dirty="0"/>
              <a:t>Emphasis on post-surgical vestibular schwannoma</a:t>
            </a:r>
          </a:p>
          <a:p>
            <a:pPr marL="457200" lvl="1" indent="0">
              <a:buNone/>
            </a:pPr>
            <a:endParaRPr lang="en-US" altLang="en-US" dirty="0"/>
          </a:p>
          <a:p>
            <a:r>
              <a:rPr lang="en-US" altLang="en-US" dirty="0"/>
              <a:t>These adults reported significant difficulty</a:t>
            </a:r>
          </a:p>
          <a:p>
            <a:pPr lvl="1"/>
            <a:r>
              <a:rPr lang="en-US" altLang="en-US" sz="2400" dirty="0"/>
              <a:t> Hearing in background noise</a:t>
            </a:r>
          </a:p>
          <a:p>
            <a:pPr lvl="1"/>
            <a:r>
              <a:rPr lang="en-US" altLang="en-US" sz="2400" dirty="0"/>
              <a:t>Hearing when someone was on their “bad side”</a:t>
            </a:r>
          </a:p>
          <a:p>
            <a:pPr lvl="1"/>
            <a:r>
              <a:rPr lang="en-US" altLang="en-US" sz="2400" dirty="0"/>
              <a:t>Localizing sound</a:t>
            </a:r>
          </a:p>
          <a:p>
            <a:pPr lvl="2"/>
            <a:r>
              <a:rPr lang="en-US" altLang="en-US" sz="2400" dirty="0"/>
              <a:t>They also reported more difficulty even when sitting directly across the table from someone.</a:t>
            </a:r>
          </a:p>
          <a:p>
            <a:endParaRPr lang="en-US" dirty="0"/>
          </a:p>
        </p:txBody>
      </p:sp>
      <p:sp>
        <p:nvSpPr>
          <p:cNvPr id="5" name="Slide Number Placeholder 4">
            <a:extLst>
              <a:ext uri="{FF2B5EF4-FFF2-40B4-BE49-F238E27FC236}">
                <a16:creationId xmlns:a16="http://schemas.microsoft.com/office/drawing/2014/main" id="{3DA44F97-DFA8-D16B-5B04-4A10E53C2E96}"/>
              </a:ext>
            </a:extLst>
          </p:cNvPr>
          <p:cNvSpPr>
            <a:spLocks noGrp="1"/>
          </p:cNvSpPr>
          <p:nvPr>
            <p:ph type="sldNum" sz="quarter" idx="12"/>
          </p:nvPr>
        </p:nvSpPr>
        <p:spPr/>
        <p:txBody>
          <a:bodyPr/>
          <a:lstStyle/>
          <a:p>
            <a:fld id="{944F90BC-AFF7-43C5-BADE-B443E96D3EC2}" type="slidenum">
              <a:rPr lang="en-US" smtClean="0"/>
              <a:t>86</a:t>
            </a:fld>
            <a:endParaRPr lang="en-US"/>
          </a:p>
        </p:txBody>
      </p:sp>
      <p:pic>
        <p:nvPicPr>
          <p:cNvPr id="6" name="Picture 1" descr="LSU-HEALTH">
            <a:extLst>
              <a:ext uri="{FF2B5EF4-FFF2-40B4-BE49-F238E27FC236}">
                <a16:creationId xmlns:a16="http://schemas.microsoft.com/office/drawing/2014/main" id="{9AB622BA-8707-EB64-5AF8-D14B4F4DB7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263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75" y="2290821"/>
            <a:ext cx="3600450" cy="4038600"/>
          </a:xfrm>
          <a:prstGeom prst="rect">
            <a:avLst/>
          </a:prstGeom>
        </p:spPr>
      </p:pic>
      <p:sp>
        <p:nvSpPr>
          <p:cNvPr id="5" name="Rectangle 4"/>
          <p:cNvSpPr/>
          <p:nvPr/>
        </p:nvSpPr>
        <p:spPr>
          <a:xfrm>
            <a:off x="142875" y="381000"/>
            <a:ext cx="10423525" cy="1384995"/>
          </a:xfrm>
          <a:prstGeom prst="rect">
            <a:avLst/>
          </a:prstGeom>
        </p:spPr>
        <p:txBody>
          <a:bodyPr wrap="square">
            <a:spAutoFit/>
          </a:bodyPr>
          <a:lstStyle/>
          <a:p>
            <a:r>
              <a:rPr lang="en-US" sz="3200" b="1" dirty="0"/>
              <a:t>Single-Sided Deafness: Causes, and Solutions, Take Many Forms</a:t>
            </a:r>
          </a:p>
          <a:p>
            <a:r>
              <a:rPr lang="en-US" sz="2000" b="1" dirty="0"/>
              <a:t>The Hearing Journal. Weaver, Janelle Issue: Volume 68(3), March 2015, pp 20- 24 </a:t>
            </a:r>
          </a:p>
        </p:txBody>
      </p:sp>
      <p:sp>
        <p:nvSpPr>
          <p:cNvPr id="6" name="TextBox 5"/>
          <p:cNvSpPr txBox="1"/>
          <p:nvPr/>
        </p:nvSpPr>
        <p:spPr>
          <a:xfrm>
            <a:off x="142875" y="1765994"/>
            <a:ext cx="9110737" cy="4832092"/>
          </a:xfrm>
          <a:prstGeom prst="rect">
            <a:avLst/>
          </a:prstGeom>
          <a:noFill/>
        </p:spPr>
        <p:txBody>
          <a:bodyPr wrap="square" rtlCol="0">
            <a:spAutoFit/>
          </a:bodyPr>
          <a:lstStyle/>
          <a:p>
            <a:r>
              <a:rPr lang="en-US" sz="2800" dirty="0"/>
              <a:t>“Recent advances and successes in the management of single-sided deafness include improved wireless CROS systems, better options for bone-anchored devices, and the consideration of cochlear implants.”</a:t>
            </a:r>
          </a:p>
          <a:p>
            <a:endParaRPr lang="en-US" sz="2800" dirty="0"/>
          </a:p>
          <a:p>
            <a:r>
              <a:rPr lang="en-US" sz="2800" dirty="0"/>
              <a:t>“But we continue to forge ahead to dispel the old</a:t>
            </a:r>
          </a:p>
          <a:p>
            <a:r>
              <a:rPr lang="en-US" sz="2800" dirty="0"/>
              <a:t> belief that one ear is good enough.”</a:t>
            </a:r>
          </a:p>
          <a:p>
            <a:endParaRPr lang="en-US" sz="2800" dirty="0"/>
          </a:p>
          <a:p>
            <a:r>
              <a:rPr lang="en-US" sz="2800" dirty="0"/>
              <a:t>Role of Bone-Anchored Hearing Aids</a:t>
            </a:r>
          </a:p>
          <a:p>
            <a:r>
              <a:rPr lang="en-US" sz="2800" dirty="0"/>
              <a:t>Cochlear Implants</a:t>
            </a:r>
          </a:p>
          <a:p>
            <a:endParaRPr lang="en-US" sz="2800" dirty="0"/>
          </a:p>
        </p:txBody>
      </p:sp>
      <p:sp>
        <p:nvSpPr>
          <p:cNvPr id="3" name="Slide Number Placeholder 2">
            <a:extLst>
              <a:ext uri="{FF2B5EF4-FFF2-40B4-BE49-F238E27FC236}">
                <a16:creationId xmlns:a16="http://schemas.microsoft.com/office/drawing/2014/main" id="{8A57D8DD-06F5-0108-48B7-834F7E3AE795}"/>
              </a:ext>
            </a:extLst>
          </p:cNvPr>
          <p:cNvSpPr>
            <a:spLocks noGrp="1"/>
          </p:cNvSpPr>
          <p:nvPr>
            <p:ph type="sldNum" sz="quarter" idx="12"/>
          </p:nvPr>
        </p:nvSpPr>
        <p:spPr/>
        <p:txBody>
          <a:bodyPr/>
          <a:lstStyle/>
          <a:p>
            <a:fld id="{944F90BC-AFF7-43C5-BADE-B443E96D3EC2}" type="slidenum">
              <a:rPr lang="en-US" smtClean="0"/>
              <a:t>87</a:t>
            </a:fld>
            <a:endParaRPr lang="en-US"/>
          </a:p>
        </p:txBody>
      </p:sp>
      <p:pic>
        <p:nvPicPr>
          <p:cNvPr id="7" name="Picture 1" descr="LSU-HEALTH">
            <a:extLst>
              <a:ext uri="{FF2B5EF4-FFF2-40B4-BE49-F238E27FC236}">
                <a16:creationId xmlns:a16="http://schemas.microsoft.com/office/drawing/2014/main" id="{17CD6E7E-7F86-007A-5041-14EACC0FC0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84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012" y="0"/>
            <a:ext cx="10219216" cy="6633115"/>
          </a:xfrm>
          <a:prstGeom prst="rect">
            <a:avLst/>
          </a:prstGeom>
        </p:spPr>
      </p:pic>
      <p:sp>
        <p:nvSpPr>
          <p:cNvPr id="3" name="Slide Number Placeholder 2">
            <a:extLst>
              <a:ext uri="{FF2B5EF4-FFF2-40B4-BE49-F238E27FC236}">
                <a16:creationId xmlns:a16="http://schemas.microsoft.com/office/drawing/2014/main" id="{7D6A9800-63C6-19BA-28CD-B39BA649156C}"/>
              </a:ext>
            </a:extLst>
          </p:cNvPr>
          <p:cNvSpPr>
            <a:spLocks noGrp="1"/>
          </p:cNvSpPr>
          <p:nvPr>
            <p:ph type="sldNum" sz="quarter" idx="12"/>
          </p:nvPr>
        </p:nvSpPr>
        <p:spPr/>
        <p:txBody>
          <a:bodyPr/>
          <a:lstStyle/>
          <a:p>
            <a:fld id="{944F90BC-AFF7-43C5-BADE-B443E96D3EC2}" type="slidenum">
              <a:rPr lang="en-US" smtClean="0"/>
              <a:t>88</a:t>
            </a:fld>
            <a:endParaRPr lang="en-US"/>
          </a:p>
        </p:txBody>
      </p:sp>
    </p:spTree>
    <p:extLst>
      <p:ext uri="{BB962C8B-B14F-4D97-AF65-F5344CB8AC3E}">
        <p14:creationId xmlns:p14="http://schemas.microsoft.com/office/powerpoint/2010/main" val="8627425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E0D4F-006D-B87F-F1C8-7BAC986D44E8}"/>
              </a:ext>
            </a:extLst>
          </p:cNvPr>
          <p:cNvSpPr>
            <a:spLocks noGrp="1"/>
          </p:cNvSpPr>
          <p:nvPr>
            <p:ph type="title"/>
          </p:nvPr>
        </p:nvSpPr>
        <p:spPr/>
        <p:txBody>
          <a:bodyPr/>
          <a:lstStyle/>
          <a:p>
            <a:pPr algn="ctr"/>
            <a:r>
              <a:rPr lang="en-US" dirty="0"/>
              <a:t>BREAK</a:t>
            </a:r>
          </a:p>
        </p:txBody>
      </p:sp>
      <p:sp>
        <p:nvSpPr>
          <p:cNvPr id="4" name="Text Placeholder 3">
            <a:extLst>
              <a:ext uri="{FF2B5EF4-FFF2-40B4-BE49-F238E27FC236}">
                <a16:creationId xmlns:a16="http://schemas.microsoft.com/office/drawing/2014/main" id="{BC2FF1DE-D049-AC97-051B-9E78F14A71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01CB14D-AC66-3BCC-146B-929B6A041E8A}"/>
              </a:ext>
            </a:extLst>
          </p:cNvPr>
          <p:cNvSpPr>
            <a:spLocks noGrp="1"/>
          </p:cNvSpPr>
          <p:nvPr>
            <p:ph type="sldNum" sz="quarter" idx="12"/>
          </p:nvPr>
        </p:nvSpPr>
        <p:spPr/>
        <p:txBody>
          <a:bodyPr/>
          <a:lstStyle/>
          <a:p>
            <a:fld id="{944F90BC-AFF7-43C5-BADE-B443E96D3EC2}" type="slidenum">
              <a:rPr lang="en-US" smtClean="0"/>
              <a:t>89</a:t>
            </a:fld>
            <a:endParaRPr lang="en-US"/>
          </a:p>
        </p:txBody>
      </p:sp>
    </p:spTree>
    <p:extLst>
      <p:ext uri="{BB962C8B-B14F-4D97-AF65-F5344CB8AC3E}">
        <p14:creationId xmlns:p14="http://schemas.microsoft.com/office/powerpoint/2010/main" val="401201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42" y="609600"/>
            <a:ext cx="8707560" cy="822690"/>
          </a:xfrm>
        </p:spPr>
        <p:txBody>
          <a:bodyPr/>
          <a:lstStyle/>
          <a:p>
            <a:r>
              <a:rPr lang="en-US" dirty="0"/>
              <a:t>Listening vs Hearing</a:t>
            </a:r>
          </a:p>
        </p:txBody>
      </p:sp>
      <p:sp>
        <p:nvSpPr>
          <p:cNvPr id="3" name="Content Placeholder 2"/>
          <p:cNvSpPr>
            <a:spLocks noGrp="1"/>
          </p:cNvSpPr>
          <p:nvPr>
            <p:ph idx="1"/>
          </p:nvPr>
        </p:nvSpPr>
        <p:spPr>
          <a:xfrm>
            <a:off x="489097" y="1432290"/>
            <a:ext cx="10345479" cy="4924059"/>
          </a:xfrm>
        </p:spPr>
        <p:txBody>
          <a:bodyPr>
            <a:normAutofit/>
          </a:bodyPr>
          <a:lstStyle/>
          <a:p>
            <a:r>
              <a:rPr lang="en-US" dirty="0"/>
              <a:t>Hearing is passive, occurring continuously during every minute of the day. </a:t>
            </a:r>
          </a:p>
          <a:p>
            <a:r>
              <a:rPr lang="en-US" dirty="0"/>
              <a:t> In contrast, listening is an </a:t>
            </a:r>
            <a:r>
              <a:rPr lang="en-US" u="sng" dirty="0"/>
              <a:t>active process</a:t>
            </a:r>
            <a:r>
              <a:rPr lang="en-US" dirty="0"/>
              <a:t>, requiring us to: </a:t>
            </a:r>
          </a:p>
          <a:p>
            <a:pPr lvl="1"/>
            <a:r>
              <a:rPr lang="en-US" dirty="0"/>
              <a:t>first pay attention  </a:t>
            </a:r>
          </a:p>
          <a:p>
            <a:pPr lvl="1"/>
            <a:r>
              <a:rPr lang="en-US" dirty="0"/>
              <a:t>then process selected auditory stimuli </a:t>
            </a:r>
          </a:p>
          <a:p>
            <a:pPr lvl="1"/>
            <a:r>
              <a:rPr lang="en-US" dirty="0"/>
              <a:t>all while ignoring other auditory information</a:t>
            </a:r>
          </a:p>
          <a:p>
            <a:pPr lvl="2"/>
            <a:r>
              <a:rPr lang="en-US" dirty="0"/>
              <a:t>Noise</a:t>
            </a:r>
          </a:p>
          <a:p>
            <a:pPr lvl="2"/>
            <a:r>
              <a:rPr lang="en-US" dirty="0"/>
              <a:t>Competing signals</a:t>
            </a:r>
          </a:p>
          <a:p>
            <a:pPr marL="914400" lvl="2" indent="0">
              <a:buNone/>
            </a:pPr>
            <a:endParaRPr lang="en-US" dirty="0"/>
          </a:p>
          <a:p>
            <a:pPr lvl="1"/>
            <a:endParaRPr lang="en-US" dirty="0"/>
          </a:p>
          <a:p>
            <a:pPr lvl="1"/>
            <a:endParaRPr lang="en-US" dirty="0"/>
          </a:p>
          <a:p>
            <a:pPr marL="339725" lvl="1" indent="-339725"/>
            <a:r>
              <a:rPr lang="en-US" b="1" dirty="0"/>
              <a:t> But, in order to listen, we must first be able to hear. </a:t>
            </a:r>
          </a:p>
        </p:txBody>
      </p:sp>
      <p:sp>
        <p:nvSpPr>
          <p:cNvPr id="5" name="Slide Number Placeholder 4">
            <a:extLst>
              <a:ext uri="{FF2B5EF4-FFF2-40B4-BE49-F238E27FC236}">
                <a16:creationId xmlns:a16="http://schemas.microsoft.com/office/drawing/2014/main" id="{DE578021-FBDE-EFE8-7821-3A8858F63BA3}"/>
              </a:ext>
            </a:extLst>
          </p:cNvPr>
          <p:cNvSpPr>
            <a:spLocks noGrp="1"/>
          </p:cNvSpPr>
          <p:nvPr>
            <p:ph type="sldNum" sz="quarter" idx="12"/>
          </p:nvPr>
        </p:nvSpPr>
        <p:spPr/>
        <p:txBody>
          <a:bodyPr/>
          <a:lstStyle/>
          <a:p>
            <a:fld id="{944F90BC-AFF7-43C5-BADE-B443E96D3EC2}" type="slidenum">
              <a:rPr lang="en-US" smtClean="0"/>
              <a:t>9</a:t>
            </a:fld>
            <a:endParaRPr lang="en-US"/>
          </a:p>
        </p:txBody>
      </p:sp>
      <p:pic>
        <p:nvPicPr>
          <p:cNvPr id="6" name="Picture 1" descr="LSU-HEALTH">
            <a:extLst>
              <a:ext uri="{FF2B5EF4-FFF2-40B4-BE49-F238E27FC236}">
                <a16:creationId xmlns:a16="http://schemas.microsoft.com/office/drawing/2014/main" id="{D92F692A-3DE3-937C-7C38-6269668751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13" y="649176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3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7D23-B64F-8942-2B80-ED0239AF23E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2CFF336-9418-8881-E8F5-E42643FEC6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31EDA0-F01C-CA64-5F78-46E6A12D73F1}"/>
              </a:ext>
            </a:extLst>
          </p:cNvPr>
          <p:cNvSpPr>
            <a:spLocks noGrp="1"/>
          </p:cNvSpPr>
          <p:nvPr>
            <p:ph type="sldNum" sz="quarter" idx="12"/>
          </p:nvPr>
        </p:nvSpPr>
        <p:spPr/>
        <p:txBody>
          <a:bodyPr/>
          <a:lstStyle/>
          <a:p>
            <a:fld id="{944F90BC-AFF7-43C5-BADE-B443E96D3EC2}" type="slidenum">
              <a:rPr lang="en-US" smtClean="0"/>
              <a:t>90</a:t>
            </a:fld>
            <a:endParaRPr lang="en-US"/>
          </a:p>
        </p:txBody>
      </p:sp>
    </p:spTree>
    <p:extLst>
      <p:ext uri="{BB962C8B-B14F-4D97-AF65-F5344CB8AC3E}">
        <p14:creationId xmlns:p14="http://schemas.microsoft.com/office/powerpoint/2010/main" val="3722126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Pediatric Hearing Loss Discussion Starters</a:t>
            </a:r>
          </a:p>
        </p:txBody>
      </p:sp>
      <p:sp>
        <p:nvSpPr>
          <p:cNvPr id="3" name="Content Placeholder 2"/>
          <p:cNvSpPr>
            <a:spLocks noGrp="1"/>
          </p:cNvSpPr>
          <p:nvPr>
            <p:ph idx="1"/>
          </p:nvPr>
        </p:nvSpPr>
        <p:spPr/>
        <p:txBody>
          <a:bodyPr/>
          <a:lstStyle/>
          <a:p>
            <a:pPr marL="0" indent="0">
              <a:buNone/>
            </a:pPr>
            <a:r>
              <a:rPr dirty="0"/>
              <a:t>• What challenges arise when coordinating care with teachers or parents?</a:t>
            </a:r>
          </a:p>
          <a:p>
            <a:pPr marL="0" indent="0">
              <a:buNone/>
            </a:pPr>
            <a:r>
              <a:rPr dirty="0"/>
              <a:t>• How do you differentiate listening fatigue from attention issues?</a:t>
            </a:r>
          </a:p>
          <a:p>
            <a:pPr marL="0" indent="0">
              <a:buNone/>
            </a:pPr>
            <a:r>
              <a:rPr dirty="0"/>
              <a:t>• How do you counsel families who say, “the hearing aids aren’t helping?”</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Classroom Acoustics Prompts</a:t>
            </a:r>
          </a:p>
        </p:txBody>
      </p:sp>
      <p:sp>
        <p:nvSpPr>
          <p:cNvPr id="3" name="Content Placeholder 2"/>
          <p:cNvSpPr>
            <a:spLocks noGrp="1"/>
          </p:cNvSpPr>
          <p:nvPr>
            <p:ph idx="1"/>
          </p:nvPr>
        </p:nvSpPr>
        <p:spPr/>
        <p:txBody>
          <a:bodyPr/>
          <a:lstStyle/>
          <a:p>
            <a:r>
              <a:t>• What’s the noisiest space in your school or clinic?</a:t>
            </a:r>
          </a:p>
          <a:p>
            <a:r>
              <a:t>• How do you help teachers understand SNR?</a:t>
            </a:r>
          </a:p>
          <a:p>
            <a:r>
              <a:t>• If you could improve one acoustic feature, what would it be?</a:t>
            </a:r>
          </a:p>
          <a:p>
            <a:endParaRPr/>
          </a:p>
          <a:p>
            <a:r>
              <a:t>Purpose:</a:t>
            </a:r>
          </a:p>
          <a:p>
            <a:r>
              <a:t>Leads into FM/DM systems and acoustic treatment discussions.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Hearing Aids &amp; Technology</a:t>
            </a:r>
          </a:p>
        </p:txBody>
      </p:sp>
      <p:sp>
        <p:nvSpPr>
          <p:cNvPr id="4" name="Subtitle 3"/>
          <p:cNvSpPr>
            <a:spLocks noGrp="1"/>
          </p:cNvSpPr>
          <p:nvPr>
            <p:ph type="subTitle" idx="1"/>
          </p:nvPr>
        </p:nvSpPr>
        <p:spPr/>
        <p:txBody>
          <a:bodyPr/>
          <a:lstStyle/>
          <a:p>
            <a:endParaRPr lang="en-US" dirty="0"/>
          </a:p>
        </p:txBody>
      </p:sp>
      <p:pic>
        <p:nvPicPr>
          <p:cNvPr id="3" name="Picture 1" descr="LSU-HEALTH">
            <a:extLst>
              <a:ext uri="{FF2B5EF4-FFF2-40B4-BE49-F238E27FC236}">
                <a16:creationId xmlns:a16="http://schemas.microsoft.com/office/drawing/2014/main" id="{EB7FCB37-AF36-1B74-FA05-974E0CABE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95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dirty="0">
                <a:solidFill>
                  <a:schemeClr val="tx1"/>
                </a:solidFill>
              </a:rPr>
              <a:t>Hearing Aid Selection: What the Audiologist Wants to Know</a:t>
            </a:r>
          </a:p>
        </p:txBody>
      </p:sp>
      <p:sp>
        <p:nvSpPr>
          <p:cNvPr id="126979" name="Rectangle 3"/>
          <p:cNvSpPr>
            <a:spLocks noGrp="1" noChangeArrowheads="1"/>
          </p:cNvSpPr>
          <p:nvPr>
            <p:ph idx="1"/>
          </p:nvPr>
        </p:nvSpPr>
        <p:spPr>
          <a:xfrm>
            <a:off x="540913" y="2115403"/>
            <a:ext cx="10199875" cy="3925959"/>
          </a:xfrm>
        </p:spPr>
        <p:txBody>
          <a:bodyPr>
            <a:normAutofit/>
          </a:bodyPr>
          <a:lstStyle/>
          <a:p>
            <a:pPr>
              <a:buFontTx/>
              <a:buNone/>
            </a:pPr>
            <a:r>
              <a:rPr lang="en-US" altLang="en-US" sz="3200" dirty="0"/>
              <a:t>That the audiologist has achieved a good match between the amplification characteristics (gain, output, frequency response) of the hearing aids and the auditory characteristics of infants so that the use of residual auditory capacity can be maximized.</a:t>
            </a:r>
          </a:p>
        </p:txBody>
      </p:sp>
      <p:sp>
        <p:nvSpPr>
          <p:cNvPr id="2" name="Slide Number Placeholder 1">
            <a:extLst>
              <a:ext uri="{FF2B5EF4-FFF2-40B4-BE49-F238E27FC236}">
                <a16:creationId xmlns:a16="http://schemas.microsoft.com/office/drawing/2014/main" id="{302E6448-A506-D575-FD77-74EC679FF53A}"/>
              </a:ext>
            </a:extLst>
          </p:cNvPr>
          <p:cNvSpPr>
            <a:spLocks noGrp="1"/>
          </p:cNvSpPr>
          <p:nvPr>
            <p:ph type="sldNum" sz="quarter" idx="12"/>
          </p:nvPr>
        </p:nvSpPr>
        <p:spPr/>
        <p:txBody>
          <a:bodyPr/>
          <a:lstStyle/>
          <a:p>
            <a:fld id="{944F90BC-AFF7-43C5-BADE-B443E96D3EC2}" type="slidenum">
              <a:rPr lang="en-US" smtClean="0"/>
              <a:t>94</a:t>
            </a:fld>
            <a:endParaRPr lang="en-US"/>
          </a:p>
        </p:txBody>
      </p:sp>
      <p:pic>
        <p:nvPicPr>
          <p:cNvPr id="3" name="Picture 1" descr="LSU-HEALTH">
            <a:extLst>
              <a:ext uri="{FF2B5EF4-FFF2-40B4-BE49-F238E27FC236}">
                <a16:creationId xmlns:a16="http://schemas.microsoft.com/office/drawing/2014/main" id="{286F3F5B-28D8-3C8F-D9B8-E0A145406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31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dirty="0">
                <a:solidFill>
                  <a:schemeClr val="tx1"/>
                </a:solidFill>
              </a:rPr>
              <a:t>Hearing Aid Selection</a:t>
            </a:r>
          </a:p>
        </p:txBody>
      </p:sp>
      <p:sp>
        <p:nvSpPr>
          <p:cNvPr id="131075" name="Rectangle 3"/>
          <p:cNvSpPr>
            <a:spLocks noGrp="1" noChangeArrowheads="1"/>
          </p:cNvSpPr>
          <p:nvPr>
            <p:ph idx="1"/>
          </p:nvPr>
        </p:nvSpPr>
        <p:spPr>
          <a:xfrm>
            <a:off x="646545" y="1690688"/>
            <a:ext cx="10707255" cy="4486275"/>
          </a:xfrm>
        </p:spPr>
        <p:txBody>
          <a:bodyPr/>
          <a:lstStyle/>
          <a:p>
            <a:pPr>
              <a:lnSpc>
                <a:spcPct val="90000"/>
              </a:lnSpc>
              <a:buFontTx/>
              <a:buNone/>
            </a:pPr>
            <a:r>
              <a:rPr lang="en-US" altLang="en-US" dirty="0"/>
              <a:t>Minimally, the fitting method employed to determine hearing aid characteristics should be audibility based </a:t>
            </a:r>
          </a:p>
          <a:p>
            <a:pPr>
              <a:lnSpc>
                <a:spcPct val="90000"/>
              </a:lnSpc>
              <a:buFontTx/>
              <a:buNone/>
            </a:pPr>
            <a:r>
              <a:rPr lang="en-US" altLang="en-US" dirty="0"/>
              <a:t>		- with the goal to provide audibility of an appropriate amplified 	long-term average speech spectrum.</a:t>
            </a:r>
          </a:p>
          <a:p>
            <a:pPr>
              <a:lnSpc>
                <a:spcPct val="90000"/>
              </a:lnSpc>
              <a:buFontTx/>
              <a:buNone/>
            </a:pPr>
            <a:endParaRPr lang="en-US" altLang="en-US" dirty="0"/>
          </a:p>
          <a:p>
            <a:pPr>
              <a:lnSpc>
                <a:spcPct val="90000"/>
              </a:lnSpc>
              <a:buFontTx/>
              <a:buNone/>
            </a:pPr>
            <a:r>
              <a:rPr lang="en-US" altLang="en-US" dirty="0"/>
              <a:t>That is, the hearing aid should present all components of speech at a level that the infant can hear.</a:t>
            </a:r>
          </a:p>
        </p:txBody>
      </p:sp>
      <p:sp>
        <p:nvSpPr>
          <p:cNvPr id="2" name="Slide Number Placeholder 1">
            <a:extLst>
              <a:ext uri="{FF2B5EF4-FFF2-40B4-BE49-F238E27FC236}">
                <a16:creationId xmlns:a16="http://schemas.microsoft.com/office/drawing/2014/main" id="{633E9A28-7AE3-1432-E159-747C14178766}"/>
              </a:ext>
            </a:extLst>
          </p:cNvPr>
          <p:cNvSpPr>
            <a:spLocks noGrp="1"/>
          </p:cNvSpPr>
          <p:nvPr>
            <p:ph type="sldNum" sz="quarter" idx="12"/>
          </p:nvPr>
        </p:nvSpPr>
        <p:spPr/>
        <p:txBody>
          <a:bodyPr/>
          <a:lstStyle/>
          <a:p>
            <a:fld id="{944F90BC-AFF7-43C5-BADE-B443E96D3EC2}" type="slidenum">
              <a:rPr lang="en-US" smtClean="0"/>
              <a:t>95</a:t>
            </a:fld>
            <a:endParaRPr lang="en-US"/>
          </a:p>
        </p:txBody>
      </p:sp>
      <p:pic>
        <p:nvPicPr>
          <p:cNvPr id="3" name="Picture 1" descr="LSU-HEALTH">
            <a:extLst>
              <a:ext uri="{FF2B5EF4-FFF2-40B4-BE49-F238E27FC236}">
                <a16:creationId xmlns:a16="http://schemas.microsoft.com/office/drawing/2014/main" id="{5547ADC1-F590-471C-E346-F281554939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607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A822-FB8D-4E6F-82C4-2F227B9F020C}"/>
              </a:ext>
            </a:extLst>
          </p:cNvPr>
          <p:cNvSpPr>
            <a:spLocks noGrp="1"/>
          </p:cNvSpPr>
          <p:nvPr>
            <p:ph type="title"/>
          </p:nvPr>
        </p:nvSpPr>
        <p:spPr>
          <a:xfrm>
            <a:off x="431800" y="254001"/>
            <a:ext cx="10922000" cy="1092199"/>
          </a:xfrm>
        </p:spPr>
        <p:txBody>
          <a:bodyPr/>
          <a:lstStyle/>
          <a:p>
            <a:r>
              <a:rPr lang="en-US" dirty="0"/>
              <a:t>Technology</a:t>
            </a:r>
          </a:p>
        </p:txBody>
      </p:sp>
      <p:sp>
        <p:nvSpPr>
          <p:cNvPr id="3" name="Content Placeholder 2">
            <a:extLst>
              <a:ext uri="{FF2B5EF4-FFF2-40B4-BE49-F238E27FC236}">
                <a16:creationId xmlns:a16="http://schemas.microsoft.com/office/drawing/2014/main" id="{976B36C3-59EE-43B9-A0BE-913566AE02CE}"/>
              </a:ext>
            </a:extLst>
          </p:cNvPr>
          <p:cNvSpPr>
            <a:spLocks noGrp="1"/>
          </p:cNvSpPr>
          <p:nvPr>
            <p:ph idx="1"/>
          </p:nvPr>
        </p:nvSpPr>
        <p:spPr>
          <a:xfrm>
            <a:off x="431800" y="1346200"/>
            <a:ext cx="10922000" cy="4830763"/>
          </a:xfrm>
        </p:spPr>
        <p:txBody>
          <a:bodyPr/>
          <a:lstStyle/>
          <a:p>
            <a:r>
              <a:rPr lang="en-US" dirty="0"/>
              <a:t>Hearing Aids</a:t>
            </a:r>
          </a:p>
          <a:p>
            <a:pPr lvl="1"/>
            <a:r>
              <a:rPr lang="en-US" dirty="0"/>
              <a:t>Advanced Noise Reduction</a:t>
            </a:r>
          </a:p>
          <a:p>
            <a:pPr lvl="2"/>
            <a:r>
              <a:rPr lang="en-US" dirty="0"/>
              <a:t>Improved intelligibility</a:t>
            </a:r>
          </a:p>
          <a:p>
            <a:pPr lvl="1"/>
            <a:r>
              <a:rPr lang="en-US" dirty="0"/>
              <a:t>Microphones</a:t>
            </a:r>
          </a:p>
          <a:p>
            <a:r>
              <a:rPr lang="en-US" dirty="0"/>
              <a:t>Earmolds</a:t>
            </a:r>
          </a:p>
          <a:p>
            <a:r>
              <a:rPr lang="en-US" dirty="0"/>
              <a:t>Remote Microphone:  When to begin use?</a:t>
            </a:r>
          </a:p>
          <a:p>
            <a:r>
              <a:rPr lang="en-US" dirty="0"/>
              <a:t>Bluetooth to Computers, CADs, </a:t>
            </a:r>
            <a:r>
              <a:rPr lang="en-US" dirty="0" err="1"/>
              <a:t>etc</a:t>
            </a:r>
            <a:endParaRPr lang="en-US" dirty="0"/>
          </a:p>
          <a:p>
            <a:endParaRPr lang="en-US" dirty="0"/>
          </a:p>
          <a:p>
            <a:r>
              <a:rPr lang="en-US" dirty="0"/>
              <a:t>CI</a:t>
            </a:r>
          </a:p>
          <a:p>
            <a:r>
              <a:rPr lang="en-US" dirty="0"/>
              <a:t>BAHA</a:t>
            </a:r>
          </a:p>
        </p:txBody>
      </p:sp>
      <p:sp>
        <p:nvSpPr>
          <p:cNvPr id="5" name="Slide Number Placeholder 4">
            <a:extLst>
              <a:ext uri="{FF2B5EF4-FFF2-40B4-BE49-F238E27FC236}">
                <a16:creationId xmlns:a16="http://schemas.microsoft.com/office/drawing/2014/main" id="{2B224FCE-9ED0-1003-4B22-D512C06F1342}"/>
              </a:ext>
            </a:extLst>
          </p:cNvPr>
          <p:cNvSpPr>
            <a:spLocks noGrp="1"/>
          </p:cNvSpPr>
          <p:nvPr>
            <p:ph type="sldNum" sz="quarter" idx="12"/>
          </p:nvPr>
        </p:nvSpPr>
        <p:spPr/>
        <p:txBody>
          <a:bodyPr/>
          <a:lstStyle/>
          <a:p>
            <a:fld id="{944F90BC-AFF7-43C5-BADE-B443E96D3EC2}" type="slidenum">
              <a:rPr lang="en-US" smtClean="0"/>
              <a:t>96</a:t>
            </a:fld>
            <a:endParaRPr lang="en-US"/>
          </a:p>
        </p:txBody>
      </p:sp>
    </p:spTree>
    <p:extLst>
      <p:ext uri="{BB962C8B-B14F-4D97-AF65-F5344CB8AC3E}">
        <p14:creationId xmlns:p14="http://schemas.microsoft.com/office/powerpoint/2010/main" val="41055779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Amplification”</a:t>
            </a:r>
          </a:p>
        </p:txBody>
      </p:sp>
      <p:sp>
        <p:nvSpPr>
          <p:cNvPr id="3" name="Content Placeholder 2"/>
          <p:cNvSpPr>
            <a:spLocks noGrp="1"/>
          </p:cNvSpPr>
          <p:nvPr>
            <p:ph idx="1"/>
          </p:nvPr>
        </p:nvSpPr>
        <p:spPr>
          <a:xfrm>
            <a:off x="647699" y="1690688"/>
            <a:ext cx="11064009" cy="4894839"/>
          </a:xfrm>
        </p:spPr>
        <p:txBody>
          <a:bodyPr/>
          <a:lstStyle/>
          <a:p>
            <a:r>
              <a:rPr lang="en-US" dirty="0"/>
              <a:t>Amplification makes sounds louder so that a child is better able to hear</a:t>
            </a:r>
          </a:p>
          <a:p>
            <a:pPr marL="0" indent="0">
              <a:buNone/>
            </a:pPr>
            <a:r>
              <a:rPr lang="en-US" dirty="0"/>
              <a:t> 	Verification</a:t>
            </a:r>
          </a:p>
          <a:p>
            <a:r>
              <a:rPr lang="en-US" dirty="0"/>
              <a:t> Hearing devices can be programmed to fit a child’s unique hearing loss</a:t>
            </a:r>
          </a:p>
          <a:p>
            <a:pPr marL="0" indent="0">
              <a:buNone/>
            </a:pPr>
            <a:r>
              <a:rPr lang="en-US" dirty="0"/>
              <a:t> </a:t>
            </a:r>
          </a:p>
          <a:p>
            <a:r>
              <a:rPr lang="en-US" dirty="0"/>
              <a:t>A child may need hearing devices when his or her hearing loss impacts the ability to learn language or communicate </a:t>
            </a:r>
          </a:p>
        </p:txBody>
      </p:sp>
      <p:sp>
        <p:nvSpPr>
          <p:cNvPr id="5" name="Slide Number Placeholder 4">
            <a:extLst>
              <a:ext uri="{FF2B5EF4-FFF2-40B4-BE49-F238E27FC236}">
                <a16:creationId xmlns:a16="http://schemas.microsoft.com/office/drawing/2014/main" id="{FB594004-F4B0-0903-925D-2614366F1043}"/>
              </a:ext>
            </a:extLst>
          </p:cNvPr>
          <p:cNvSpPr>
            <a:spLocks noGrp="1"/>
          </p:cNvSpPr>
          <p:nvPr>
            <p:ph type="sldNum" sz="quarter" idx="12"/>
          </p:nvPr>
        </p:nvSpPr>
        <p:spPr/>
        <p:txBody>
          <a:bodyPr/>
          <a:lstStyle/>
          <a:p>
            <a:fld id="{944F90BC-AFF7-43C5-BADE-B443E96D3EC2}" type="slidenum">
              <a:rPr lang="en-US" smtClean="0"/>
              <a:t>97</a:t>
            </a:fld>
            <a:endParaRPr lang="en-US"/>
          </a:p>
        </p:txBody>
      </p:sp>
      <p:pic>
        <p:nvPicPr>
          <p:cNvPr id="6" name="Picture 1" descr="LSU-HEALTH">
            <a:extLst>
              <a:ext uri="{FF2B5EF4-FFF2-40B4-BE49-F238E27FC236}">
                <a16:creationId xmlns:a16="http://schemas.microsoft.com/office/drawing/2014/main" id="{E11A1B5B-BE31-417E-7982-3A6051B906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18" y="6370720"/>
            <a:ext cx="1505119" cy="2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400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defRPr/>
            </a:pPr>
            <a:r>
              <a:rPr lang="en-US" sz="4000" dirty="0"/>
              <a:t>Phoneme Categories on Banana</a:t>
            </a:r>
            <a:endParaRPr lang="en-US" dirty="0">
              <a:ea typeface="+mj-ea"/>
              <a:cs typeface="+mj-cs"/>
            </a:endParaRPr>
          </a:p>
        </p:txBody>
      </p:sp>
      <p:pic>
        <p:nvPicPr>
          <p:cNvPr id="2560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48" y="1449387"/>
            <a:ext cx="5867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737971" y="1690688"/>
            <a:ext cx="5332445" cy="4147457"/>
          </a:xfrm>
          <a:prstGeom prst="rect">
            <a:avLst/>
          </a:prstGeom>
        </p:spPr>
      </p:pic>
      <p:sp>
        <p:nvSpPr>
          <p:cNvPr id="4" name="Slide Number Placeholder 3">
            <a:extLst>
              <a:ext uri="{FF2B5EF4-FFF2-40B4-BE49-F238E27FC236}">
                <a16:creationId xmlns:a16="http://schemas.microsoft.com/office/drawing/2014/main" id="{013940FA-46B6-9636-4A25-78AC05262CFF}"/>
              </a:ext>
            </a:extLst>
          </p:cNvPr>
          <p:cNvSpPr>
            <a:spLocks noGrp="1"/>
          </p:cNvSpPr>
          <p:nvPr>
            <p:ph type="sldNum" sz="quarter" idx="12"/>
          </p:nvPr>
        </p:nvSpPr>
        <p:spPr/>
        <p:txBody>
          <a:bodyPr/>
          <a:lstStyle/>
          <a:p>
            <a:fld id="{944F90BC-AFF7-43C5-BADE-B443E96D3EC2}" type="slidenum">
              <a:rPr lang="en-US" smtClean="0"/>
              <a:t>98</a:t>
            </a:fld>
            <a:endParaRPr lang="en-US"/>
          </a:p>
        </p:txBody>
      </p:sp>
    </p:spTree>
    <p:extLst>
      <p:ext uri="{BB962C8B-B14F-4D97-AF65-F5344CB8AC3E}">
        <p14:creationId xmlns:p14="http://schemas.microsoft.com/office/powerpoint/2010/main" val="3228341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435429" y="97971"/>
            <a:ext cx="8838573" cy="1832429"/>
          </a:xfrm>
        </p:spPr>
        <p:txBody>
          <a:bodyPr>
            <a:normAutofit/>
          </a:bodyPr>
          <a:lstStyle/>
          <a:p>
            <a:pPr eaLnBrk="1" hangingPunct="1">
              <a:defRPr/>
            </a:pPr>
            <a:r>
              <a:rPr lang="en-US" sz="4400" dirty="0"/>
              <a:t>Phonemes on Banana </a:t>
            </a:r>
            <a:br>
              <a:rPr lang="en-US" sz="4400" dirty="0"/>
            </a:br>
            <a:r>
              <a:rPr lang="en-US" sz="4400" dirty="0"/>
              <a:t>Need for the String Bean at the top</a:t>
            </a:r>
            <a:endParaRPr lang="en-US" dirty="0">
              <a:ea typeface="+mj-ea"/>
              <a:cs typeface="+mj-cs"/>
            </a:endParaRPr>
          </a:p>
        </p:txBody>
      </p:sp>
      <p:pic>
        <p:nvPicPr>
          <p:cNvPr id="2662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15" y="1792731"/>
            <a:ext cx="693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3584218-F446-DA70-4068-0B396200E2BE}"/>
              </a:ext>
            </a:extLst>
          </p:cNvPr>
          <p:cNvSpPr>
            <a:spLocks noGrp="1"/>
          </p:cNvSpPr>
          <p:nvPr>
            <p:ph type="sldNum" sz="quarter" idx="12"/>
          </p:nvPr>
        </p:nvSpPr>
        <p:spPr/>
        <p:txBody>
          <a:bodyPr/>
          <a:lstStyle/>
          <a:p>
            <a:fld id="{944F90BC-AFF7-43C5-BADE-B443E96D3EC2}" type="slidenum">
              <a:rPr lang="en-US" smtClean="0"/>
              <a:t>99</a:t>
            </a:fld>
            <a:endParaRPr lang="en-US"/>
          </a:p>
        </p:txBody>
      </p:sp>
    </p:spTree>
    <p:extLst>
      <p:ext uri="{BB962C8B-B14F-4D97-AF65-F5344CB8AC3E}">
        <p14:creationId xmlns:p14="http://schemas.microsoft.com/office/powerpoint/2010/main" val="761191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8903</Words>
  <Application>Microsoft Office PowerPoint</Application>
  <PresentationFormat>Widescreen</PresentationFormat>
  <Paragraphs>1038</Paragraphs>
  <Slides>141</Slides>
  <Notes>11</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141</vt:i4>
      </vt:variant>
    </vt:vector>
  </HeadingPairs>
  <TitlesOfParts>
    <vt:vector size="154" baseType="lpstr">
      <vt:lpstr>Arial</vt:lpstr>
      <vt:lpstr>Bremen Bd BT</vt:lpstr>
      <vt:lpstr>Calibri</vt:lpstr>
      <vt:lpstr>Calibri Light</vt:lpstr>
      <vt:lpstr>Georgia</vt:lpstr>
      <vt:lpstr>Helvetica</vt:lpstr>
      <vt:lpstr>Helvetica Neue</vt:lpstr>
      <vt:lpstr>Tahoma</vt:lpstr>
      <vt:lpstr>Verdana</vt:lpstr>
      <vt:lpstr>Wingdings</vt:lpstr>
      <vt:lpstr>Office Theme</vt:lpstr>
      <vt:lpstr>1_Office Theme</vt:lpstr>
      <vt:lpstr>Chart</vt:lpstr>
      <vt:lpstr>Educational Audiology in Schools: Foundations, Complex Cases, and Practical Strategies</vt:lpstr>
      <vt:lpstr>Financial Disclosure/ Conflict of Interest</vt:lpstr>
      <vt:lpstr>Learner Outcomes</vt:lpstr>
      <vt:lpstr>Overview</vt:lpstr>
      <vt:lpstr>Why is this important?</vt:lpstr>
      <vt:lpstr>How important is hearing in  the classroom?</vt:lpstr>
      <vt:lpstr>Listening Vs Hearing</vt:lpstr>
      <vt:lpstr>Hearing Vs Understanding</vt:lpstr>
      <vt:lpstr>Listening vs Hearing</vt:lpstr>
      <vt:lpstr>Listening</vt:lpstr>
      <vt:lpstr>Active Listening</vt:lpstr>
      <vt:lpstr>Breakdown</vt:lpstr>
      <vt:lpstr>Listening Effort:</vt:lpstr>
      <vt:lpstr>Understanding Speech requires Cognitive Processing</vt:lpstr>
      <vt:lpstr>PowerPoint Presentation</vt:lpstr>
      <vt:lpstr>PowerPoint Presentation</vt:lpstr>
      <vt:lpstr>What happens when the signal is degraded?</vt:lpstr>
      <vt:lpstr>What happens when the signal is degraded?</vt:lpstr>
      <vt:lpstr>Self-Reported Scales</vt:lpstr>
      <vt:lpstr>Clinically what is the point?</vt:lpstr>
      <vt:lpstr>Clinically what is the point?</vt:lpstr>
      <vt:lpstr>PowerPoint Presentation</vt:lpstr>
      <vt:lpstr>Why the change?</vt:lpstr>
      <vt:lpstr>Listening Effort</vt:lpstr>
      <vt:lpstr>Variables</vt:lpstr>
      <vt:lpstr>The Auditory System</vt:lpstr>
      <vt:lpstr>The Complex Auditory System</vt:lpstr>
      <vt:lpstr>The ascending auditory pathway</vt:lpstr>
      <vt:lpstr>Sound processing </vt:lpstr>
      <vt:lpstr>The ‘normal’ developing hearing brain</vt:lpstr>
      <vt:lpstr>“Normal” Hearing Child</vt:lpstr>
      <vt:lpstr>PowerPoint Presentation</vt:lpstr>
      <vt:lpstr>PowerPoint Presentation</vt:lpstr>
      <vt:lpstr>Rich Language Environment</vt:lpstr>
      <vt:lpstr>Language Learning through Listening  </vt:lpstr>
      <vt:lpstr>PowerPoint Presentation</vt:lpstr>
      <vt:lpstr>For another lecture on another day</vt:lpstr>
      <vt:lpstr>What if a child misses the language rich environment?</vt:lpstr>
      <vt:lpstr>The importance of Universal Newborn Hearing Screening</vt:lpstr>
      <vt:lpstr>National Goals for Hearing Screening  (1-3-6)</vt:lpstr>
      <vt:lpstr>Screening Vs Diagnostic Assessment</vt:lpstr>
      <vt:lpstr>96% of newborns in the U.S. receive hearing screening (NCHAM, 2009)</vt:lpstr>
      <vt:lpstr>Loss to Follow-Up</vt:lpstr>
      <vt:lpstr>Loss to Follow-Up</vt:lpstr>
      <vt:lpstr>Why is early identification of hearing loss important?</vt:lpstr>
      <vt:lpstr>Prevalence of Hearing Loss</vt:lpstr>
      <vt:lpstr>Prevalence of HL increases from nursery to school age children</vt:lpstr>
      <vt:lpstr>Health Barriers that interfere with learning</vt:lpstr>
      <vt:lpstr>Is Hearing Loss a Big Deal?</vt:lpstr>
      <vt:lpstr>PowerPoint Presentation</vt:lpstr>
      <vt:lpstr>Dx:  Assessment Case History</vt:lpstr>
      <vt:lpstr>Infants and School Age Children</vt:lpstr>
      <vt:lpstr>Diagnostic Assessment</vt:lpstr>
      <vt:lpstr>Assessment</vt:lpstr>
      <vt:lpstr>PowerPoint Presentation</vt:lpstr>
      <vt:lpstr>Once Hearing loss is Diagnosed?</vt:lpstr>
      <vt:lpstr>Types of Hearing Loss</vt:lpstr>
      <vt:lpstr>Types of Hearing Loss</vt:lpstr>
      <vt:lpstr>Types of Hearing Loss</vt:lpstr>
      <vt:lpstr>Types of Hearing Loss</vt:lpstr>
      <vt:lpstr>Conductive, cont.</vt:lpstr>
      <vt:lpstr>Types of Hearing Loss</vt:lpstr>
      <vt:lpstr>Sensorineural, cont.</vt:lpstr>
      <vt:lpstr>Types of Hearing Loss</vt:lpstr>
      <vt:lpstr>Mild &amp; Unilateral Hearing loss</vt:lpstr>
      <vt:lpstr>What people think:  </vt:lpstr>
      <vt:lpstr>Definitions</vt:lpstr>
      <vt:lpstr>Prevalence of hearing loss in newborns</vt:lpstr>
      <vt:lpstr>Prevalence of mild permanent bilateral and unilateral hearing loss at birth: </vt:lpstr>
      <vt:lpstr>Management</vt:lpstr>
      <vt:lpstr>Remote Microphone for Minimal Hearing Loss</vt:lpstr>
      <vt:lpstr>Academic Performance for Unilateral or Mild Hearing loss</vt:lpstr>
      <vt:lpstr>Right vs Left Ear</vt:lpstr>
      <vt:lpstr>Clinical Implications of Children with Minimal Hearing Loss</vt:lpstr>
      <vt:lpstr>Remote Mic/FM for Minimal Hearing Loss</vt:lpstr>
      <vt:lpstr>Unilateral Hearing Loss</vt:lpstr>
      <vt:lpstr>1978 Northern &amp; Downs Hearing In Children</vt:lpstr>
      <vt:lpstr>Unilateral Hearing Loss Auditory Deprivation</vt:lpstr>
      <vt:lpstr>Unilateral hearing loss</vt:lpstr>
      <vt:lpstr>Etiologic Factors Associated with UHL  (Tharpe)</vt:lpstr>
      <vt:lpstr>Evidence-Based Practice</vt:lpstr>
      <vt:lpstr>JCIH 2019</vt:lpstr>
      <vt:lpstr>AAA 2013</vt:lpstr>
      <vt:lpstr>Impact of UHL</vt:lpstr>
      <vt:lpstr>Real World Effects</vt:lpstr>
      <vt:lpstr>What do the adults say?  (Taylor, 2008)</vt:lpstr>
      <vt:lpstr>PowerPoint Presentation</vt:lpstr>
      <vt:lpstr>PowerPoint Presentation</vt:lpstr>
      <vt:lpstr>BREAK</vt:lpstr>
      <vt:lpstr>PowerPoint Presentation</vt:lpstr>
      <vt:lpstr>Pediatric Hearing Loss Discussion Starters</vt:lpstr>
      <vt:lpstr>Classroom Acoustics Prompts</vt:lpstr>
      <vt:lpstr>Hearing Aids &amp; Technology</vt:lpstr>
      <vt:lpstr>Hearing Aid Selection: What the Audiologist Wants to Know</vt:lpstr>
      <vt:lpstr>Hearing Aid Selection</vt:lpstr>
      <vt:lpstr>Technology</vt:lpstr>
      <vt:lpstr>“Effective Amplification”</vt:lpstr>
      <vt:lpstr>Phoneme Categories on Banana</vt:lpstr>
      <vt:lpstr>Phonemes on Banana  Need for the String Bean at the top</vt:lpstr>
      <vt:lpstr>Traditional Strategy</vt:lpstr>
      <vt:lpstr>Hearing loss, Listening Effort, and Fatigue</vt:lpstr>
      <vt:lpstr>Complexities of Fatigue in Children w/ HL F. Bess</vt:lpstr>
      <vt:lpstr>How does fatigue effect children with hearing loss? </vt:lpstr>
      <vt:lpstr>What happens when a child with hearing loss has fatigue?</vt:lpstr>
      <vt:lpstr>Classroom strategies to help fatigue</vt:lpstr>
      <vt:lpstr>Stress and Cortisol</vt:lpstr>
      <vt:lpstr>Listening Effort with Devices</vt:lpstr>
      <vt:lpstr>Identifying Fatigue</vt:lpstr>
      <vt:lpstr>Vanderbilt Fatigue Scale</vt:lpstr>
      <vt:lpstr>Classroom Acoustics</vt:lpstr>
      <vt:lpstr>Management &amp; Accommodations</vt:lpstr>
      <vt:lpstr>Role of the Audiologist</vt:lpstr>
      <vt:lpstr>Key Takeaways</vt:lpstr>
      <vt:lpstr>Captioning</vt:lpstr>
      <vt:lpstr>Definition</vt:lpstr>
      <vt:lpstr>Communication Access Realtime Translation  (CART)</vt:lpstr>
      <vt:lpstr>Remote Microphone Technology </vt:lpstr>
      <vt:lpstr>Speech to text apps Automatic Speech Recognition) </vt:lpstr>
      <vt:lpstr>Key Points/ Review</vt:lpstr>
      <vt:lpstr>Key Points</vt:lpstr>
      <vt:lpstr>Problems with Speech to text software or apps</vt:lpstr>
      <vt:lpstr>References</vt:lpstr>
      <vt:lpstr>What is the Family’s Desired Outcome?</vt:lpstr>
      <vt:lpstr>Psychosocial Aspects of HL</vt:lpstr>
      <vt:lpstr>Impacted Relationships</vt:lpstr>
      <vt:lpstr>The psychological consequences may include: </vt:lpstr>
      <vt:lpstr>Hearing loss in the classroom</vt:lpstr>
      <vt:lpstr>Loss of Communication</vt:lpstr>
      <vt:lpstr>Polat, 2002, DOI: 10.1093/deafed/eng018 </vt:lpstr>
      <vt:lpstr>Theory of Mind (ToM)</vt:lpstr>
      <vt:lpstr>Mitigating the Psychological Effects of Teen Hearing Loss </vt:lpstr>
      <vt:lpstr>Self Esteem in Children &amp; Adolescents w/ HL Warner-Czyn &amp; Evans Trends in Hearing  https://doi.org/10.1177/2331216515572615</vt:lpstr>
      <vt:lpstr>From an AuD student with permission </vt:lpstr>
      <vt:lpstr>Another student (with permission)</vt:lpstr>
      <vt:lpstr>PowerPoint Presentation</vt:lpstr>
      <vt:lpstr>Bullies</vt:lpstr>
      <vt:lpstr>Encourage the HOH child</vt:lpstr>
      <vt:lpstr>Unfortunately…</vt:lpstr>
      <vt:lpstr>Questions/Discussions</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Hurley-Larmeu, Annette E.</dc:creator>
  <cp:lastModifiedBy>Hurley-Larmeu, Annette E.</cp:lastModifiedBy>
  <cp:revision>21</cp:revision>
  <dcterms:created xsi:type="dcterms:W3CDTF">2021-10-02T17:52:07Z</dcterms:created>
  <dcterms:modified xsi:type="dcterms:W3CDTF">2025-10-22T23:19:37Z</dcterms:modified>
</cp:coreProperties>
</file>