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6" r:id="rId2"/>
    <p:sldId id="533" r:id="rId3"/>
    <p:sldId id="534" r:id="rId4"/>
    <p:sldId id="535" r:id="rId5"/>
    <p:sldId id="536" r:id="rId6"/>
    <p:sldId id="537" r:id="rId7"/>
    <p:sldId id="538" r:id="rId8"/>
    <p:sldId id="539"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366" r:id="rId29"/>
    <p:sldId id="367" r:id="rId30"/>
    <p:sldId id="373" r:id="rId31"/>
    <p:sldId id="374" r:id="rId32"/>
    <p:sldId id="257" r:id="rId33"/>
    <p:sldId id="258" r:id="rId34"/>
    <p:sldId id="527" r:id="rId35"/>
    <p:sldId id="259" r:id="rId36"/>
    <p:sldId id="260" r:id="rId37"/>
    <p:sldId id="272" r:id="rId38"/>
    <p:sldId id="261" r:id="rId39"/>
    <p:sldId id="262" r:id="rId40"/>
    <p:sldId id="263" r:id="rId41"/>
    <p:sldId id="264" r:id="rId42"/>
    <p:sldId id="266" r:id="rId43"/>
    <p:sldId id="267" r:id="rId44"/>
    <p:sldId id="268" r:id="rId45"/>
    <p:sldId id="269" r:id="rId46"/>
    <p:sldId id="270" r:id="rId47"/>
    <p:sldId id="271" r:id="rId48"/>
    <p:sldId id="273" r:id="rId49"/>
    <p:sldId id="274" r:id="rId50"/>
    <p:sldId id="275" r:id="rId51"/>
    <p:sldId id="276" r:id="rId52"/>
    <p:sldId id="277" r:id="rId53"/>
    <p:sldId id="368" r:id="rId54"/>
    <p:sldId id="369" r:id="rId55"/>
    <p:sldId id="370" r:id="rId56"/>
    <p:sldId id="517" r:id="rId57"/>
    <p:sldId id="528" r:id="rId58"/>
    <p:sldId id="514" r:id="rId59"/>
    <p:sldId id="515" r:id="rId60"/>
    <p:sldId id="529" r:id="rId61"/>
    <p:sldId id="442" r:id="rId62"/>
    <p:sldId id="516" r:id="rId63"/>
    <p:sldId id="530" r:id="rId64"/>
    <p:sldId id="531" r:id="rId65"/>
    <p:sldId id="532" r:id="rId66"/>
    <p:sldId id="375" r:id="rId67"/>
    <p:sldId id="495" r:id="rId68"/>
    <p:sldId id="496" r:id="rId69"/>
    <p:sldId id="497" r:id="rId70"/>
    <p:sldId id="498" r:id="rId71"/>
    <p:sldId id="499" r:id="rId72"/>
    <p:sldId id="500" r:id="rId73"/>
    <p:sldId id="501" r:id="rId74"/>
    <p:sldId id="502" r:id="rId75"/>
    <p:sldId id="503" r:id="rId76"/>
    <p:sldId id="504" r:id="rId77"/>
    <p:sldId id="505" r:id="rId78"/>
    <p:sldId id="506" r:id="rId79"/>
    <p:sldId id="507" r:id="rId80"/>
    <p:sldId id="519" r:id="rId81"/>
    <p:sldId id="520" r:id="rId82"/>
    <p:sldId id="521" r:id="rId83"/>
    <p:sldId id="522" r:id="rId84"/>
    <p:sldId id="523" r:id="rId85"/>
    <p:sldId id="524" r:id="rId86"/>
    <p:sldId id="525" r:id="rId87"/>
    <p:sldId id="526" r:id="rId88"/>
    <p:sldId id="508" r:id="rId89"/>
    <p:sldId id="509" r:id="rId90"/>
    <p:sldId id="510" r:id="rId91"/>
    <p:sldId id="511" r:id="rId92"/>
    <p:sldId id="513" r:id="rId93"/>
    <p:sldId id="512" r:id="rId94"/>
    <p:sldId id="371" r:id="rId95"/>
    <p:sldId id="265" r:id="rId96"/>
    <p:sldId id="372"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3C465C-9C73-415F-BB47-013F756D4F51}" v="12" dt="2025-10-22T23:26:20.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rley-Larmeu, Annette E." userId="0e733609-1b14-4753-b017-26f64a815677" providerId="ADAL" clId="{BA200DD1-D133-4DDE-802B-448706096D73}"/>
    <pc:docChg chg="undo custSel addSld delSld modSld">
      <pc:chgData name="Hurley-Larmeu, Annette E." userId="0e733609-1b14-4753-b017-26f64a815677" providerId="ADAL" clId="{BA200DD1-D133-4DDE-802B-448706096D73}" dt="2025-10-22T23:28:54.093" v="141" actId="255"/>
      <pc:docMkLst>
        <pc:docMk/>
      </pc:docMkLst>
      <pc:sldChg chg="add del">
        <pc:chgData name="Hurley-Larmeu, Annette E." userId="0e733609-1b14-4753-b017-26f64a815677" providerId="ADAL" clId="{BA200DD1-D133-4DDE-802B-448706096D73}" dt="2025-10-22T23:21:14.762" v="100"/>
        <pc:sldMkLst>
          <pc:docMk/>
          <pc:sldMk cId="0" sldId="265"/>
        </pc:sldMkLst>
      </pc:sldChg>
      <pc:sldChg chg="modSp add mod">
        <pc:chgData name="Hurley-Larmeu, Annette E." userId="0e733609-1b14-4753-b017-26f64a815677" providerId="ADAL" clId="{BA200DD1-D133-4DDE-802B-448706096D73}" dt="2025-10-22T23:21:46.498" v="107" actId="20577"/>
        <pc:sldMkLst>
          <pc:docMk/>
          <pc:sldMk cId="685505586" sldId="265"/>
        </pc:sldMkLst>
        <pc:spChg chg="mod">
          <ac:chgData name="Hurley-Larmeu, Annette E." userId="0e733609-1b14-4753-b017-26f64a815677" providerId="ADAL" clId="{BA200DD1-D133-4DDE-802B-448706096D73}" dt="2025-10-22T23:21:46.498" v="107" actId="20577"/>
          <ac:spMkLst>
            <pc:docMk/>
            <pc:sldMk cId="685505586" sldId="265"/>
            <ac:spMk id="3" creationId="{00000000-0000-0000-0000-000000000000}"/>
          </ac:spMkLst>
        </pc:spChg>
      </pc:sldChg>
      <pc:sldChg chg="modSp mod">
        <pc:chgData name="Hurley-Larmeu, Annette E." userId="0e733609-1b14-4753-b017-26f64a815677" providerId="ADAL" clId="{BA200DD1-D133-4DDE-802B-448706096D73}" dt="2025-10-22T22:11:13.486" v="79" actId="20577"/>
        <pc:sldMkLst>
          <pc:docMk/>
          <pc:sldMk cId="40483093" sldId="272"/>
        </pc:sldMkLst>
        <pc:spChg chg="mod">
          <ac:chgData name="Hurley-Larmeu, Annette E." userId="0e733609-1b14-4753-b017-26f64a815677" providerId="ADAL" clId="{BA200DD1-D133-4DDE-802B-448706096D73}" dt="2025-10-22T22:11:13.486" v="79" actId="20577"/>
          <ac:spMkLst>
            <pc:docMk/>
            <pc:sldMk cId="40483093" sldId="272"/>
            <ac:spMk id="3" creationId="{C52CB840-A252-E4B6-223E-6790DC96351A}"/>
          </ac:spMkLst>
        </pc:spChg>
      </pc:sldChg>
      <pc:sldChg chg="add">
        <pc:chgData name="Hurley-Larmeu, Annette E." userId="0e733609-1b14-4753-b017-26f64a815677" providerId="ADAL" clId="{BA200DD1-D133-4DDE-802B-448706096D73}" dt="2025-10-22T20:09:57.319" v="0"/>
        <pc:sldMkLst>
          <pc:docMk/>
          <pc:sldMk cId="4110976642" sldId="442"/>
        </pc:sldMkLst>
      </pc:sldChg>
      <pc:sldChg chg="modSp add mod">
        <pc:chgData name="Hurley-Larmeu, Annette E." userId="0e733609-1b14-4753-b017-26f64a815677" providerId="ADAL" clId="{BA200DD1-D133-4DDE-802B-448706096D73}" dt="2025-10-22T22:18:34.920" v="87" actId="5793"/>
        <pc:sldMkLst>
          <pc:docMk/>
          <pc:sldMk cId="1432438349" sldId="514"/>
        </pc:sldMkLst>
        <pc:spChg chg="mod">
          <ac:chgData name="Hurley-Larmeu, Annette E." userId="0e733609-1b14-4753-b017-26f64a815677" providerId="ADAL" clId="{BA200DD1-D133-4DDE-802B-448706096D73}" dt="2025-10-22T22:18:34.920" v="87" actId="5793"/>
          <ac:spMkLst>
            <pc:docMk/>
            <pc:sldMk cId="1432438349" sldId="514"/>
            <ac:spMk id="3" creationId="{00000000-0000-0000-0000-000000000000}"/>
          </ac:spMkLst>
        </pc:spChg>
      </pc:sldChg>
      <pc:sldChg chg="add">
        <pc:chgData name="Hurley-Larmeu, Annette E." userId="0e733609-1b14-4753-b017-26f64a815677" providerId="ADAL" clId="{BA200DD1-D133-4DDE-802B-448706096D73}" dt="2025-10-22T20:09:57.319" v="0"/>
        <pc:sldMkLst>
          <pc:docMk/>
          <pc:sldMk cId="92598446" sldId="515"/>
        </pc:sldMkLst>
      </pc:sldChg>
      <pc:sldChg chg="add">
        <pc:chgData name="Hurley-Larmeu, Annette E." userId="0e733609-1b14-4753-b017-26f64a815677" providerId="ADAL" clId="{BA200DD1-D133-4DDE-802B-448706096D73}" dt="2025-10-22T20:09:57.319" v="0"/>
        <pc:sldMkLst>
          <pc:docMk/>
          <pc:sldMk cId="1420415813" sldId="516"/>
        </pc:sldMkLst>
      </pc:sldChg>
      <pc:sldChg chg="addSp delSp modSp new mod modClrScheme chgLayout">
        <pc:chgData name="Hurley-Larmeu, Annette E." userId="0e733609-1b14-4753-b017-26f64a815677" providerId="ADAL" clId="{BA200DD1-D133-4DDE-802B-448706096D73}" dt="2025-10-22T20:10:38.254" v="48" actId="20577"/>
        <pc:sldMkLst>
          <pc:docMk/>
          <pc:sldMk cId="530826973" sldId="517"/>
        </pc:sldMkLst>
        <pc:spChg chg="del mod ord">
          <ac:chgData name="Hurley-Larmeu, Annette E." userId="0e733609-1b14-4753-b017-26f64a815677" providerId="ADAL" clId="{BA200DD1-D133-4DDE-802B-448706096D73}" dt="2025-10-22T20:10:23.694" v="2" actId="700"/>
          <ac:spMkLst>
            <pc:docMk/>
            <pc:sldMk cId="530826973" sldId="517"/>
            <ac:spMk id="2" creationId="{DFF9426B-846A-AFDF-AEEB-CB6A07D07824}"/>
          </ac:spMkLst>
        </pc:spChg>
        <pc:spChg chg="del mod ord">
          <ac:chgData name="Hurley-Larmeu, Annette E." userId="0e733609-1b14-4753-b017-26f64a815677" providerId="ADAL" clId="{BA200DD1-D133-4DDE-802B-448706096D73}" dt="2025-10-22T20:10:23.694" v="2" actId="700"/>
          <ac:spMkLst>
            <pc:docMk/>
            <pc:sldMk cId="530826973" sldId="517"/>
            <ac:spMk id="3" creationId="{DD4A66D4-3D38-48DB-6CBD-D9B3155F8E7C}"/>
          </ac:spMkLst>
        </pc:spChg>
        <pc:spChg chg="add mod ord">
          <ac:chgData name="Hurley-Larmeu, Annette E." userId="0e733609-1b14-4753-b017-26f64a815677" providerId="ADAL" clId="{BA200DD1-D133-4DDE-802B-448706096D73}" dt="2025-10-22T20:10:38.254" v="48" actId="20577"/>
          <ac:spMkLst>
            <pc:docMk/>
            <pc:sldMk cId="530826973" sldId="517"/>
            <ac:spMk id="4" creationId="{0699368A-8103-E2FF-1819-2A2FE6764603}"/>
          </ac:spMkLst>
        </pc:spChg>
        <pc:spChg chg="add mod ord">
          <ac:chgData name="Hurley-Larmeu, Annette E." userId="0e733609-1b14-4753-b017-26f64a815677" providerId="ADAL" clId="{BA200DD1-D133-4DDE-802B-448706096D73}" dt="2025-10-22T20:10:23.694" v="2" actId="700"/>
          <ac:spMkLst>
            <pc:docMk/>
            <pc:sldMk cId="530826973" sldId="517"/>
            <ac:spMk id="5" creationId="{9D286264-1484-69D1-0293-7F900918C13A}"/>
          </ac:spMkLst>
        </pc:spChg>
      </pc:sldChg>
      <pc:sldChg chg="add del modTransition">
        <pc:chgData name="Hurley-Larmeu, Annette E." userId="0e733609-1b14-4753-b017-26f64a815677" providerId="ADAL" clId="{BA200DD1-D133-4DDE-802B-448706096D73}" dt="2025-10-22T20:23:32.879" v="53" actId="47"/>
        <pc:sldMkLst>
          <pc:docMk/>
          <pc:sldMk cId="0" sldId="518"/>
        </pc:sldMkLst>
      </pc:sldChg>
      <pc:sldChg chg="modSp add mod modTransition">
        <pc:chgData name="Hurley-Larmeu, Annette E." userId="0e733609-1b14-4753-b017-26f64a815677" providerId="ADAL" clId="{BA200DD1-D133-4DDE-802B-448706096D73}" dt="2025-10-22T20:23:56.847" v="60" actId="14100"/>
        <pc:sldMkLst>
          <pc:docMk/>
          <pc:sldMk cId="0" sldId="519"/>
        </pc:sldMkLst>
        <pc:spChg chg="mod">
          <ac:chgData name="Hurley-Larmeu, Annette E." userId="0e733609-1b14-4753-b017-26f64a815677" providerId="ADAL" clId="{BA200DD1-D133-4DDE-802B-448706096D73}" dt="2025-10-22T20:23:56.847" v="60" actId="14100"/>
          <ac:spMkLst>
            <pc:docMk/>
            <pc:sldMk cId="0" sldId="519"/>
            <ac:spMk id="3" creationId="{00000000-0000-0000-0000-000000000000}"/>
          </ac:spMkLst>
        </pc:spChg>
      </pc:sldChg>
      <pc:sldChg chg="modSp add mod modTransition">
        <pc:chgData name="Hurley-Larmeu, Annette E." userId="0e733609-1b14-4753-b017-26f64a815677" providerId="ADAL" clId="{BA200DD1-D133-4DDE-802B-448706096D73}" dt="2025-10-22T20:24:09.561" v="65" actId="14100"/>
        <pc:sldMkLst>
          <pc:docMk/>
          <pc:sldMk cId="0" sldId="520"/>
        </pc:sldMkLst>
        <pc:spChg chg="mod">
          <ac:chgData name="Hurley-Larmeu, Annette E." userId="0e733609-1b14-4753-b017-26f64a815677" providerId="ADAL" clId="{BA200DD1-D133-4DDE-802B-448706096D73}" dt="2025-10-22T20:24:09.561" v="65" actId="14100"/>
          <ac:spMkLst>
            <pc:docMk/>
            <pc:sldMk cId="0" sldId="520"/>
            <ac:spMk id="3" creationId="{00000000-0000-0000-0000-000000000000}"/>
          </ac:spMkLst>
        </pc:spChg>
      </pc:sldChg>
      <pc:sldChg chg="modSp add mod modTransition">
        <pc:chgData name="Hurley-Larmeu, Annette E." userId="0e733609-1b14-4753-b017-26f64a815677" providerId="ADAL" clId="{BA200DD1-D133-4DDE-802B-448706096D73}" dt="2025-10-22T20:24:14.292" v="66" actId="14100"/>
        <pc:sldMkLst>
          <pc:docMk/>
          <pc:sldMk cId="0" sldId="521"/>
        </pc:sldMkLst>
        <pc:picChg chg="mod">
          <ac:chgData name="Hurley-Larmeu, Annette E." userId="0e733609-1b14-4753-b017-26f64a815677" providerId="ADAL" clId="{BA200DD1-D133-4DDE-802B-448706096D73}" dt="2025-10-22T20:24:14.292" v="66" actId="14100"/>
          <ac:picMkLst>
            <pc:docMk/>
            <pc:sldMk cId="0" sldId="521"/>
            <ac:picMk id="1026" creationId="{00000000-0000-0000-0000-000000000000}"/>
          </ac:picMkLst>
        </pc:picChg>
      </pc:sldChg>
      <pc:sldChg chg="modSp add mod modTransition">
        <pc:chgData name="Hurley-Larmeu, Annette E." userId="0e733609-1b14-4753-b017-26f64a815677" providerId="ADAL" clId="{BA200DD1-D133-4DDE-802B-448706096D73}" dt="2025-10-22T20:24:26.423" v="67" actId="14100"/>
        <pc:sldMkLst>
          <pc:docMk/>
          <pc:sldMk cId="0" sldId="522"/>
        </pc:sldMkLst>
        <pc:picChg chg="mod">
          <ac:chgData name="Hurley-Larmeu, Annette E." userId="0e733609-1b14-4753-b017-26f64a815677" providerId="ADAL" clId="{BA200DD1-D133-4DDE-802B-448706096D73}" dt="2025-10-22T20:24:26.423" v="67" actId="14100"/>
          <ac:picMkLst>
            <pc:docMk/>
            <pc:sldMk cId="0" sldId="522"/>
            <ac:picMk id="2050" creationId="{00000000-0000-0000-0000-000000000000}"/>
          </ac:picMkLst>
        </pc:picChg>
      </pc:sldChg>
      <pc:sldChg chg="modSp add mod modTransition">
        <pc:chgData name="Hurley-Larmeu, Annette E." userId="0e733609-1b14-4753-b017-26f64a815677" providerId="ADAL" clId="{BA200DD1-D133-4DDE-802B-448706096D73}" dt="2025-10-22T20:24:53.780" v="71" actId="14100"/>
        <pc:sldMkLst>
          <pc:docMk/>
          <pc:sldMk cId="0" sldId="523"/>
        </pc:sldMkLst>
        <pc:spChg chg="mod">
          <ac:chgData name="Hurley-Larmeu, Annette E." userId="0e733609-1b14-4753-b017-26f64a815677" providerId="ADAL" clId="{BA200DD1-D133-4DDE-802B-448706096D73}" dt="2025-10-22T20:24:53.780" v="71" actId="14100"/>
          <ac:spMkLst>
            <pc:docMk/>
            <pc:sldMk cId="0" sldId="523"/>
            <ac:spMk id="3" creationId="{00000000-0000-0000-0000-000000000000}"/>
          </ac:spMkLst>
        </pc:spChg>
      </pc:sldChg>
      <pc:sldChg chg="modSp add mod modTransition">
        <pc:chgData name="Hurley-Larmeu, Annette E." userId="0e733609-1b14-4753-b017-26f64a815677" providerId="ADAL" clId="{BA200DD1-D133-4DDE-802B-448706096D73}" dt="2025-10-22T20:25:06.727" v="75" actId="27636"/>
        <pc:sldMkLst>
          <pc:docMk/>
          <pc:sldMk cId="0" sldId="524"/>
        </pc:sldMkLst>
        <pc:spChg chg="mod">
          <ac:chgData name="Hurley-Larmeu, Annette E." userId="0e733609-1b14-4753-b017-26f64a815677" providerId="ADAL" clId="{BA200DD1-D133-4DDE-802B-448706096D73}" dt="2025-10-22T20:25:06.727" v="75" actId="27636"/>
          <ac:spMkLst>
            <pc:docMk/>
            <pc:sldMk cId="0" sldId="524"/>
            <ac:spMk id="3" creationId="{00000000-0000-0000-0000-000000000000}"/>
          </ac:spMkLst>
        </pc:spChg>
      </pc:sldChg>
      <pc:sldChg chg="add modTransition">
        <pc:chgData name="Hurley-Larmeu, Annette E." userId="0e733609-1b14-4753-b017-26f64a815677" providerId="ADAL" clId="{BA200DD1-D133-4DDE-802B-448706096D73}" dt="2025-10-22T20:23:28.139" v="49"/>
        <pc:sldMkLst>
          <pc:docMk/>
          <pc:sldMk cId="0" sldId="525"/>
        </pc:sldMkLst>
      </pc:sldChg>
      <pc:sldChg chg="modSp add mod modTransition">
        <pc:chgData name="Hurley-Larmeu, Annette E." userId="0e733609-1b14-4753-b017-26f64a815677" providerId="ADAL" clId="{BA200DD1-D133-4DDE-802B-448706096D73}" dt="2025-10-22T20:23:28.413" v="52" actId="27636"/>
        <pc:sldMkLst>
          <pc:docMk/>
          <pc:sldMk cId="0" sldId="526"/>
        </pc:sldMkLst>
        <pc:spChg chg="mod">
          <ac:chgData name="Hurley-Larmeu, Annette E." userId="0e733609-1b14-4753-b017-26f64a815677" providerId="ADAL" clId="{BA200DD1-D133-4DDE-802B-448706096D73}" dt="2025-10-22T20:23:28.413" v="52" actId="27636"/>
          <ac:spMkLst>
            <pc:docMk/>
            <pc:sldMk cId="0" sldId="526"/>
            <ac:spMk id="2" creationId="{00000000-0000-0000-0000-000000000000}"/>
          </ac:spMkLst>
        </pc:spChg>
      </pc:sldChg>
      <pc:sldChg chg="modSp add mod">
        <pc:chgData name="Hurley-Larmeu, Annette E." userId="0e733609-1b14-4753-b017-26f64a815677" providerId="ADAL" clId="{BA200DD1-D133-4DDE-802B-448706096D73}" dt="2025-10-22T22:12:51.792" v="81" actId="13926"/>
        <pc:sldMkLst>
          <pc:docMk/>
          <pc:sldMk cId="0" sldId="527"/>
        </pc:sldMkLst>
        <pc:spChg chg="mod">
          <ac:chgData name="Hurley-Larmeu, Annette E." userId="0e733609-1b14-4753-b017-26f64a815677" providerId="ADAL" clId="{BA200DD1-D133-4DDE-802B-448706096D73}" dt="2025-10-22T22:12:51.792" v="81" actId="13926"/>
          <ac:spMkLst>
            <pc:docMk/>
            <pc:sldMk cId="0" sldId="527"/>
            <ac:spMk id="3" creationId="{00000000-0000-0000-0000-000000000000}"/>
          </ac:spMkLst>
        </pc:spChg>
      </pc:sldChg>
      <pc:sldChg chg="add">
        <pc:chgData name="Hurley-Larmeu, Annette E." userId="0e733609-1b14-4753-b017-26f64a815677" providerId="ADAL" clId="{BA200DD1-D133-4DDE-802B-448706096D73}" dt="2025-10-22T22:13:50.854" v="82"/>
        <pc:sldMkLst>
          <pc:docMk/>
          <pc:sldMk cId="0" sldId="528"/>
        </pc:sldMkLst>
      </pc:sldChg>
      <pc:sldChg chg="modSp add mod">
        <pc:chgData name="Hurley-Larmeu, Annette E." userId="0e733609-1b14-4753-b017-26f64a815677" providerId="ADAL" clId="{BA200DD1-D133-4DDE-802B-448706096D73}" dt="2025-10-22T22:19:08.784" v="89" actId="27636"/>
        <pc:sldMkLst>
          <pc:docMk/>
          <pc:sldMk cId="0" sldId="529"/>
        </pc:sldMkLst>
        <pc:spChg chg="mod">
          <ac:chgData name="Hurley-Larmeu, Annette E." userId="0e733609-1b14-4753-b017-26f64a815677" providerId="ADAL" clId="{BA200DD1-D133-4DDE-802B-448706096D73}" dt="2025-10-22T22:19:08.784" v="89" actId="27636"/>
          <ac:spMkLst>
            <pc:docMk/>
            <pc:sldMk cId="0" sldId="529"/>
            <ac:spMk id="3" creationId="{00000000-0000-0000-0000-000000000000}"/>
          </ac:spMkLst>
        </pc:spChg>
      </pc:sldChg>
      <pc:sldChg chg="add">
        <pc:chgData name="Hurley-Larmeu, Annette E." userId="0e733609-1b14-4753-b017-26f64a815677" providerId="ADAL" clId="{BA200DD1-D133-4DDE-802B-448706096D73}" dt="2025-10-22T22:20:32.572" v="90"/>
        <pc:sldMkLst>
          <pc:docMk/>
          <pc:sldMk cId="0" sldId="530"/>
        </pc:sldMkLst>
      </pc:sldChg>
      <pc:sldChg chg="modSp add mod">
        <pc:chgData name="Hurley-Larmeu, Annette E." userId="0e733609-1b14-4753-b017-26f64a815677" providerId="ADAL" clId="{BA200DD1-D133-4DDE-802B-448706096D73}" dt="2025-10-22T22:20:54.768" v="96" actId="5793"/>
        <pc:sldMkLst>
          <pc:docMk/>
          <pc:sldMk cId="0" sldId="531"/>
        </pc:sldMkLst>
        <pc:spChg chg="mod">
          <ac:chgData name="Hurley-Larmeu, Annette E." userId="0e733609-1b14-4753-b017-26f64a815677" providerId="ADAL" clId="{BA200DD1-D133-4DDE-802B-448706096D73}" dt="2025-10-22T22:20:54.768" v="96" actId="5793"/>
          <ac:spMkLst>
            <pc:docMk/>
            <pc:sldMk cId="0" sldId="531"/>
            <ac:spMk id="3" creationId="{00000000-0000-0000-0000-000000000000}"/>
          </ac:spMkLst>
        </pc:spChg>
      </pc:sldChg>
      <pc:sldChg chg="add">
        <pc:chgData name="Hurley-Larmeu, Annette E." userId="0e733609-1b14-4753-b017-26f64a815677" providerId="ADAL" clId="{BA200DD1-D133-4DDE-802B-448706096D73}" dt="2025-10-22T22:20:32.572" v="90"/>
        <pc:sldMkLst>
          <pc:docMk/>
          <pc:sldMk cId="0" sldId="532"/>
        </pc:sldMkLst>
      </pc:sldChg>
      <pc:sldChg chg="modSp add del mod">
        <pc:chgData name="Hurley-Larmeu, Annette E." userId="0e733609-1b14-4753-b017-26f64a815677" providerId="ADAL" clId="{BA200DD1-D133-4DDE-802B-448706096D73}" dt="2025-10-22T23:28:54.093" v="141" actId="255"/>
        <pc:sldMkLst>
          <pc:docMk/>
          <pc:sldMk cId="0" sldId="533"/>
        </pc:sldMkLst>
        <pc:spChg chg="mod">
          <ac:chgData name="Hurley-Larmeu, Annette E." userId="0e733609-1b14-4753-b017-26f64a815677" providerId="ADAL" clId="{BA200DD1-D133-4DDE-802B-448706096D73}" dt="2025-10-22T23:28:54.093" v="141" actId="255"/>
          <ac:spMkLst>
            <pc:docMk/>
            <pc:sldMk cId="0" sldId="533"/>
            <ac:spMk id="3" creationId="{00000000-0000-0000-0000-000000000000}"/>
          </ac:spMkLst>
        </pc:spChg>
      </pc:sldChg>
      <pc:sldChg chg="modSp add mod">
        <pc:chgData name="Hurley-Larmeu, Annette E." userId="0e733609-1b14-4753-b017-26f64a815677" providerId="ADAL" clId="{BA200DD1-D133-4DDE-802B-448706096D73}" dt="2025-10-22T23:28:46.293" v="140" actId="255"/>
        <pc:sldMkLst>
          <pc:docMk/>
          <pc:sldMk cId="0" sldId="534"/>
        </pc:sldMkLst>
        <pc:spChg chg="mod">
          <ac:chgData name="Hurley-Larmeu, Annette E." userId="0e733609-1b14-4753-b017-26f64a815677" providerId="ADAL" clId="{BA200DD1-D133-4DDE-802B-448706096D73}" dt="2025-10-22T23:28:46.293" v="140" actId="255"/>
          <ac:spMkLst>
            <pc:docMk/>
            <pc:sldMk cId="0" sldId="534"/>
            <ac:spMk id="3" creationId="{00000000-0000-0000-0000-000000000000}"/>
          </ac:spMkLst>
        </pc:spChg>
      </pc:sldChg>
      <pc:sldChg chg="modSp add mod">
        <pc:chgData name="Hurley-Larmeu, Annette E." userId="0e733609-1b14-4753-b017-26f64a815677" providerId="ADAL" clId="{BA200DD1-D133-4DDE-802B-448706096D73}" dt="2025-10-22T23:28:30.423" v="138" actId="255"/>
        <pc:sldMkLst>
          <pc:docMk/>
          <pc:sldMk cId="0" sldId="535"/>
        </pc:sldMkLst>
        <pc:spChg chg="mod">
          <ac:chgData name="Hurley-Larmeu, Annette E." userId="0e733609-1b14-4753-b017-26f64a815677" providerId="ADAL" clId="{BA200DD1-D133-4DDE-802B-448706096D73}" dt="2025-10-22T23:28:30.423" v="138" actId="255"/>
          <ac:spMkLst>
            <pc:docMk/>
            <pc:sldMk cId="0" sldId="535"/>
            <ac:spMk id="3" creationId="{00000000-0000-0000-0000-000000000000}"/>
          </ac:spMkLst>
        </pc:spChg>
      </pc:sldChg>
      <pc:sldChg chg="modSp add mod">
        <pc:chgData name="Hurley-Larmeu, Annette E." userId="0e733609-1b14-4753-b017-26f64a815677" providerId="ADAL" clId="{BA200DD1-D133-4DDE-802B-448706096D73}" dt="2025-10-22T23:28:06.041" v="136" actId="255"/>
        <pc:sldMkLst>
          <pc:docMk/>
          <pc:sldMk cId="0" sldId="536"/>
        </pc:sldMkLst>
        <pc:spChg chg="mod">
          <ac:chgData name="Hurley-Larmeu, Annette E." userId="0e733609-1b14-4753-b017-26f64a815677" providerId="ADAL" clId="{BA200DD1-D133-4DDE-802B-448706096D73}" dt="2025-10-22T23:28:06.041" v="136" actId="255"/>
          <ac:spMkLst>
            <pc:docMk/>
            <pc:sldMk cId="0" sldId="536"/>
            <ac:spMk id="3" creationId="{00000000-0000-0000-0000-000000000000}"/>
          </ac:spMkLst>
        </pc:spChg>
      </pc:sldChg>
      <pc:sldChg chg="modSp add mod">
        <pc:chgData name="Hurley-Larmeu, Annette E." userId="0e733609-1b14-4753-b017-26f64a815677" providerId="ADAL" clId="{BA200DD1-D133-4DDE-802B-448706096D73}" dt="2025-10-22T23:28:17.848" v="137" actId="255"/>
        <pc:sldMkLst>
          <pc:docMk/>
          <pc:sldMk cId="0" sldId="537"/>
        </pc:sldMkLst>
        <pc:spChg chg="mod">
          <ac:chgData name="Hurley-Larmeu, Annette E." userId="0e733609-1b14-4753-b017-26f64a815677" providerId="ADAL" clId="{BA200DD1-D133-4DDE-802B-448706096D73}" dt="2025-10-22T23:28:17.848" v="137" actId="255"/>
          <ac:spMkLst>
            <pc:docMk/>
            <pc:sldMk cId="0" sldId="537"/>
            <ac:spMk id="3" creationId="{00000000-0000-0000-0000-000000000000}"/>
          </ac:spMkLst>
        </pc:spChg>
      </pc:sldChg>
      <pc:sldChg chg="modSp add mod">
        <pc:chgData name="Hurley-Larmeu, Annette E." userId="0e733609-1b14-4753-b017-26f64a815677" providerId="ADAL" clId="{BA200DD1-D133-4DDE-802B-448706096D73}" dt="2025-10-22T23:27:47.014" v="134" actId="255"/>
        <pc:sldMkLst>
          <pc:docMk/>
          <pc:sldMk cId="0" sldId="538"/>
        </pc:sldMkLst>
        <pc:spChg chg="mod">
          <ac:chgData name="Hurley-Larmeu, Annette E." userId="0e733609-1b14-4753-b017-26f64a815677" providerId="ADAL" clId="{BA200DD1-D133-4DDE-802B-448706096D73}" dt="2025-10-22T23:27:47.014" v="134" actId="255"/>
          <ac:spMkLst>
            <pc:docMk/>
            <pc:sldMk cId="0" sldId="538"/>
            <ac:spMk id="3" creationId="{00000000-0000-0000-0000-000000000000}"/>
          </ac:spMkLst>
        </pc:spChg>
      </pc:sldChg>
      <pc:sldChg chg="modSp add mod">
        <pc:chgData name="Hurley-Larmeu, Annette E." userId="0e733609-1b14-4753-b017-26f64a815677" providerId="ADAL" clId="{BA200DD1-D133-4DDE-802B-448706096D73}" dt="2025-10-22T23:27:39.438" v="133" actId="255"/>
        <pc:sldMkLst>
          <pc:docMk/>
          <pc:sldMk cId="0" sldId="539"/>
        </pc:sldMkLst>
        <pc:spChg chg="mod">
          <ac:chgData name="Hurley-Larmeu, Annette E." userId="0e733609-1b14-4753-b017-26f64a815677" providerId="ADAL" clId="{BA200DD1-D133-4DDE-802B-448706096D73}" dt="2025-10-22T23:27:39.438" v="133" actId="255"/>
          <ac:spMkLst>
            <pc:docMk/>
            <pc:sldMk cId="0" sldId="53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DD87C-6A07-4417-97A3-6978CE59BC78}" type="datetimeFigureOut">
              <a:rPr lang="en-US" smtClean="0"/>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93FDE-0398-4007-AFFB-E3057702A353}" type="slidenum">
              <a:rPr lang="en-US" smtClean="0"/>
              <a:t>‹#›</a:t>
            </a:fld>
            <a:endParaRPr lang="en-US"/>
          </a:p>
        </p:txBody>
      </p:sp>
    </p:spTree>
    <p:extLst>
      <p:ext uri="{BB962C8B-B14F-4D97-AF65-F5344CB8AC3E}">
        <p14:creationId xmlns:p14="http://schemas.microsoft.com/office/powerpoint/2010/main" val="1252730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PlaceHolder 1"/>
          <p:cNvSpPr>
            <a:spLocks noGrp="1" noRot="1" noChangeAspect="1"/>
          </p:cNvSpPr>
          <p:nvPr>
            <p:ph type="sldImg"/>
          </p:nvPr>
        </p:nvSpPr>
        <p:spPr>
          <a:xfrm>
            <a:off x="717480" y="1162080"/>
            <a:ext cx="5574240" cy="3135960"/>
          </a:xfrm>
          <a:prstGeom prst="rect">
            <a:avLst/>
          </a:prstGeom>
          <a:ln w="0">
            <a:noFill/>
          </a:ln>
        </p:spPr>
      </p:sp>
      <p:sp>
        <p:nvSpPr>
          <p:cNvPr id="686" name="PlaceHolder 2"/>
          <p:cNvSpPr>
            <a:spLocks noGrp="1"/>
          </p:cNvSpPr>
          <p:nvPr>
            <p:ph type="body"/>
          </p:nvPr>
        </p:nvSpPr>
        <p:spPr>
          <a:xfrm>
            <a:off x="700920" y="4473720"/>
            <a:ext cx="5607360" cy="3659400"/>
          </a:xfrm>
          <a:prstGeom prst="rect">
            <a:avLst/>
          </a:prstGeom>
          <a:noFill/>
          <a:ln w="0">
            <a:noFill/>
          </a:ln>
        </p:spPr>
        <p:txBody>
          <a:bodyPr lIns="93240" tIns="46440" rIns="93240" bIns="46440" anchor="t">
            <a:normAutofit/>
          </a:bodyPr>
          <a:lstStyle/>
          <a:p>
            <a:pPr marL="216000" indent="-216000">
              <a:lnSpc>
                <a:spcPct val="100000"/>
              </a:lnSpc>
              <a:tabLst>
                <a:tab pos="0" algn="l"/>
              </a:tabLst>
            </a:pPr>
            <a:r>
              <a:rPr lang="en-US" sz="2000" b="0" strike="noStrike" spc="-1">
                <a:latin typeface="Arial"/>
              </a:rPr>
              <a:t>  </a:t>
            </a:r>
          </a:p>
        </p:txBody>
      </p:sp>
      <p:sp>
        <p:nvSpPr>
          <p:cNvPr id="687" name="PlaceHolder 3"/>
          <p:cNvSpPr>
            <a:spLocks noGrp="1"/>
          </p:cNvSpPr>
          <p:nvPr>
            <p:ph type="sldNum"/>
          </p:nvPr>
        </p:nvSpPr>
        <p:spPr>
          <a:xfrm>
            <a:off x="3970800" y="8830080"/>
            <a:ext cx="3036600" cy="465480"/>
          </a:xfrm>
          <a:prstGeom prst="rect">
            <a:avLst/>
          </a:prstGeom>
          <a:noFill/>
          <a:ln w="0">
            <a:noFill/>
          </a:ln>
        </p:spPr>
        <p:txBody>
          <a:bodyPr lIns="93240" tIns="46440" rIns="93240" bIns="46440" anchor="b">
            <a:noAutofit/>
          </a:bodyPr>
          <a:lstStyle/>
          <a:p>
            <a:pPr algn="r">
              <a:lnSpc>
                <a:spcPct val="100000"/>
              </a:lnSpc>
            </a:pPr>
            <a:fld id="{77FB9805-6692-4C97-AD81-F5E2D243910A}" type="slidenum">
              <a:rPr lang="en-US" sz="1200" b="0" strike="noStrike" spc="-1">
                <a:solidFill>
                  <a:srgbClr val="000000"/>
                </a:solidFill>
                <a:latin typeface="+mn-lt"/>
                <a:ea typeface="+mn-ea"/>
              </a:rPr>
              <a:t>10</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PlaceHolder 1"/>
          <p:cNvSpPr>
            <a:spLocks noGrp="1" noRot="1" noChangeAspect="1"/>
          </p:cNvSpPr>
          <p:nvPr>
            <p:ph type="sldImg"/>
          </p:nvPr>
        </p:nvSpPr>
        <p:spPr>
          <a:xfrm>
            <a:off x="717480" y="1162080"/>
            <a:ext cx="5574240" cy="3135960"/>
          </a:xfrm>
          <a:prstGeom prst="rect">
            <a:avLst/>
          </a:prstGeom>
          <a:ln w="0">
            <a:noFill/>
          </a:ln>
        </p:spPr>
      </p:sp>
      <p:sp>
        <p:nvSpPr>
          <p:cNvPr id="689" name="PlaceHolder 2"/>
          <p:cNvSpPr>
            <a:spLocks noGrp="1"/>
          </p:cNvSpPr>
          <p:nvPr>
            <p:ph type="body"/>
          </p:nvPr>
        </p:nvSpPr>
        <p:spPr>
          <a:xfrm>
            <a:off x="700920" y="4473720"/>
            <a:ext cx="5607360" cy="3659400"/>
          </a:xfrm>
          <a:prstGeom prst="rect">
            <a:avLst/>
          </a:prstGeom>
          <a:noFill/>
          <a:ln w="0">
            <a:noFill/>
          </a:ln>
        </p:spPr>
        <p:txBody>
          <a:bodyPr lIns="93240" tIns="46440" rIns="93240" bIns="46440" anchor="t">
            <a:normAutofit/>
          </a:bodyPr>
          <a:lstStyle/>
          <a:p>
            <a:pPr marL="216000" indent="-216000">
              <a:lnSpc>
                <a:spcPct val="100000"/>
              </a:lnSpc>
              <a:tabLst>
                <a:tab pos="0" algn="l"/>
              </a:tabLst>
            </a:pPr>
            <a:endParaRPr lang="en-US" sz="2000" b="0" strike="noStrike" spc="-1">
              <a:latin typeface="Arial"/>
            </a:endParaRPr>
          </a:p>
          <a:p>
            <a:pPr marL="216000" indent="-216000">
              <a:lnSpc>
                <a:spcPct val="100000"/>
              </a:lnSpc>
              <a:tabLst>
                <a:tab pos="0" algn="l"/>
              </a:tabLst>
            </a:pPr>
            <a:r>
              <a:rPr lang="en-US" sz="2000" b="0" strike="noStrike" spc="-1">
                <a:latin typeface="Arial"/>
              </a:rPr>
              <a:t>Electro. Measures offer an objective temporal window to measure auditory processing in a non-invasive and passive manner</a:t>
            </a:r>
          </a:p>
          <a:p>
            <a:pPr marL="216000" indent="-216000">
              <a:lnSpc>
                <a:spcPct val="100000"/>
              </a:lnSpc>
              <a:tabLst>
                <a:tab pos="0" algn="l"/>
              </a:tabLst>
            </a:pPr>
            <a:r>
              <a:rPr lang="en-US" sz="2000" b="0" strike="noStrike" spc="-1">
                <a:latin typeface="Arial"/>
              </a:rPr>
              <a:t>Brainstem abnormalities may be due to genetic defect affecting the HOXA1 gene on chromosone 7</a:t>
            </a:r>
          </a:p>
          <a:p>
            <a:pPr marL="216000" indent="-216000">
              <a:lnSpc>
                <a:spcPct val="100000"/>
              </a:lnSpc>
              <a:tabLst>
                <a:tab pos="0" algn="l"/>
              </a:tabLst>
            </a:pPr>
            <a:r>
              <a:rPr lang="en-US" sz="2000" b="0" strike="noStrike" spc="-1">
                <a:latin typeface="Arial"/>
              </a:rPr>
              <a:t>Maturational defect in myelination</a:t>
            </a:r>
          </a:p>
        </p:txBody>
      </p:sp>
      <p:sp>
        <p:nvSpPr>
          <p:cNvPr id="690" name="PlaceHolder 3"/>
          <p:cNvSpPr>
            <a:spLocks noGrp="1"/>
          </p:cNvSpPr>
          <p:nvPr>
            <p:ph type="sldNum"/>
          </p:nvPr>
        </p:nvSpPr>
        <p:spPr>
          <a:xfrm>
            <a:off x="3970800" y="8830080"/>
            <a:ext cx="3036600" cy="465480"/>
          </a:xfrm>
          <a:prstGeom prst="rect">
            <a:avLst/>
          </a:prstGeom>
          <a:noFill/>
          <a:ln w="0">
            <a:noFill/>
          </a:ln>
        </p:spPr>
        <p:txBody>
          <a:bodyPr lIns="93240" tIns="46440" rIns="93240" bIns="46440" anchor="b">
            <a:noAutofit/>
          </a:bodyPr>
          <a:lstStyle/>
          <a:p>
            <a:pPr algn="r">
              <a:lnSpc>
                <a:spcPct val="100000"/>
              </a:lnSpc>
            </a:pPr>
            <a:fld id="{B864D1A4-CBE8-4861-8329-063FB6712B3D}" type="slidenum">
              <a:rPr lang="en-US" sz="1200" b="0" strike="noStrike" spc="-1">
                <a:solidFill>
                  <a:srgbClr val="000000"/>
                </a:solidFill>
                <a:latin typeface="+mn-lt"/>
                <a:ea typeface="+mn-ea"/>
              </a:rPr>
              <a:t>15</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PlaceHolder 1"/>
          <p:cNvSpPr>
            <a:spLocks noGrp="1" noRot="1" noChangeAspect="1"/>
          </p:cNvSpPr>
          <p:nvPr>
            <p:ph type="sldImg"/>
          </p:nvPr>
        </p:nvSpPr>
        <p:spPr>
          <a:xfrm>
            <a:off x="717550" y="1162050"/>
            <a:ext cx="5573713" cy="3135313"/>
          </a:xfrm>
          <a:prstGeom prst="rect">
            <a:avLst/>
          </a:prstGeom>
          <a:ln w="0">
            <a:noFill/>
          </a:ln>
        </p:spPr>
      </p:sp>
      <p:sp>
        <p:nvSpPr>
          <p:cNvPr id="692" name="PlaceHolder 2"/>
          <p:cNvSpPr>
            <a:spLocks noGrp="1"/>
          </p:cNvSpPr>
          <p:nvPr>
            <p:ph type="body"/>
          </p:nvPr>
        </p:nvSpPr>
        <p:spPr>
          <a:xfrm>
            <a:off x="700920" y="4473720"/>
            <a:ext cx="5607360" cy="3659400"/>
          </a:xfrm>
          <a:prstGeom prst="rect">
            <a:avLst/>
          </a:prstGeom>
          <a:noFill/>
          <a:ln w="0">
            <a:noFill/>
          </a:ln>
        </p:spPr>
        <p:txBody>
          <a:bodyPr lIns="93240" tIns="46440" rIns="93240" bIns="46440" anchor="t">
            <a:normAutofit fontScale="96500" lnSpcReduction="10000"/>
          </a:bodyPr>
          <a:lstStyle/>
          <a:p>
            <a:pPr marL="216000" indent="-216000">
              <a:lnSpc>
                <a:spcPct val="100000"/>
              </a:lnSpc>
              <a:tabLst>
                <a:tab pos="0" algn="l"/>
              </a:tabLst>
            </a:pPr>
            <a:r>
              <a:rPr lang="en-US" sz="2000" b="0" strike="noStrike" spc="-1">
                <a:latin typeface="Arial"/>
              </a:rPr>
              <a:t>Associated with encoding the fundamental frequency of sounds</a:t>
            </a:r>
          </a:p>
          <a:p>
            <a:pPr marL="216000" indent="-216000">
              <a:lnSpc>
                <a:spcPct val="100000"/>
              </a:lnSpc>
              <a:tabLst>
                <a:tab pos="0" algn="l"/>
              </a:tabLst>
            </a:pPr>
            <a:r>
              <a:rPr lang="en-US" sz="2000" b="0" strike="noStrike" spc="-1">
                <a:latin typeface="Arial"/>
              </a:rPr>
              <a:t>Difficulty understanding of prosody.</a:t>
            </a:r>
          </a:p>
          <a:p>
            <a:pPr marL="216000" indent="-216000">
              <a:lnSpc>
                <a:spcPct val="100000"/>
              </a:lnSpc>
              <a:tabLst>
                <a:tab pos="0" algn="l"/>
              </a:tabLst>
            </a:pPr>
            <a:r>
              <a:rPr lang="en-US" sz="2000" b="0" strike="noStrike" spc="-1">
                <a:latin typeface="Arial"/>
              </a:rPr>
              <a:t>Information used in language comprehension comes from the ability to attach meaning to the supra-segmental aspects of speech such as rise and fall of pitch across time and the use of pause within phrases.  </a:t>
            </a:r>
          </a:p>
          <a:p>
            <a:pPr marL="216000" indent="-216000">
              <a:lnSpc>
                <a:spcPct val="100000"/>
              </a:lnSpc>
              <a:tabLst>
                <a:tab pos="0" algn="l"/>
              </a:tabLst>
            </a:pPr>
            <a:r>
              <a:rPr lang="en-US" sz="2000" b="0" strike="noStrike" spc="-1">
                <a:latin typeface="Arial"/>
              </a:rPr>
              <a:t>Distinguishing between male and female speakers</a:t>
            </a:r>
          </a:p>
          <a:p>
            <a:pPr marL="216000" indent="-216000">
              <a:lnSpc>
                <a:spcPct val="100000"/>
              </a:lnSpc>
              <a:tabLst>
                <a:tab pos="0" algn="l"/>
              </a:tabLst>
            </a:pPr>
            <a:r>
              <a:rPr lang="en-US" sz="2000" b="0" strike="noStrike" spc="-1">
                <a:latin typeface="Arial"/>
              </a:rPr>
              <a:t>Intention and emotion</a:t>
            </a:r>
          </a:p>
          <a:p>
            <a:pPr marL="216000" indent="-216000">
              <a:lnSpc>
                <a:spcPct val="100000"/>
              </a:lnSpc>
              <a:tabLst>
                <a:tab pos="0" algn="l"/>
              </a:tabLst>
            </a:pPr>
            <a:r>
              <a:rPr lang="en-US" sz="2000" b="0" strike="noStrike" spc="-1">
                <a:latin typeface="Arial"/>
              </a:rPr>
              <a:t>Children with ASD who have a disordered representation of speech may incorrectly perceive the intention of what is said.</a:t>
            </a:r>
          </a:p>
          <a:p>
            <a:pPr marL="216000" indent="-216000">
              <a:lnSpc>
                <a:spcPct val="100000"/>
              </a:lnSpc>
              <a:tabLst>
                <a:tab pos="0" algn="l"/>
              </a:tabLst>
            </a:pPr>
            <a:endParaRPr lang="en-US" sz="2000" b="0" strike="noStrike" spc="-1">
              <a:latin typeface="Arial"/>
            </a:endParaRPr>
          </a:p>
          <a:p>
            <a:pPr marL="216000" indent="-216000">
              <a:lnSpc>
                <a:spcPct val="100000"/>
              </a:lnSpc>
              <a:tabLst>
                <a:tab pos="0" algn="l"/>
              </a:tabLst>
            </a:pPr>
            <a:endParaRPr lang="en-US" sz="2000" b="0" strike="noStrike" spc="-1">
              <a:latin typeface="Arial"/>
            </a:endParaRPr>
          </a:p>
        </p:txBody>
      </p:sp>
      <p:sp>
        <p:nvSpPr>
          <p:cNvPr id="693" name="PlaceHolder 3"/>
          <p:cNvSpPr>
            <a:spLocks noGrp="1"/>
          </p:cNvSpPr>
          <p:nvPr>
            <p:ph type="sldNum"/>
          </p:nvPr>
        </p:nvSpPr>
        <p:spPr>
          <a:xfrm>
            <a:off x="3970800" y="8830080"/>
            <a:ext cx="3036600" cy="465480"/>
          </a:xfrm>
          <a:prstGeom prst="rect">
            <a:avLst/>
          </a:prstGeom>
          <a:noFill/>
          <a:ln w="0">
            <a:noFill/>
          </a:ln>
        </p:spPr>
        <p:txBody>
          <a:bodyPr lIns="93240" tIns="46440" rIns="93240" bIns="46440" anchor="b">
            <a:noAutofit/>
          </a:bodyPr>
          <a:lstStyle/>
          <a:p>
            <a:pPr algn="r">
              <a:lnSpc>
                <a:spcPct val="100000"/>
              </a:lnSpc>
            </a:pPr>
            <a:fld id="{04EA1E4F-2827-4AEB-BB25-4D807CB9489B}" type="slidenum">
              <a:rPr lang="en-US" sz="1200" b="0" strike="noStrike" spc="-1">
                <a:solidFill>
                  <a:srgbClr val="000000"/>
                </a:solidFill>
                <a:latin typeface="+mn-lt"/>
                <a:ea typeface="+mn-ea"/>
              </a:rPr>
              <a:t>17</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PlaceHolder 1"/>
          <p:cNvSpPr>
            <a:spLocks noGrp="1" noRot="1" noChangeAspect="1"/>
          </p:cNvSpPr>
          <p:nvPr>
            <p:ph type="sldImg"/>
          </p:nvPr>
        </p:nvSpPr>
        <p:spPr>
          <a:xfrm>
            <a:off x="717480" y="1162080"/>
            <a:ext cx="5574240" cy="3135960"/>
          </a:xfrm>
          <a:prstGeom prst="rect">
            <a:avLst/>
          </a:prstGeom>
          <a:ln w="0">
            <a:noFill/>
          </a:ln>
        </p:spPr>
      </p:sp>
      <p:sp>
        <p:nvSpPr>
          <p:cNvPr id="695" name="PlaceHolder 2"/>
          <p:cNvSpPr>
            <a:spLocks noGrp="1"/>
          </p:cNvSpPr>
          <p:nvPr>
            <p:ph type="body"/>
          </p:nvPr>
        </p:nvSpPr>
        <p:spPr>
          <a:xfrm>
            <a:off x="700920" y="4473720"/>
            <a:ext cx="5607360" cy="3659400"/>
          </a:xfrm>
          <a:prstGeom prst="rect">
            <a:avLst/>
          </a:prstGeom>
          <a:noFill/>
          <a:ln w="0">
            <a:noFill/>
          </a:ln>
        </p:spPr>
        <p:txBody>
          <a:bodyPr lIns="93240" tIns="46440" rIns="93240" bIns="46440" anchor="t">
            <a:noAutofit/>
          </a:bodyPr>
          <a:lstStyle/>
          <a:p>
            <a:pPr marL="216000" indent="-216000">
              <a:lnSpc>
                <a:spcPct val="100000"/>
              </a:lnSpc>
              <a:tabLst>
                <a:tab pos="0" algn="l"/>
              </a:tabLst>
            </a:pPr>
            <a:r>
              <a:rPr lang="en-US" sz="2000" b="0" strike="noStrike" spc="-1">
                <a:latin typeface="Arial"/>
              </a:rPr>
              <a:t>Cut thus out, combine with next slide</a:t>
            </a:r>
          </a:p>
        </p:txBody>
      </p:sp>
      <p:sp>
        <p:nvSpPr>
          <p:cNvPr id="696" name="PlaceHolder 3"/>
          <p:cNvSpPr>
            <a:spLocks noGrp="1"/>
          </p:cNvSpPr>
          <p:nvPr>
            <p:ph type="sldNum"/>
          </p:nvPr>
        </p:nvSpPr>
        <p:spPr>
          <a:xfrm>
            <a:off x="3970800" y="8830080"/>
            <a:ext cx="3036600" cy="465480"/>
          </a:xfrm>
          <a:prstGeom prst="rect">
            <a:avLst/>
          </a:prstGeom>
          <a:noFill/>
          <a:ln w="0">
            <a:noFill/>
          </a:ln>
        </p:spPr>
        <p:txBody>
          <a:bodyPr lIns="93240" tIns="46440" rIns="93240" bIns="46440" anchor="b">
            <a:noAutofit/>
          </a:bodyPr>
          <a:lstStyle/>
          <a:p>
            <a:pPr algn="r">
              <a:lnSpc>
                <a:spcPct val="100000"/>
              </a:lnSpc>
            </a:pPr>
            <a:fld id="{DC077E40-F683-4288-980B-8662DBC6C19E}" type="slidenum">
              <a:rPr lang="en-US" sz="1200" b="0" strike="noStrike" spc="-1">
                <a:solidFill>
                  <a:srgbClr val="000000"/>
                </a:solidFill>
                <a:latin typeface="+mn-lt"/>
                <a:ea typeface="+mn-ea"/>
              </a:rPr>
              <a:t>25</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PlaceHolder 1"/>
          <p:cNvSpPr>
            <a:spLocks noGrp="1" noRot="1" noChangeAspect="1"/>
          </p:cNvSpPr>
          <p:nvPr>
            <p:ph type="sldImg"/>
          </p:nvPr>
        </p:nvSpPr>
        <p:spPr>
          <a:xfrm>
            <a:off x="717550" y="1162050"/>
            <a:ext cx="5573713" cy="3135313"/>
          </a:xfrm>
          <a:prstGeom prst="rect">
            <a:avLst/>
          </a:prstGeom>
          <a:ln w="0">
            <a:noFill/>
          </a:ln>
        </p:spPr>
      </p:sp>
      <p:sp>
        <p:nvSpPr>
          <p:cNvPr id="698" name="PlaceHolder 2"/>
          <p:cNvSpPr>
            <a:spLocks noGrp="1"/>
          </p:cNvSpPr>
          <p:nvPr>
            <p:ph type="body"/>
          </p:nvPr>
        </p:nvSpPr>
        <p:spPr>
          <a:xfrm>
            <a:off x="700920" y="4473720"/>
            <a:ext cx="5607360" cy="3659400"/>
          </a:xfrm>
          <a:prstGeom prst="rect">
            <a:avLst/>
          </a:prstGeom>
          <a:noFill/>
          <a:ln w="0">
            <a:noFill/>
          </a:ln>
        </p:spPr>
        <p:txBody>
          <a:bodyPr lIns="93240" tIns="46440" rIns="93240" bIns="46440" anchor="t">
            <a:normAutofit/>
          </a:bodyPr>
          <a:lstStyle/>
          <a:p>
            <a:endParaRPr lang="en-US" sz="2000" b="0" strike="noStrike" spc="-1">
              <a:latin typeface="Arial"/>
            </a:endParaRPr>
          </a:p>
        </p:txBody>
      </p:sp>
      <p:sp>
        <p:nvSpPr>
          <p:cNvPr id="699" name="PlaceHolder 3"/>
          <p:cNvSpPr>
            <a:spLocks noGrp="1"/>
          </p:cNvSpPr>
          <p:nvPr>
            <p:ph type="sldNum"/>
          </p:nvPr>
        </p:nvSpPr>
        <p:spPr>
          <a:xfrm>
            <a:off x="3970800" y="8830080"/>
            <a:ext cx="3036600" cy="465480"/>
          </a:xfrm>
          <a:prstGeom prst="rect">
            <a:avLst/>
          </a:prstGeom>
          <a:noFill/>
          <a:ln w="0">
            <a:noFill/>
          </a:ln>
        </p:spPr>
        <p:txBody>
          <a:bodyPr lIns="93240" tIns="46440" rIns="93240" bIns="46440" anchor="b">
            <a:noAutofit/>
          </a:bodyPr>
          <a:lstStyle/>
          <a:p>
            <a:pPr algn="r">
              <a:lnSpc>
                <a:spcPct val="100000"/>
              </a:lnSpc>
            </a:pPr>
            <a:fld id="{ACE4E90D-0560-4F74-86D2-56AA1EC1A086}" type="slidenum">
              <a:rPr lang="en-US" sz="1200" b="0" strike="noStrike" spc="-1">
                <a:solidFill>
                  <a:srgbClr val="000000"/>
                </a:solidFill>
                <a:latin typeface="+mn-lt"/>
                <a:ea typeface="+mn-ea"/>
              </a:rPr>
              <a:t>96</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60FD-3BF5-43AC-BC1F-144D815736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9BC385-EDA1-4A89-AE08-23A6FA9FB1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513CC1-B5FD-49C3-9D6F-4C1E9A7B590C}"/>
              </a:ext>
            </a:extLst>
          </p:cNvPr>
          <p:cNvSpPr>
            <a:spLocks noGrp="1"/>
          </p:cNvSpPr>
          <p:nvPr>
            <p:ph type="dt" sz="half" idx="10"/>
          </p:nvPr>
        </p:nvSpPr>
        <p:spPr/>
        <p:txBody>
          <a:bodyPr/>
          <a:lstStyle/>
          <a:p>
            <a:fld id="{535F47B8-0512-40BC-A2FC-19B87CDD65FB}" type="datetimeFigureOut">
              <a:rPr lang="en-US" smtClean="0"/>
              <a:t>10/22/2025</a:t>
            </a:fld>
            <a:endParaRPr lang="en-US"/>
          </a:p>
        </p:txBody>
      </p:sp>
      <p:sp>
        <p:nvSpPr>
          <p:cNvPr id="5" name="Footer Placeholder 4">
            <a:extLst>
              <a:ext uri="{FF2B5EF4-FFF2-40B4-BE49-F238E27FC236}">
                <a16:creationId xmlns:a16="http://schemas.microsoft.com/office/drawing/2014/main" id="{6A418AF9-17D1-49EA-A554-96C1DBDE4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53B50-7279-48B6-8044-F3F58A0E9F34}"/>
              </a:ext>
            </a:extLst>
          </p:cNvPr>
          <p:cNvSpPr>
            <a:spLocks noGrp="1"/>
          </p:cNvSpPr>
          <p:nvPr>
            <p:ph type="sldNum" sz="quarter" idx="12"/>
          </p:nvPr>
        </p:nvSpPr>
        <p:spPr/>
        <p:txBody>
          <a:bodyPr/>
          <a:lstStyle/>
          <a:p>
            <a:fld id="{05925988-6D48-4832-B7F0-79D58A00ABCE}" type="slidenum">
              <a:rPr lang="en-US" smtClean="0"/>
              <a:t>‹#›</a:t>
            </a:fld>
            <a:endParaRPr lang="en-US"/>
          </a:p>
        </p:txBody>
      </p:sp>
    </p:spTree>
    <p:extLst>
      <p:ext uri="{BB962C8B-B14F-4D97-AF65-F5344CB8AC3E}">
        <p14:creationId xmlns:p14="http://schemas.microsoft.com/office/powerpoint/2010/main" val="2044493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DFA76-4D7D-4AC4-A9F0-761E397EF8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F220B5-DC4A-406B-98B7-90D46CE640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5B9CF-ADB7-41BA-96EE-4784177477BF}"/>
              </a:ext>
            </a:extLst>
          </p:cNvPr>
          <p:cNvSpPr>
            <a:spLocks noGrp="1"/>
          </p:cNvSpPr>
          <p:nvPr>
            <p:ph type="dt" sz="half" idx="10"/>
          </p:nvPr>
        </p:nvSpPr>
        <p:spPr/>
        <p:txBody>
          <a:bodyPr/>
          <a:lstStyle/>
          <a:p>
            <a:fld id="{535F47B8-0512-40BC-A2FC-19B87CDD65FB}" type="datetimeFigureOut">
              <a:rPr lang="en-US" smtClean="0"/>
              <a:t>10/22/2025</a:t>
            </a:fld>
            <a:endParaRPr lang="en-US"/>
          </a:p>
        </p:txBody>
      </p:sp>
      <p:sp>
        <p:nvSpPr>
          <p:cNvPr id="5" name="Footer Placeholder 4">
            <a:extLst>
              <a:ext uri="{FF2B5EF4-FFF2-40B4-BE49-F238E27FC236}">
                <a16:creationId xmlns:a16="http://schemas.microsoft.com/office/drawing/2014/main" id="{05AFC8F0-9A4A-44ED-BBA6-AF1515722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171C3-6163-41F8-B0DB-B848E0096038}"/>
              </a:ext>
            </a:extLst>
          </p:cNvPr>
          <p:cNvSpPr>
            <a:spLocks noGrp="1"/>
          </p:cNvSpPr>
          <p:nvPr>
            <p:ph type="sldNum" sz="quarter" idx="12"/>
          </p:nvPr>
        </p:nvSpPr>
        <p:spPr/>
        <p:txBody>
          <a:bodyPr/>
          <a:lstStyle/>
          <a:p>
            <a:fld id="{05925988-6D48-4832-B7F0-79D58A00ABCE}" type="slidenum">
              <a:rPr lang="en-US" smtClean="0"/>
              <a:t>‹#›</a:t>
            </a:fld>
            <a:endParaRPr lang="en-US"/>
          </a:p>
        </p:txBody>
      </p:sp>
    </p:spTree>
    <p:extLst>
      <p:ext uri="{BB962C8B-B14F-4D97-AF65-F5344CB8AC3E}">
        <p14:creationId xmlns:p14="http://schemas.microsoft.com/office/powerpoint/2010/main" val="1789428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E47D8C-2B86-4BF6-BD2B-5C8E4EA2F3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22C6AF-817F-4472-8878-51757AF9A66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8C5F1-B8B8-4C92-B103-143A7F23B6D9}"/>
              </a:ext>
            </a:extLst>
          </p:cNvPr>
          <p:cNvSpPr>
            <a:spLocks noGrp="1"/>
          </p:cNvSpPr>
          <p:nvPr>
            <p:ph type="dt" sz="half" idx="10"/>
          </p:nvPr>
        </p:nvSpPr>
        <p:spPr/>
        <p:txBody>
          <a:bodyPr/>
          <a:lstStyle/>
          <a:p>
            <a:fld id="{535F47B8-0512-40BC-A2FC-19B87CDD65FB}" type="datetimeFigureOut">
              <a:rPr lang="en-US" smtClean="0"/>
              <a:t>10/22/2025</a:t>
            </a:fld>
            <a:endParaRPr lang="en-US"/>
          </a:p>
        </p:txBody>
      </p:sp>
      <p:sp>
        <p:nvSpPr>
          <p:cNvPr id="5" name="Footer Placeholder 4">
            <a:extLst>
              <a:ext uri="{FF2B5EF4-FFF2-40B4-BE49-F238E27FC236}">
                <a16:creationId xmlns:a16="http://schemas.microsoft.com/office/drawing/2014/main" id="{18B83ADE-BDD0-490A-B342-612C07774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33F01-F54D-4F82-A9B4-427F5B198E06}"/>
              </a:ext>
            </a:extLst>
          </p:cNvPr>
          <p:cNvSpPr>
            <a:spLocks noGrp="1"/>
          </p:cNvSpPr>
          <p:nvPr>
            <p:ph type="sldNum" sz="quarter" idx="12"/>
          </p:nvPr>
        </p:nvSpPr>
        <p:spPr/>
        <p:txBody>
          <a:bodyPr/>
          <a:lstStyle/>
          <a:p>
            <a:fld id="{05925988-6D48-4832-B7F0-79D58A00ABCE}" type="slidenum">
              <a:rPr lang="en-US" smtClean="0"/>
              <a:t>‹#›</a:t>
            </a:fld>
            <a:endParaRPr lang="en-US"/>
          </a:p>
        </p:txBody>
      </p:sp>
    </p:spTree>
    <p:extLst>
      <p:ext uri="{BB962C8B-B14F-4D97-AF65-F5344CB8AC3E}">
        <p14:creationId xmlns:p14="http://schemas.microsoft.com/office/powerpoint/2010/main" val="4254756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4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877543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8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50944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41C75-A491-4461-8A88-C497D3A369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24170C-87DB-4823-85FE-BFF0E8D7BE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8FDE6-2145-4ABB-B8FF-87E42DE8DD21}"/>
              </a:ext>
            </a:extLst>
          </p:cNvPr>
          <p:cNvSpPr>
            <a:spLocks noGrp="1"/>
          </p:cNvSpPr>
          <p:nvPr>
            <p:ph type="dt" sz="half" idx="10"/>
          </p:nvPr>
        </p:nvSpPr>
        <p:spPr/>
        <p:txBody>
          <a:bodyPr/>
          <a:lstStyle/>
          <a:p>
            <a:fld id="{535F47B8-0512-40BC-A2FC-19B87CDD65FB}" type="datetimeFigureOut">
              <a:rPr lang="en-US" smtClean="0"/>
              <a:t>10/22/2025</a:t>
            </a:fld>
            <a:endParaRPr lang="en-US"/>
          </a:p>
        </p:txBody>
      </p:sp>
      <p:sp>
        <p:nvSpPr>
          <p:cNvPr id="5" name="Footer Placeholder 4">
            <a:extLst>
              <a:ext uri="{FF2B5EF4-FFF2-40B4-BE49-F238E27FC236}">
                <a16:creationId xmlns:a16="http://schemas.microsoft.com/office/drawing/2014/main" id="{A2AB88A4-64E7-4785-8DA8-544D92BA9B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F7F98-0BED-48CA-8CAF-F6BC9F981580}"/>
              </a:ext>
            </a:extLst>
          </p:cNvPr>
          <p:cNvSpPr>
            <a:spLocks noGrp="1"/>
          </p:cNvSpPr>
          <p:nvPr>
            <p:ph type="sldNum" sz="quarter" idx="12"/>
          </p:nvPr>
        </p:nvSpPr>
        <p:spPr/>
        <p:txBody>
          <a:bodyPr/>
          <a:lstStyle/>
          <a:p>
            <a:fld id="{05925988-6D48-4832-B7F0-79D58A00ABCE}" type="slidenum">
              <a:rPr lang="en-US" smtClean="0"/>
              <a:t>‹#›</a:t>
            </a:fld>
            <a:endParaRPr lang="en-US"/>
          </a:p>
        </p:txBody>
      </p:sp>
    </p:spTree>
    <p:extLst>
      <p:ext uri="{BB962C8B-B14F-4D97-AF65-F5344CB8AC3E}">
        <p14:creationId xmlns:p14="http://schemas.microsoft.com/office/powerpoint/2010/main" val="364630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818E-25B3-4B0B-8486-D0D7C21956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7A1771-F1C1-4B16-8E07-CF6017236D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2C8CE1-08FB-4083-B3CA-4171DAA83109}"/>
              </a:ext>
            </a:extLst>
          </p:cNvPr>
          <p:cNvSpPr>
            <a:spLocks noGrp="1"/>
          </p:cNvSpPr>
          <p:nvPr>
            <p:ph type="dt" sz="half" idx="10"/>
          </p:nvPr>
        </p:nvSpPr>
        <p:spPr/>
        <p:txBody>
          <a:bodyPr/>
          <a:lstStyle/>
          <a:p>
            <a:fld id="{535F47B8-0512-40BC-A2FC-19B87CDD65FB}" type="datetimeFigureOut">
              <a:rPr lang="en-US" smtClean="0"/>
              <a:t>10/22/2025</a:t>
            </a:fld>
            <a:endParaRPr lang="en-US"/>
          </a:p>
        </p:txBody>
      </p:sp>
      <p:sp>
        <p:nvSpPr>
          <p:cNvPr id="5" name="Footer Placeholder 4">
            <a:extLst>
              <a:ext uri="{FF2B5EF4-FFF2-40B4-BE49-F238E27FC236}">
                <a16:creationId xmlns:a16="http://schemas.microsoft.com/office/drawing/2014/main" id="{F5590DF0-B5E1-46C2-AA62-9D14A5A1E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62596-AD78-4770-90DB-7E4E5BD75BDC}"/>
              </a:ext>
            </a:extLst>
          </p:cNvPr>
          <p:cNvSpPr>
            <a:spLocks noGrp="1"/>
          </p:cNvSpPr>
          <p:nvPr>
            <p:ph type="sldNum" sz="quarter" idx="12"/>
          </p:nvPr>
        </p:nvSpPr>
        <p:spPr/>
        <p:txBody>
          <a:bodyPr/>
          <a:lstStyle/>
          <a:p>
            <a:fld id="{05925988-6D48-4832-B7F0-79D58A00ABCE}" type="slidenum">
              <a:rPr lang="en-US" smtClean="0"/>
              <a:t>‹#›</a:t>
            </a:fld>
            <a:endParaRPr lang="en-US"/>
          </a:p>
        </p:txBody>
      </p:sp>
    </p:spTree>
    <p:extLst>
      <p:ext uri="{BB962C8B-B14F-4D97-AF65-F5344CB8AC3E}">
        <p14:creationId xmlns:p14="http://schemas.microsoft.com/office/powerpoint/2010/main" val="41546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5F040-9EC6-4535-95F4-ADBA7892C6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AEF7E-F624-41AE-9FF2-B413AA2EE8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14625A-B08A-488A-8D5C-BDF61F8A68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6EF554-4C97-409D-BA20-EECB325E0D70}"/>
              </a:ext>
            </a:extLst>
          </p:cNvPr>
          <p:cNvSpPr>
            <a:spLocks noGrp="1"/>
          </p:cNvSpPr>
          <p:nvPr>
            <p:ph type="dt" sz="half" idx="10"/>
          </p:nvPr>
        </p:nvSpPr>
        <p:spPr/>
        <p:txBody>
          <a:bodyPr/>
          <a:lstStyle/>
          <a:p>
            <a:fld id="{535F47B8-0512-40BC-A2FC-19B87CDD65FB}" type="datetimeFigureOut">
              <a:rPr lang="en-US" smtClean="0"/>
              <a:t>10/22/2025</a:t>
            </a:fld>
            <a:endParaRPr lang="en-US"/>
          </a:p>
        </p:txBody>
      </p:sp>
      <p:sp>
        <p:nvSpPr>
          <p:cNvPr id="6" name="Footer Placeholder 5">
            <a:extLst>
              <a:ext uri="{FF2B5EF4-FFF2-40B4-BE49-F238E27FC236}">
                <a16:creationId xmlns:a16="http://schemas.microsoft.com/office/drawing/2014/main" id="{A1613B0E-FEC0-488A-B414-97B3BB4670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BA684-70D4-4A3B-8F4E-F055B0E2DA17}"/>
              </a:ext>
            </a:extLst>
          </p:cNvPr>
          <p:cNvSpPr>
            <a:spLocks noGrp="1"/>
          </p:cNvSpPr>
          <p:nvPr>
            <p:ph type="sldNum" sz="quarter" idx="12"/>
          </p:nvPr>
        </p:nvSpPr>
        <p:spPr/>
        <p:txBody>
          <a:bodyPr/>
          <a:lstStyle/>
          <a:p>
            <a:fld id="{05925988-6D48-4832-B7F0-79D58A00ABCE}" type="slidenum">
              <a:rPr lang="en-US" smtClean="0"/>
              <a:t>‹#›</a:t>
            </a:fld>
            <a:endParaRPr lang="en-US"/>
          </a:p>
        </p:txBody>
      </p:sp>
    </p:spTree>
    <p:extLst>
      <p:ext uri="{BB962C8B-B14F-4D97-AF65-F5344CB8AC3E}">
        <p14:creationId xmlns:p14="http://schemas.microsoft.com/office/powerpoint/2010/main" val="82634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C3C89-31FC-4DB7-97BA-71E8FA6CF9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338B7C-5E0A-43C5-B6C3-42737AEBE7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67FCDF-DA57-4F9C-B58F-3B8545B288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AF783F-09CB-45C8-A966-F6D13771D4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EEB359-C765-4421-9652-3211F76902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176788-B3F0-4834-AA41-E22D31A851B4}"/>
              </a:ext>
            </a:extLst>
          </p:cNvPr>
          <p:cNvSpPr>
            <a:spLocks noGrp="1"/>
          </p:cNvSpPr>
          <p:nvPr>
            <p:ph type="dt" sz="half" idx="10"/>
          </p:nvPr>
        </p:nvSpPr>
        <p:spPr/>
        <p:txBody>
          <a:bodyPr/>
          <a:lstStyle/>
          <a:p>
            <a:fld id="{535F47B8-0512-40BC-A2FC-19B87CDD65FB}" type="datetimeFigureOut">
              <a:rPr lang="en-US" smtClean="0"/>
              <a:t>10/22/2025</a:t>
            </a:fld>
            <a:endParaRPr lang="en-US"/>
          </a:p>
        </p:txBody>
      </p:sp>
      <p:sp>
        <p:nvSpPr>
          <p:cNvPr id="8" name="Footer Placeholder 7">
            <a:extLst>
              <a:ext uri="{FF2B5EF4-FFF2-40B4-BE49-F238E27FC236}">
                <a16:creationId xmlns:a16="http://schemas.microsoft.com/office/drawing/2014/main" id="{7A5898BF-7E65-4A5B-8B30-E9864BE81E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DA3652-F1B5-4A68-9F94-AC956864FED8}"/>
              </a:ext>
            </a:extLst>
          </p:cNvPr>
          <p:cNvSpPr>
            <a:spLocks noGrp="1"/>
          </p:cNvSpPr>
          <p:nvPr>
            <p:ph type="sldNum" sz="quarter" idx="12"/>
          </p:nvPr>
        </p:nvSpPr>
        <p:spPr/>
        <p:txBody>
          <a:bodyPr/>
          <a:lstStyle/>
          <a:p>
            <a:fld id="{05925988-6D48-4832-B7F0-79D58A00ABCE}" type="slidenum">
              <a:rPr lang="en-US" smtClean="0"/>
              <a:t>‹#›</a:t>
            </a:fld>
            <a:endParaRPr lang="en-US"/>
          </a:p>
        </p:txBody>
      </p:sp>
    </p:spTree>
    <p:extLst>
      <p:ext uri="{BB962C8B-B14F-4D97-AF65-F5344CB8AC3E}">
        <p14:creationId xmlns:p14="http://schemas.microsoft.com/office/powerpoint/2010/main" val="2124064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35F8-D6D3-4BD0-A2F5-A12F5F1747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8764AA-D731-4EEC-BB30-CB8C28AC08B5}"/>
              </a:ext>
            </a:extLst>
          </p:cNvPr>
          <p:cNvSpPr>
            <a:spLocks noGrp="1"/>
          </p:cNvSpPr>
          <p:nvPr>
            <p:ph type="dt" sz="half" idx="10"/>
          </p:nvPr>
        </p:nvSpPr>
        <p:spPr/>
        <p:txBody>
          <a:bodyPr/>
          <a:lstStyle/>
          <a:p>
            <a:fld id="{535F47B8-0512-40BC-A2FC-19B87CDD65FB}" type="datetimeFigureOut">
              <a:rPr lang="en-US" smtClean="0"/>
              <a:t>10/22/2025</a:t>
            </a:fld>
            <a:endParaRPr lang="en-US"/>
          </a:p>
        </p:txBody>
      </p:sp>
      <p:sp>
        <p:nvSpPr>
          <p:cNvPr id="4" name="Footer Placeholder 3">
            <a:extLst>
              <a:ext uri="{FF2B5EF4-FFF2-40B4-BE49-F238E27FC236}">
                <a16:creationId xmlns:a16="http://schemas.microsoft.com/office/drawing/2014/main" id="{225D60A3-2DC1-4654-A00F-BB03BF1C1C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F68395-851B-494C-AC6F-E1BFAA6BBAD7}"/>
              </a:ext>
            </a:extLst>
          </p:cNvPr>
          <p:cNvSpPr>
            <a:spLocks noGrp="1"/>
          </p:cNvSpPr>
          <p:nvPr>
            <p:ph type="sldNum" sz="quarter" idx="12"/>
          </p:nvPr>
        </p:nvSpPr>
        <p:spPr/>
        <p:txBody>
          <a:bodyPr/>
          <a:lstStyle/>
          <a:p>
            <a:fld id="{05925988-6D48-4832-B7F0-79D58A00ABCE}" type="slidenum">
              <a:rPr lang="en-US" smtClean="0"/>
              <a:t>‹#›</a:t>
            </a:fld>
            <a:endParaRPr lang="en-US"/>
          </a:p>
        </p:txBody>
      </p:sp>
    </p:spTree>
    <p:extLst>
      <p:ext uri="{BB962C8B-B14F-4D97-AF65-F5344CB8AC3E}">
        <p14:creationId xmlns:p14="http://schemas.microsoft.com/office/powerpoint/2010/main" val="375287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0582F8-9E92-4D4B-82EB-DAA4BD4D3609}"/>
              </a:ext>
            </a:extLst>
          </p:cNvPr>
          <p:cNvSpPr>
            <a:spLocks noGrp="1"/>
          </p:cNvSpPr>
          <p:nvPr>
            <p:ph type="dt" sz="half" idx="10"/>
          </p:nvPr>
        </p:nvSpPr>
        <p:spPr/>
        <p:txBody>
          <a:bodyPr/>
          <a:lstStyle/>
          <a:p>
            <a:fld id="{535F47B8-0512-40BC-A2FC-19B87CDD65FB}" type="datetimeFigureOut">
              <a:rPr lang="en-US" smtClean="0"/>
              <a:t>10/22/2025</a:t>
            </a:fld>
            <a:endParaRPr lang="en-US"/>
          </a:p>
        </p:txBody>
      </p:sp>
      <p:sp>
        <p:nvSpPr>
          <p:cNvPr id="3" name="Footer Placeholder 2">
            <a:extLst>
              <a:ext uri="{FF2B5EF4-FFF2-40B4-BE49-F238E27FC236}">
                <a16:creationId xmlns:a16="http://schemas.microsoft.com/office/drawing/2014/main" id="{B7B1CE3C-5B2D-47F2-A9E9-48479894CA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34F4F7-BF74-407C-9AE5-5EB4D4AAD570}"/>
              </a:ext>
            </a:extLst>
          </p:cNvPr>
          <p:cNvSpPr>
            <a:spLocks noGrp="1"/>
          </p:cNvSpPr>
          <p:nvPr>
            <p:ph type="sldNum" sz="quarter" idx="12"/>
          </p:nvPr>
        </p:nvSpPr>
        <p:spPr/>
        <p:txBody>
          <a:bodyPr/>
          <a:lstStyle/>
          <a:p>
            <a:fld id="{05925988-6D48-4832-B7F0-79D58A00ABCE}" type="slidenum">
              <a:rPr lang="en-US" smtClean="0"/>
              <a:t>‹#›</a:t>
            </a:fld>
            <a:endParaRPr lang="en-US"/>
          </a:p>
        </p:txBody>
      </p:sp>
    </p:spTree>
    <p:extLst>
      <p:ext uri="{BB962C8B-B14F-4D97-AF65-F5344CB8AC3E}">
        <p14:creationId xmlns:p14="http://schemas.microsoft.com/office/powerpoint/2010/main" val="339369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B22BE-B1C8-40EA-91B2-9F999FDFC4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4FCD78-CB2F-4586-AE3C-E7DD5A762D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4CB680-D851-402E-B13C-5BF12E4C7A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8FC72F-0C2E-4B26-ACC7-31A7965415AC}"/>
              </a:ext>
            </a:extLst>
          </p:cNvPr>
          <p:cNvSpPr>
            <a:spLocks noGrp="1"/>
          </p:cNvSpPr>
          <p:nvPr>
            <p:ph type="dt" sz="half" idx="10"/>
          </p:nvPr>
        </p:nvSpPr>
        <p:spPr/>
        <p:txBody>
          <a:bodyPr/>
          <a:lstStyle/>
          <a:p>
            <a:fld id="{535F47B8-0512-40BC-A2FC-19B87CDD65FB}" type="datetimeFigureOut">
              <a:rPr lang="en-US" smtClean="0"/>
              <a:t>10/22/2025</a:t>
            </a:fld>
            <a:endParaRPr lang="en-US"/>
          </a:p>
        </p:txBody>
      </p:sp>
      <p:sp>
        <p:nvSpPr>
          <p:cNvPr id="6" name="Footer Placeholder 5">
            <a:extLst>
              <a:ext uri="{FF2B5EF4-FFF2-40B4-BE49-F238E27FC236}">
                <a16:creationId xmlns:a16="http://schemas.microsoft.com/office/drawing/2014/main" id="{80540827-3898-421E-85DC-9A34721B6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522095-80C4-4081-A34B-6C6348F51F80}"/>
              </a:ext>
            </a:extLst>
          </p:cNvPr>
          <p:cNvSpPr>
            <a:spLocks noGrp="1"/>
          </p:cNvSpPr>
          <p:nvPr>
            <p:ph type="sldNum" sz="quarter" idx="12"/>
          </p:nvPr>
        </p:nvSpPr>
        <p:spPr/>
        <p:txBody>
          <a:bodyPr/>
          <a:lstStyle/>
          <a:p>
            <a:fld id="{05925988-6D48-4832-B7F0-79D58A00ABCE}" type="slidenum">
              <a:rPr lang="en-US" smtClean="0"/>
              <a:t>‹#›</a:t>
            </a:fld>
            <a:endParaRPr lang="en-US"/>
          </a:p>
        </p:txBody>
      </p:sp>
    </p:spTree>
    <p:extLst>
      <p:ext uri="{BB962C8B-B14F-4D97-AF65-F5344CB8AC3E}">
        <p14:creationId xmlns:p14="http://schemas.microsoft.com/office/powerpoint/2010/main" val="370673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347D-3EA6-4A49-8631-AEFE47513B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297278-9B17-40A3-A0DE-E028FE204B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77C98D-B2B5-4D26-807F-F00B193AB7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7D166E-087D-450F-8016-DA0D473673BC}"/>
              </a:ext>
            </a:extLst>
          </p:cNvPr>
          <p:cNvSpPr>
            <a:spLocks noGrp="1"/>
          </p:cNvSpPr>
          <p:nvPr>
            <p:ph type="dt" sz="half" idx="10"/>
          </p:nvPr>
        </p:nvSpPr>
        <p:spPr/>
        <p:txBody>
          <a:bodyPr/>
          <a:lstStyle/>
          <a:p>
            <a:fld id="{535F47B8-0512-40BC-A2FC-19B87CDD65FB}" type="datetimeFigureOut">
              <a:rPr lang="en-US" smtClean="0"/>
              <a:t>10/22/2025</a:t>
            </a:fld>
            <a:endParaRPr lang="en-US"/>
          </a:p>
        </p:txBody>
      </p:sp>
      <p:sp>
        <p:nvSpPr>
          <p:cNvPr id="6" name="Footer Placeholder 5">
            <a:extLst>
              <a:ext uri="{FF2B5EF4-FFF2-40B4-BE49-F238E27FC236}">
                <a16:creationId xmlns:a16="http://schemas.microsoft.com/office/drawing/2014/main" id="{3AE9630D-EF9A-41AC-90C8-DF36A3DCD5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53DF07-A243-47C6-904E-66F56170391C}"/>
              </a:ext>
            </a:extLst>
          </p:cNvPr>
          <p:cNvSpPr>
            <a:spLocks noGrp="1"/>
          </p:cNvSpPr>
          <p:nvPr>
            <p:ph type="sldNum" sz="quarter" idx="12"/>
          </p:nvPr>
        </p:nvSpPr>
        <p:spPr/>
        <p:txBody>
          <a:bodyPr/>
          <a:lstStyle/>
          <a:p>
            <a:fld id="{05925988-6D48-4832-B7F0-79D58A00ABCE}" type="slidenum">
              <a:rPr lang="en-US" smtClean="0"/>
              <a:t>‹#›</a:t>
            </a:fld>
            <a:endParaRPr lang="en-US"/>
          </a:p>
        </p:txBody>
      </p:sp>
    </p:spTree>
    <p:extLst>
      <p:ext uri="{BB962C8B-B14F-4D97-AF65-F5344CB8AC3E}">
        <p14:creationId xmlns:p14="http://schemas.microsoft.com/office/powerpoint/2010/main" val="248375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23CEE2-8035-403E-8A49-E7E92C4959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5F45D7-90E8-4069-89DE-DA6F42871A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7BCAD9-8EBC-4EEE-99F8-A3DE684DFF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F47B8-0512-40BC-A2FC-19B87CDD65FB}" type="datetimeFigureOut">
              <a:rPr lang="en-US" smtClean="0"/>
              <a:t>10/22/2025</a:t>
            </a:fld>
            <a:endParaRPr lang="en-US"/>
          </a:p>
        </p:txBody>
      </p:sp>
      <p:sp>
        <p:nvSpPr>
          <p:cNvPr id="5" name="Footer Placeholder 4">
            <a:extLst>
              <a:ext uri="{FF2B5EF4-FFF2-40B4-BE49-F238E27FC236}">
                <a16:creationId xmlns:a16="http://schemas.microsoft.com/office/drawing/2014/main" id="{2254F2D7-1BA5-4E1E-9919-D4C9DC4D7B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51FA5F-ADCF-44EF-8510-0A6818E79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25988-6D48-4832-B7F0-79D58A00ABCE}" type="slidenum">
              <a:rPr lang="en-US" smtClean="0"/>
              <a:t>‹#›</a:t>
            </a:fld>
            <a:endParaRPr lang="en-US"/>
          </a:p>
        </p:txBody>
      </p:sp>
    </p:spTree>
    <p:extLst>
      <p:ext uri="{BB962C8B-B14F-4D97-AF65-F5344CB8AC3E}">
        <p14:creationId xmlns:p14="http://schemas.microsoft.com/office/powerpoint/2010/main" val="3681494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ncbi.nlm.nih.gov/books/NBK207633/"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D35E-5665-4628-890A-07305122224C}"/>
              </a:ext>
            </a:extLst>
          </p:cNvPr>
          <p:cNvSpPr>
            <a:spLocks noGrp="1"/>
          </p:cNvSpPr>
          <p:nvPr>
            <p:ph type="ctrTitle"/>
          </p:nvPr>
        </p:nvSpPr>
        <p:spPr>
          <a:xfrm>
            <a:off x="1024932" y="512466"/>
            <a:ext cx="9643068" cy="2997497"/>
          </a:xfrm>
        </p:spPr>
        <p:txBody>
          <a:bodyPr>
            <a:normAutofit/>
          </a:bodyPr>
          <a:lstStyle/>
          <a:p>
            <a:r>
              <a:rPr lang="en-US" sz="4900" b="1" dirty="0"/>
              <a:t>Educational Audiology in Schools: Foundations, Complex Cases, and Practical Strategies</a:t>
            </a:r>
            <a:br>
              <a:rPr lang="en-US" b="1" dirty="0"/>
            </a:br>
            <a:endParaRPr lang="en-US" dirty="0"/>
          </a:p>
        </p:txBody>
      </p:sp>
      <p:sp>
        <p:nvSpPr>
          <p:cNvPr id="3" name="Subtitle 2">
            <a:extLst>
              <a:ext uri="{FF2B5EF4-FFF2-40B4-BE49-F238E27FC236}">
                <a16:creationId xmlns:a16="http://schemas.microsoft.com/office/drawing/2014/main" id="{F36C91EB-8825-4E17-8738-8298B1A29AB8}"/>
              </a:ext>
            </a:extLst>
          </p:cNvPr>
          <p:cNvSpPr>
            <a:spLocks noGrp="1"/>
          </p:cNvSpPr>
          <p:nvPr>
            <p:ph type="subTitle" idx="1"/>
          </p:nvPr>
        </p:nvSpPr>
        <p:spPr/>
        <p:txBody>
          <a:bodyPr/>
          <a:lstStyle/>
          <a:p>
            <a:r>
              <a:rPr lang="en-US" dirty="0"/>
              <a:t>Annette Hurley, Ph.D., CCC-A</a:t>
            </a:r>
          </a:p>
          <a:p>
            <a:r>
              <a:rPr lang="en-US" dirty="0"/>
              <a:t>Louisiana State University Health Sciences Center</a:t>
            </a:r>
          </a:p>
        </p:txBody>
      </p:sp>
      <p:pic>
        <p:nvPicPr>
          <p:cNvPr id="4" name="Picture 2" descr="Description: cid:image001.jpg@01CD11B7.238AF8D0">
            <a:extLst>
              <a:ext uri="{FF2B5EF4-FFF2-40B4-BE49-F238E27FC236}">
                <a16:creationId xmlns:a16="http://schemas.microsoft.com/office/drawing/2014/main" id="{C04411CD-6AFA-5B63-F711-DA3F76CB1875}"/>
              </a:ext>
            </a:extLst>
          </p:cNvPr>
          <p:cNvPicPr/>
          <p:nvPr/>
        </p:nvPicPr>
        <p:blipFill>
          <a:blip r:embed="rId2"/>
          <a:stretch/>
        </p:blipFill>
        <p:spPr>
          <a:xfrm>
            <a:off x="4975740" y="5832894"/>
            <a:ext cx="2742120" cy="512640"/>
          </a:xfrm>
          <a:prstGeom prst="rect">
            <a:avLst/>
          </a:prstGeom>
          <a:ln w="9525">
            <a:noFill/>
          </a:ln>
        </p:spPr>
      </p:pic>
    </p:spTree>
    <p:extLst>
      <p:ext uri="{BB962C8B-B14F-4D97-AF65-F5344CB8AC3E}">
        <p14:creationId xmlns:p14="http://schemas.microsoft.com/office/powerpoint/2010/main" val="2734730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PlaceHolder 1"/>
          <p:cNvSpPr>
            <a:spLocks noGrp="1"/>
          </p:cNvSpPr>
          <p:nvPr>
            <p:ph type="title"/>
          </p:nvPr>
        </p:nvSpPr>
        <p:spPr>
          <a:xfrm>
            <a:off x="838080" y="365040"/>
            <a:ext cx="10514520" cy="1324440"/>
          </a:xfrm>
          <a:prstGeom prst="rect">
            <a:avLst/>
          </a:prstGeom>
          <a:noFill/>
          <a:ln w="0">
            <a:noFill/>
          </a:ln>
        </p:spPr>
        <p:txBody>
          <a:bodyPr lIns="90000" tIns="45000" rIns="90000" bIns="45000" anchor="ctr">
            <a:noAutofit/>
          </a:bodyPr>
          <a:lstStyle/>
          <a:p>
            <a:pPr>
              <a:lnSpc>
                <a:spcPct val="90000"/>
              </a:lnSpc>
            </a:pPr>
            <a:r>
              <a:rPr lang="en-US" sz="4400" b="0" strike="noStrike" spc="-1">
                <a:solidFill>
                  <a:srgbClr val="000000"/>
                </a:solidFill>
                <a:latin typeface="Calibri Light"/>
              </a:rPr>
              <a:t>Incidence and Prevalence</a:t>
            </a:r>
            <a:endParaRPr lang="en-US" sz="4400" b="0" strike="noStrike" spc="-1">
              <a:latin typeface="Arial"/>
            </a:endParaRPr>
          </a:p>
        </p:txBody>
      </p:sp>
      <p:sp>
        <p:nvSpPr>
          <p:cNvPr id="570" name="PlaceHolder 2"/>
          <p:cNvSpPr>
            <a:spLocks noGrp="1"/>
          </p:cNvSpPr>
          <p:nvPr>
            <p:ph/>
          </p:nvPr>
        </p:nvSpPr>
        <p:spPr>
          <a:xfrm>
            <a:off x="838080" y="1825560"/>
            <a:ext cx="10514520" cy="4350240"/>
          </a:xfrm>
          <a:prstGeom prst="rect">
            <a:avLst/>
          </a:prstGeom>
          <a:noFill/>
          <a:ln w="0">
            <a:noFill/>
          </a:ln>
        </p:spPr>
        <p:txBody>
          <a:bodyPr lIns="90000" tIns="45000" rIns="90000" bIns="45000" anchor="t">
            <a:noAutofit/>
          </a:bodyPr>
          <a:lstStyle/>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Epidemic </a:t>
            </a:r>
            <a:endParaRPr lang="en-US" sz="2800" b="0" strike="noStrike" spc="-1">
              <a:latin typeface="Arial"/>
            </a:endParaRPr>
          </a:p>
          <a:p>
            <a:pPr marL="685800" lvl="1" indent="-228600">
              <a:lnSpc>
                <a:spcPct val="90000"/>
              </a:lnSpc>
              <a:spcBef>
                <a:spcPts val="499"/>
              </a:spcBef>
              <a:buClr>
                <a:srgbClr val="000000"/>
              </a:buClr>
              <a:buFont typeface="Arial"/>
              <a:buChar char="•"/>
            </a:pPr>
            <a:r>
              <a:rPr lang="en-US" sz="2400" b="0" strike="noStrike" spc="-1">
                <a:solidFill>
                  <a:srgbClr val="000000"/>
                </a:solidFill>
                <a:latin typeface="Calibri"/>
              </a:rPr>
              <a:t>1 in 54 (CDC, 2020)</a:t>
            </a:r>
            <a:endParaRPr lang="en-US" sz="2400" b="0" strike="noStrike" spc="-1">
              <a:latin typeface="Arial"/>
            </a:endParaRPr>
          </a:p>
          <a:p>
            <a:pPr marL="685800" lvl="1" indent="-228600">
              <a:lnSpc>
                <a:spcPct val="90000"/>
              </a:lnSpc>
              <a:spcBef>
                <a:spcPts val="499"/>
              </a:spcBef>
              <a:buClr>
                <a:srgbClr val="000000"/>
              </a:buClr>
              <a:buFont typeface="Arial"/>
              <a:buChar char="•"/>
            </a:pPr>
            <a:r>
              <a:rPr lang="en-US" sz="2400" b="0" strike="noStrike" spc="-1">
                <a:solidFill>
                  <a:srgbClr val="000000"/>
                </a:solidFill>
                <a:latin typeface="Calibri"/>
              </a:rPr>
              <a:t>1 in 59 in children with hearing loss  (Szymanski et al, 2012)</a:t>
            </a:r>
            <a:endParaRPr lang="en-US" sz="2400" b="0" strike="noStrike" spc="-1">
              <a:latin typeface="Arial"/>
            </a:endParaRPr>
          </a:p>
          <a:p>
            <a:pPr>
              <a:lnSpc>
                <a:spcPct val="100000"/>
              </a:lnSpc>
            </a:pPr>
            <a:endParaRPr lang="en-US" sz="24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That means approximately 1.5 million Americans have some degree of ASD, according to the 2018Autism Prevalence Report from the Autism and Developmental Disabilities Monitoring Network at the Centers for Disease Control and Prevention. </a:t>
            </a:r>
            <a:endParaRPr lang="en-US" sz="2800" b="0" strike="noStrike" spc="-1">
              <a:latin typeface="Arial"/>
            </a:endParaRPr>
          </a:p>
        </p:txBody>
      </p:sp>
      <p:pic>
        <p:nvPicPr>
          <p:cNvPr id="571" name="Picture 2" descr="Description: cid:image001.jpg@01CD11B7.238AF8D0"/>
          <p:cNvPicPr/>
          <p:nvPr/>
        </p:nvPicPr>
        <p:blipFill>
          <a:blip r:embed="rId3"/>
          <a:stretch/>
        </p:blipFill>
        <p:spPr>
          <a:xfrm>
            <a:off x="1752480" y="6095880"/>
            <a:ext cx="2742120" cy="497520"/>
          </a:xfrm>
          <a:prstGeom prst="rect">
            <a:avLst/>
          </a:prstGeom>
          <a:ln w="9525">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PlaceHolder 1"/>
          <p:cNvSpPr>
            <a:spLocks noGrp="1"/>
          </p:cNvSpPr>
          <p:nvPr>
            <p:ph type="title"/>
          </p:nvPr>
        </p:nvSpPr>
        <p:spPr>
          <a:xfrm>
            <a:off x="1905120" y="304920"/>
            <a:ext cx="8304840" cy="1111680"/>
          </a:xfrm>
          <a:prstGeom prst="rect">
            <a:avLst/>
          </a:prstGeom>
          <a:noFill/>
          <a:ln w="0">
            <a:noFill/>
          </a:ln>
        </p:spPr>
        <p:txBody>
          <a:bodyPr lIns="90000" tIns="45000" rIns="90000" bIns="45000" anchor="ctr">
            <a:noAutofit/>
          </a:bodyPr>
          <a:lstStyle/>
          <a:p>
            <a:pPr>
              <a:lnSpc>
                <a:spcPct val="90000"/>
              </a:lnSpc>
            </a:pPr>
            <a:r>
              <a:rPr lang="en-US" sz="4400" b="0" strike="noStrike" spc="-1">
                <a:solidFill>
                  <a:srgbClr val="000000"/>
                </a:solidFill>
                <a:latin typeface="Calibri Light"/>
              </a:rPr>
              <a:t>Structural Brain Differences</a:t>
            </a:r>
            <a:endParaRPr lang="en-US" sz="4400" b="0" strike="noStrike" spc="-1">
              <a:latin typeface="Arial"/>
            </a:endParaRPr>
          </a:p>
        </p:txBody>
      </p:sp>
      <p:sp>
        <p:nvSpPr>
          <p:cNvPr id="573" name="PlaceHolder 2"/>
          <p:cNvSpPr>
            <a:spLocks noGrp="1"/>
          </p:cNvSpPr>
          <p:nvPr>
            <p:ph/>
          </p:nvPr>
        </p:nvSpPr>
        <p:spPr>
          <a:xfrm>
            <a:off x="176040" y="1493280"/>
            <a:ext cx="10033560" cy="4525560"/>
          </a:xfrm>
          <a:prstGeom prst="rect">
            <a:avLst/>
          </a:prstGeom>
          <a:noFill/>
          <a:ln w="0">
            <a:noFill/>
          </a:ln>
        </p:spPr>
        <p:txBody>
          <a:bodyPr lIns="90000" tIns="45000" rIns="90000" bIns="45000" anchor="t">
            <a:noAutofit/>
          </a:bodyPr>
          <a:lstStyle/>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Several structural and functional neurobiological abnormalities may contribute to the sensory processing impairments exhibited by children with ASD. </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Several regions of the autistic brain show abnormalities including differences in head circumference, frontal lobe hyperplasia (an excess of cells or tissue), abnormal cortical organization, abnormal minicolumn structure in frontal and temporal areas, and variations in white and gray matter and sensory deficits</a:t>
            </a:r>
            <a:endParaRPr lang="en-US" sz="2800" b="0" strike="noStrike" spc="-1">
              <a:latin typeface="Arial"/>
            </a:endParaRPr>
          </a:p>
        </p:txBody>
      </p:sp>
      <p:pic>
        <p:nvPicPr>
          <p:cNvPr id="574" name="Picture 1" descr="LSU-HEALTH"/>
          <p:cNvPicPr/>
          <p:nvPr/>
        </p:nvPicPr>
        <p:blipFill>
          <a:blip r:embed="rId2"/>
          <a:stretch/>
        </p:blipFill>
        <p:spPr>
          <a:xfrm>
            <a:off x="291240" y="6491880"/>
            <a:ext cx="1504080" cy="24336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PlaceHolder 1"/>
          <p:cNvSpPr>
            <a:spLocks noGrp="1"/>
          </p:cNvSpPr>
          <p:nvPr>
            <p:ph type="title"/>
          </p:nvPr>
        </p:nvSpPr>
        <p:spPr>
          <a:xfrm>
            <a:off x="1752480" y="-76320"/>
            <a:ext cx="8228520" cy="1141920"/>
          </a:xfrm>
          <a:prstGeom prst="rect">
            <a:avLst/>
          </a:prstGeom>
          <a:noFill/>
          <a:ln w="0">
            <a:noFill/>
          </a:ln>
        </p:spPr>
        <p:txBody>
          <a:bodyPr lIns="90000" tIns="45000" rIns="90000" bIns="45000" anchor="ctr">
            <a:noAutofit/>
          </a:bodyPr>
          <a:lstStyle/>
          <a:p>
            <a:pPr>
              <a:lnSpc>
                <a:spcPct val="90000"/>
              </a:lnSpc>
            </a:pPr>
            <a:r>
              <a:rPr lang="en-US" sz="3600" b="0" strike="noStrike" spc="-1">
                <a:solidFill>
                  <a:srgbClr val="000000"/>
                </a:solidFill>
                <a:latin typeface="Calibri Light"/>
              </a:rPr>
              <a:t>Corpus Callosum and Auditory Function</a:t>
            </a:r>
            <a:endParaRPr lang="en-US" sz="3600" b="0" strike="noStrike" spc="-1">
              <a:latin typeface="Arial"/>
            </a:endParaRPr>
          </a:p>
        </p:txBody>
      </p:sp>
      <p:sp>
        <p:nvSpPr>
          <p:cNvPr id="576" name="PlaceHolder 2"/>
          <p:cNvSpPr>
            <a:spLocks noGrp="1"/>
          </p:cNvSpPr>
          <p:nvPr>
            <p:ph/>
          </p:nvPr>
        </p:nvSpPr>
        <p:spPr>
          <a:xfrm>
            <a:off x="1981080" y="1260360"/>
            <a:ext cx="8228520" cy="4529520"/>
          </a:xfrm>
          <a:prstGeom prst="rect">
            <a:avLst/>
          </a:prstGeom>
          <a:noFill/>
          <a:ln w="0">
            <a:noFill/>
          </a:ln>
        </p:spPr>
        <p:txBody>
          <a:bodyPr lIns="90000" tIns="45000" rIns="90000" bIns="45000" anchor="t">
            <a:normAutofit/>
          </a:bodyPr>
          <a:lstStyle/>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CC is a body of neural fibers connecting the right and left hemispheres</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CC is anatomically divided into several regions: genu, anterior body, posterior body, isthmus, and splenium</a:t>
            </a:r>
            <a:endParaRPr lang="en-US" sz="2800" b="0" strike="noStrike" spc="-1">
              <a:latin typeface="Arial"/>
            </a:endParaRPr>
          </a:p>
          <a:p>
            <a:pPr>
              <a:lnSpc>
                <a:spcPct val="90000"/>
              </a:lnSpc>
              <a:spcBef>
                <a:spcPts val="1001"/>
              </a:spcBef>
            </a:pP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1" strike="noStrike" spc="-1">
                <a:solidFill>
                  <a:srgbClr val="000000"/>
                </a:solidFill>
                <a:latin typeface="Calibri"/>
              </a:rPr>
              <a:t>Optimal and efficient processing occurs when the two hemispheres interact</a:t>
            </a:r>
            <a:endParaRPr lang="en-US" sz="2800" b="0" strike="noStrike" spc="-1">
              <a:latin typeface="Arial"/>
            </a:endParaRPr>
          </a:p>
          <a:p>
            <a:pPr>
              <a:lnSpc>
                <a:spcPct val="100000"/>
              </a:lnSpc>
            </a:pPr>
            <a:endParaRPr lang="en-US" sz="2800" b="0" strike="noStrike" spc="-1">
              <a:latin typeface="Arial"/>
            </a:endParaRPr>
          </a:p>
          <a:p>
            <a:pPr>
              <a:lnSpc>
                <a:spcPct val="90000"/>
              </a:lnSpc>
              <a:spcBef>
                <a:spcPts val="1001"/>
              </a:spcBef>
            </a:pPr>
            <a:endParaRPr lang="en-US" sz="2800" b="0" strike="noStrike" spc="-1">
              <a:latin typeface="Arial"/>
            </a:endParaRPr>
          </a:p>
        </p:txBody>
      </p:sp>
      <p:pic>
        <p:nvPicPr>
          <p:cNvPr id="577" name="Picture 4"/>
          <p:cNvPicPr/>
          <p:nvPr/>
        </p:nvPicPr>
        <p:blipFill>
          <a:blip r:embed="rId2"/>
          <a:stretch/>
        </p:blipFill>
        <p:spPr>
          <a:xfrm>
            <a:off x="6781680" y="3993480"/>
            <a:ext cx="3309120" cy="2787480"/>
          </a:xfrm>
          <a:prstGeom prst="rect">
            <a:avLst/>
          </a:prstGeom>
          <a:ln w="0">
            <a:noFill/>
          </a:ln>
        </p:spPr>
      </p:pic>
      <p:pic>
        <p:nvPicPr>
          <p:cNvPr id="578" name="Picture 1" descr="LSU-HEALTH"/>
          <p:cNvPicPr/>
          <p:nvPr/>
        </p:nvPicPr>
        <p:blipFill>
          <a:blip r:embed="rId3"/>
          <a:stretch/>
        </p:blipFill>
        <p:spPr>
          <a:xfrm>
            <a:off x="291240" y="6491880"/>
            <a:ext cx="1504080" cy="24336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PlaceHolder 1"/>
          <p:cNvSpPr>
            <a:spLocks noGrp="1"/>
          </p:cNvSpPr>
          <p:nvPr>
            <p:ph type="title"/>
          </p:nvPr>
        </p:nvSpPr>
        <p:spPr>
          <a:xfrm>
            <a:off x="1981080" y="274680"/>
            <a:ext cx="8228520" cy="790920"/>
          </a:xfrm>
          <a:prstGeom prst="rect">
            <a:avLst/>
          </a:prstGeom>
          <a:noFill/>
          <a:ln w="0">
            <a:noFill/>
          </a:ln>
        </p:spPr>
        <p:txBody>
          <a:bodyPr lIns="90000" tIns="45000" rIns="90000" bIns="45000" anchor="ctr">
            <a:normAutofit/>
          </a:bodyPr>
          <a:lstStyle/>
          <a:p>
            <a:pPr>
              <a:lnSpc>
                <a:spcPct val="90000"/>
              </a:lnSpc>
            </a:pPr>
            <a:r>
              <a:rPr lang="en-US" sz="3600" b="0" strike="noStrike" spc="-1">
                <a:solidFill>
                  <a:srgbClr val="000000"/>
                </a:solidFill>
                <a:latin typeface="Calibri Light"/>
              </a:rPr>
              <a:t>ASD and Differences in Corpus Callosum</a:t>
            </a:r>
            <a:endParaRPr lang="en-US" sz="3600" b="0" strike="noStrike" spc="-1">
              <a:latin typeface="Arial"/>
            </a:endParaRPr>
          </a:p>
        </p:txBody>
      </p:sp>
      <p:sp>
        <p:nvSpPr>
          <p:cNvPr id="580" name="PlaceHolder 2"/>
          <p:cNvSpPr>
            <a:spLocks noGrp="1"/>
          </p:cNvSpPr>
          <p:nvPr>
            <p:ph/>
          </p:nvPr>
        </p:nvSpPr>
        <p:spPr>
          <a:xfrm>
            <a:off x="1752480" y="914400"/>
            <a:ext cx="7847640" cy="4799520"/>
          </a:xfrm>
          <a:prstGeom prst="rect">
            <a:avLst/>
          </a:prstGeom>
          <a:noFill/>
          <a:ln w="0">
            <a:noFill/>
          </a:ln>
        </p:spPr>
        <p:txBody>
          <a:bodyPr lIns="90000" tIns="45000" rIns="90000" bIns="45000" anchor="t">
            <a:normAutofit/>
          </a:bodyPr>
          <a:lstStyle/>
          <a:p>
            <a:pPr marL="274320" lvl="1" indent="-274320">
              <a:lnSpc>
                <a:spcPct val="90000"/>
              </a:lnSpc>
              <a:spcBef>
                <a:spcPts val="581"/>
              </a:spcBef>
              <a:buClr>
                <a:srgbClr val="5B9BD5"/>
              </a:buClr>
              <a:buFont typeface="Arial"/>
              <a:buChar char="•"/>
            </a:pPr>
            <a:r>
              <a:rPr lang="en-US" sz="2400" b="0" strike="noStrike" spc="-1">
                <a:solidFill>
                  <a:srgbClr val="000000"/>
                </a:solidFill>
                <a:latin typeface="Calibri"/>
              </a:rPr>
              <a:t>Children with ASD have reductions in size of the body and posterior sub regions, anterior regions, splenium, isthmus, genu, rostrum </a:t>
            </a:r>
            <a:r>
              <a:rPr lang="en-US" sz="1200" b="0" strike="noStrike" spc="-1">
                <a:solidFill>
                  <a:srgbClr val="000000"/>
                </a:solidFill>
                <a:latin typeface="Calibri"/>
              </a:rPr>
              <a:t>( Harden et al, 2009)</a:t>
            </a:r>
            <a:endParaRPr lang="en-US" sz="12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Decreased connectivity in inter and intra-hemispheric communication</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Abnormality of cortical connectivity leads to a disruption of integrative and interhemispheric processing</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Altered development of the CC may play in the social, emotional and communiction deficits  in autism.</a:t>
            </a:r>
            <a:endParaRPr lang="en-US" sz="2800" b="0" strike="noStrike" spc="-1">
              <a:latin typeface="Arial"/>
            </a:endParaRPr>
          </a:p>
          <a:p>
            <a:pPr marL="228600" indent="-228600">
              <a:lnSpc>
                <a:spcPct val="90000"/>
              </a:lnSpc>
              <a:spcBef>
                <a:spcPts val="1001"/>
              </a:spcBef>
              <a:tabLst>
                <a:tab pos="0" algn="l"/>
              </a:tabLst>
            </a:pPr>
            <a:endParaRPr lang="en-US" sz="2800" b="0" strike="noStrike" spc="-1">
              <a:latin typeface="Arial"/>
            </a:endParaRPr>
          </a:p>
          <a:p>
            <a:pPr marL="228600" indent="-228600">
              <a:lnSpc>
                <a:spcPct val="90000"/>
              </a:lnSpc>
              <a:spcBef>
                <a:spcPts val="1001"/>
              </a:spcBef>
              <a:tabLst>
                <a:tab pos="0" algn="l"/>
              </a:tabLst>
            </a:pPr>
            <a:endParaRPr lang="en-US" sz="2800" b="0" strike="noStrike" spc="-1">
              <a:latin typeface="Arial"/>
            </a:endParaRPr>
          </a:p>
        </p:txBody>
      </p:sp>
      <p:pic>
        <p:nvPicPr>
          <p:cNvPr id="581" name="Picture 3"/>
          <p:cNvPicPr/>
          <p:nvPr/>
        </p:nvPicPr>
        <p:blipFill>
          <a:blip r:embed="rId2"/>
          <a:stretch/>
        </p:blipFill>
        <p:spPr>
          <a:xfrm>
            <a:off x="8063280" y="4495680"/>
            <a:ext cx="2374920" cy="2178000"/>
          </a:xfrm>
          <a:prstGeom prst="rect">
            <a:avLst/>
          </a:prstGeom>
          <a:ln w="0">
            <a:noFill/>
          </a:ln>
        </p:spPr>
      </p:pic>
      <p:pic>
        <p:nvPicPr>
          <p:cNvPr id="582" name="Picture 1" descr="LSU-HEALTH"/>
          <p:cNvPicPr/>
          <p:nvPr/>
        </p:nvPicPr>
        <p:blipFill>
          <a:blip r:embed="rId3"/>
          <a:stretch/>
        </p:blipFill>
        <p:spPr>
          <a:xfrm>
            <a:off x="291240" y="6491880"/>
            <a:ext cx="1504080" cy="24336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 name="Picture 3"/>
          <p:cNvPicPr/>
          <p:nvPr/>
        </p:nvPicPr>
        <p:blipFill>
          <a:blip r:embed="rId2"/>
          <a:stretch/>
        </p:blipFill>
        <p:spPr>
          <a:xfrm>
            <a:off x="6781680" y="2895480"/>
            <a:ext cx="3501000" cy="3210840"/>
          </a:xfrm>
          <a:prstGeom prst="rect">
            <a:avLst/>
          </a:prstGeom>
          <a:ln w="0">
            <a:noFill/>
          </a:ln>
        </p:spPr>
      </p:pic>
      <p:sp>
        <p:nvSpPr>
          <p:cNvPr id="584" name="PlaceHolder 1"/>
          <p:cNvSpPr>
            <a:spLocks noGrp="1"/>
          </p:cNvSpPr>
          <p:nvPr>
            <p:ph type="title"/>
          </p:nvPr>
        </p:nvSpPr>
        <p:spPr>
          <a:xfrm>
            <a:off x="1981080" y="274680"/>
            <a:ext cx="8228520" cy="943560"/>
          </a:xfrm>
          <a:prstGeom prst="rect">
            <a:avLst/>
          </a:prstGeom>
          <a:noFill/>
          <a:ln w="0">
            <a:noFill/>
          </a:ln>
        </p:spPr>
        <p:txBody>
          <a:bodyPr lIns="90000" tIns="45000" rIns="90000" bIns="45000" anchor="ctr">
            <a:noAutofit/>
          </a:bodyPr>
          <a:lstStyle/>
          <a:p>
            <a:pPr>
              <a:lnSpc>
                <a:spcPct val="90000"/>
              </a:lnSpc>
            </a:pPr>
            <a:r>
              <a:rPr lang="en-US" sz="3600" b="0" strike="noStrike" spc="-1">
                <a:solidFill>
                  <a:srgbClr val="000000"/>
                </a:solidFill>
                <a:latin typeface="Calibri Light"/>
              </a:rPr>
              <a:t>Corpus Callosum and Auditory Function</a:t>
            </a:r>
            <a:endParaRPr lang="en-US" sz="3600" b="0" strike="noStrike" spc="-1">
              <a:latin typeface="Arial"/>
            </a:endParaRPr>
          </a:p>
        </p:txBody>
      </p:sp>
      <p:sp>
        <p:nvSpPr>
          <p:cNvPr id="585" name="PlaceHolder 2"/>
          <p:cNvSpPr>
            <a:spLocks noGrp="1"/>
          </p:cNvSpPr>
          <p:nvPr>
            <p:ph/>
          </p:nvPr>
        </p:nvSpPr>
        <p:spPr>
          <a:xfrm>
            <a:off x="1981080" y="1447920"/>
            <a:ext cx="8228520" cy="4570920"/>
          </a:xfrm>
          <a:prstGeom prst="rect">
            <a:avLst/>
          </a:prstGeom>
          <a:noFill/>
          <a:ln w="0">
            <a:noFill/>
          </a:ln>
        </p:spPr>
        <p:txBody>
          <a:bodyPr lIns="90000" tIns="45000" rIns="90000" bIns="45000" anchor="t">
            <a:noAutofit/>
          </a:bodyPr>
          <a:lstStyle/>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Different regions of the CC have specialized sensory functions</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Posterior portion, isthmus or sulcus is specialized for auditory information</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Splenium is sensitive to auditory function</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1" strike="noStrike" spc="-1">
                <a:solidFill>
                  <a:srgbClr val="000000"/>
                </a:solidFill>
                <a:latin typeface="Calibri"/>
              </a:rPr>
              <a:t>Optimal and efficient processing </a:t>
            </a:r>
            <a:endParaRPr lang="en-US" sz="2800" b="0" strike="noStrike" spc="-1">
              <a:latin typeface="Arial"/>
            </a:endParaRPr>
          </a:p>
          <a:p>
            <a:pPr marL="228600" indent="-228600">
              <a:lnSpc>
                <a:spcPct val="90000"/>
              </a:lnSpc>
              <a:spcBef>
                <a:spcPts val="1001"/>
              </a:spcBef>
              <a:tabLst>
                <a:tab pos="0" algn="l"/>
              </a:tabLst>
            </a:pPr>
            <a:r>
              <a:rPr lang="en-US" sz="2800" b="1" strike="noStrike" spc="-1">
                <a:solidFill>
                  <a:srgbClr val="000000"/>
                </a:solidFill>
                <a:latin typeface="Calibri"/>
              </a:rPr>
              <a:t>     occurs when the two</a:t>
            </a:r>
            <a:endParaRPr lang="en-US" sz="2800" b="0" strike="noStrike" spc="-1">
              <a:latin typeface="Arial"/>
            </a:endParaRPr>
          </a:p>
          <a:p>
            <a:pPr marL="228600" indent="-228600">
              <a:lnSpc>
                <a:spcPct val="90000"/>
              </a:lnSpc>
              <a:spcBef>
                <a:spcPts val="1001"/>
              </a:spcBef>
              <a:tabLst>
                <a:tab pos="0" algn="l"/>
              </a:tabLst>
            </a:pPr>
            <a:r>
              <a:rPr lang="en-US" sz="2800" b="1" strike="noStrike" spc="-1">
                <a:solidFill>
                  <a:srgbClr val="000000"/>
                </a:solidFill>
                <a:latin typeface="Calibri"/>
              </a:rPr>
              <a:t>     hemispheres interact</a:t>
            </a:r>
            <a:endParaRPr lang="en-US" sz="2800" b="0" strike="noStrike" spc="-1">
              <a:latin typeface="Arial"/>
            </a:endParaRPr>
          </a:p>
          <a:p>
            <a:pPr marL="228600" indent="-228600">
              <a:lnSpc>
                <a:spcPct val="90000"/>
              </a:lnSpc>
              <a:spcBef>
                <a:spcPts val="1001"/>
              </a:spcBef>
              <a:tabLst>
                <a:tab pos="0" algn="l"/>
              </a:tabLst>
            </a:pPr>
            <a:endParaRPr lang="en-US" sz="2800" b="0" strike="noStrike" spc="-1">
              <a:latin typeface="Arial"/>
            </a:endParaRPr>
          </a:p>
          <a:p>
            <a:pPr marL="228600" indent="-228600">
              <a:lnSpc>
                <a:spcPct val="90000"/>
              </a:lnSpc>
              <a:spcBef>
                <a:spcPts val="1001"/>
              </a:spcBef>
              <a:tabLst>
                <a:tab pos="0" algn="l"/>
              </a:tabLst>
            </a:pPr>
            <a:endParaRPr lang="en-US" sz="28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PlaceHolder 1"/>
          <p:cNvSpPr>
            <a:spLocks noGrp="1"/>
          </p:cNvSpPr>
          <p:nvPr>
            <p:ph type="title"/>
          </p:nvPr>
        </p:nvSpPr>
        <p:spPr>
          <a:xfrm>
            <a:off x="838080" y="365040"/>
            <a:ext cx="10514520" cy="1324440"/>
          </a:xfrm>
          <a:prstGeom prst="rect">
            <a:avLst/>
          </a:prstGeom>
          <a:noFill/>
          <a:ln w="0">
            <a:noFill/>
          </a:ln>
        </p:spPr>
        <p:txBody>
          <a:bodyPr lIns="90000" tIns="45000" rIns="90000" bIns="45000" anchor="ctr">
            <a:noAutofit/>
          </a:bodyPr>
          <a:lstStyle/>
          <a:p>
            <a:pPr>
              <a:lnSpc>
                <a:spcPct val="90000"/>
              </a:lnSpc>
            </a:pPr>
            <a:r>
              <a:rPr lang="en-US" sz="4400" b="0" strike="noStrike" spc="-1">
                <a:solidFill>
                  <a:srgbClr val="000000"/>
                </a:solidFill>
                <a:latin typeface="Calibri Light"/>
              </a:rPr>
              <a:t>Electrophysiological Responses</a:t>
            </a:r>
            <a:endParaRPr lang="en-US" sz="4400" b="0" strike="noStrike" spc="-1">
              <a:latin typeface="Arial"/>
            </a:endParaRPr>
          </a:p>
        </p:txBody>
      </p:sp>
      <p:sp>
        <p:nvSpPr>
          <p:cNvPr id="587" name="PlaceHolder 2"/>
          <p:cNvSpPr>
            <a:spLocks noGrp="1"/>
          </p:cNvSpPr>
          <p:nvPr>
            <p:ph/>
          </p:nvPr>
        </p:nvSpPr>
        <p:spPr>
          <a:xfrm>
            <a:off x="2057400" y="1371600"/>
            <a:ext cx="8152200" cy="5028120"/>
          </a:xfrm>
          <a:prstGeom prst="rect">
            <a:avLst/>
          </a:prstGeom>
          <a:noFill/>
          <a:ln w="0">
            <a:noFill/>
          </a:ln>
        </p:spPr>
        <p:txBody>
          <a:bodyPr lIns="90000" tIns="45000" rIns="90000" bIns="45000" anchor="t">
            <a:noAutofit/>
          </a:bodyPr>
          <a:lstStyle/>
          <a:p>
            <a:pPr marL="228600" indent="-228600">
              <a:lnSpc>
                <a:spcPct val="90000"/>
              </a:lnSpc>
              <a:spcBef>
                <a:spcPts val="1001"/>
              </a:spcBef>
              <a:tabLst>
                <a:tab pos="0" algn="l"/>
              </a:tabLst>
            </a:pPr>
            <a:r>
              <a:rPr lang="en-US" sz="2800" b="0" strike="noStrike" spc="-1">
                <a:solidFill>
                  <a:srgbClr val="000000"/>
                </a:solidFill>
                <a:latin typeface="Calibri"/>
              </a:rPr>
              <a:t>The function and organization of sensory pathways can be assessed by evoked potentials.</a:t>
            </a:r>
            <a:endParaRPr lang="en-US" sz="2800" b="0" strike="noStrike" spc="-1">
              <a:latin typeface="Arial"/>
            </a:endParaRPr>
          </a:p>
          <a:p>
            <a:pPr marL="228600" indent="-228600">
              <a:lnSpc>
                <a:spcPct val="90000"/>
              </a:lnSpc>
              <a:spcBef>
                <a:spcPts val="1001"/>
              </a:spcBef>
              <a:tabLst>
                <a:tab pos="0" algn="l"/>
              </a:tabLst>
            </a:pPr>
            <a:r>
              <a:rPr lang="en-US" sz="2800" b="0" strike="noStrike" spc="-1">
                <a:solidFill>
                  <a:srgbClr val="000000"/>
                </a:solidFill>
                <a:latin typeface="Calibri"/>
              </a:rPr>
              <a:t> Differences in transmission of the brainstem ( Rosenhall et al 2003) review of 10 previous studies</a:t>
            </a:r>
            <a:endParaRPr lang="en-US" sz="2800" b="0" strike="noStrike" spc="-1">
              <a:latin typeface="Arial"/>
            </a:endParaRPr>
          </a:p>
          <a:p>
            <a:pPr marL="685800" lvl="1" indent="-228600">
              <a:lnSpc>
                <a:spcPct val="90000"/>
              </a:lnSpc>
              <a:spcBef>
                <a:spcPts val="499"/>
              </a:spcBef>
              <a:buClr>
                <a:srgbClr val="000000"/>
              </a:buClr>
              <a:buFont typeface="Arial"/>
              <a:buChar char="•"/>
              <a:tabLst>
                <a:tab pos="0" algn="l"/>
              </a:tabLst>
            </a:pPr>
            <a:r>
              <a:rPr lang="en-US" sz="2400" b="0" strike="noStrike" spc="-1">
                <a:solidFill>
                  <a:srgbClr val="000000"/>
                </a:solidFill>
                <a:latin typeface="Calibri"/>
              </a:rPr>
              <a:t>Auditory Brainstem Response (ABR)</a:t>
            </a:r>
            <a:endParaRPr lang="en-US" sz="2400" b="0" strike="noStrike" spc="-1">
              <a:latin typeface="Arial"/>
            </a:endParaRPr>
          </a:p>
          <a:p>
            <a:pPr marL="1143000" lvl="2" indent="-228600">
              <a:lnSpc>
                <a:spcPct val="90000"/>
              </a:lnSpc>
              <a:spcBef>
                <a:spcPts val="499"/>
              </a:spcBef>
              <a:buClr>
                <a:srgbClr val="000000"/>
              </a:buClr>
              <a:buFont typeface="Arial"/>
              <a:buChar char="•"/>
              <a:tabLst>
                <a:tab pos="0" algn="l"/>
              </a:tabLst>
            </a:pPr>
            <a:r>
              <a:rPr lang="en-US" sz="2000" b="0" strike="noStrike" spc="-1">
                <a:solidFill>
                  <a:srgbClr val="000000"/>
                </a:solidFill>
                <a:latin typeface="Calibri"/>
              </a:rPr>
              <a:t>A test of neural synchrony from the peripheral VIII CN to the upper brainstem.</a:t>
            </a:r>
            <a:endParaRPr lang="en-US" sz="2000" b="0" strike="noStrike" spc="-1">
              <a:latin typeface="Arial"/>
            </a:endParaRPr>
          </a:p>
          <a:p>
            <a:pPr marL="1143000" lvl="2" indent="-228600">
              <a:lnSpc>
                <a:spcPct val="90000"/>
              </a:lnSpc>
              <a:spcBef>
                <a:spcPts val="499"/>
              </a:spcBef>
              <a:buClr>
                <a:srgbClr val="000000"/>
              </a:buClr>
              <a:buFont typeface="Arial"/>
              <a:buChar char="•"/>
              <a:tabLst>
                <a:tab pos="0" algn="l"/>
              </a:tabLst>
            </a:pPr>
            <a:r>
              <a:rPr lang="en-US" sz="2000" b="0" strike="noStrike" spc="-1">
                <a:solidFill>
                  <a:srgbClr val="000000"/>
                </a:solidFill>
                <a:latin typeface="Calibri"/>
              </a:rPr>
              <a:t>Previous research show increased transmission time.</a:t>
            </a:r>
            <a:endParaRPr lang="en-US" sz="2000" b="0" strike="noStrike" spc="-1">
              <a:latin typeface="Arial"/>
            </a:endParaRPr>
          </a:p>
          <a:p>
            <a:pPr marL="1143000" lvl="2" indent="-228600">
              <a:lnSpc>
                <a:spcPct val="90000"/>
              </a:lnSpc>
              <a:spcBef>
                <a:spcPts val="499"/>
              </a:spcBef>
              <a:buClr>
                <a:srgbClr val="000000"/>
              </a:buClr>
              <a:buFont typeface="Arial"/>
              <a:buChar char="•"/>
              <a:tabLst>
                <a:tab pos="0" algn="l"/>
              </a:tabLst>
            </a:pPr>
            <a:r>
              <a:rPr lang="en-US" sz="2000" b="0" strike="noStrike" spc="-1">
                <a:solidFill>
                  <a:srgbClr val="000000"/>
                </a:solidFill>
                <a:latin typeface="Calibri"/>
              </a:rPr>
              <a:t>I-III, IIII-V, I-V, interaural differences</a:t>
            </a:r>
            <a:endParaRPr lang="en-US" sz="2000" b="0" strike="noStrike" spc="-1">
              <a:latin typeface="Arial"/>
            </a:endParaRPr>
          </a:p>
          <a:p>
            <a:pPr marL="1143000" indent="-228600">
              <a:lnSpc>
                <a:spcPct val="90000"/>
              </a:lnSpc>
              <a:spcBef>
                <a:spcPts val="499"/>
              </a:spcBef>
              <a:tabLst>
                <a:tab pos="0" algn="l"/>
              </a:tabLst>
            </a:pPr>
            <a:r>
              <a:rPr lang="en-US" sz="2000" b="0" strike="noStrike" spc="-1">
                <a:solidFill>
                  <a:srgbClr val="000000"/>
                </a:solidFill>
                <a:latin typeface="Calibri"/>
              </a:rPr>
              <a:t>   “..Brainstem abnormalities suggest that the brainstem may be partly responsible for deviant language, cognitive and social development in children with ASD.”</a:t>
            </a:r>
            <a:endParaRPr lang="en-US" sz="2000" b="0" strike="noStrike" spc="-1">
              <a:latin typeface="Arial"/>
            </a:endParaRPr>
          </a:p>
          <a:p>
            <a:pPr marL="228600" indent="-228600">
              <a:lnSpc>
                <a:spcPct val="90000"/>
              </a:lnSpc>
              <a:spcBef>
                <a:spcPts val="1001"/>
              </a:spcBef>
              <a:tabLst>
                <a:tab pos="0" algn="l"/>
              </a:tabLst>
            </a:pPr>
            <a:endParaRPr lang="en-US" sz="2000" b="0" strike="noStrike" spc="-1">
              <a:latin typeface="Arial"/>
            </a:endParaRPr>
          </a:p>
        </p:txBody>
      </p:sp>
      <p:pic>
        <p:nvPicPr>
          <p:cNvPr id="588" name="Picture 1" descr="LSU-HEALTH"/>
          <p:cNvPicPr/>
          <p:nvPr/>
        </p:nvPicPr>
        <p:blipFill>
          <a:blip r:embed="rId3"/>
          <a:stretch/>
        </p:blipFill>
        <p:spPr>
          <a:xfrm>
            <a:off x="291240" y="6491880"/>
            <a:ext cx="1504080" cy="24336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 name="Picture 7" descr="ABR.jpg"/>
          <p:cNvPicPr/>
          <p:nvPr/>
        </p:nvPicPr>
        <p:blipFill>
          <a:blip r:embed="rId2"/>
          <a:stretch/>
        </p:blipFill>
        <p:spPr>
          <a:xfrm>
            <a:off x="1905120" y="4114800"/>
            <a:ext cx="3574440" cy="2095920"/>
          </a:xfrm>
          <a:prstGeom prst="rect">
            <a:avLst/>
          </a:prstGeom>
          <a:ln w="0">
            <a:noFill/>
          </a:ln>
        </p:spPr>
      </p:pic>
      <p:sp>
        <p:nvSpPr>
          <p:cNvPr id="590" name="PlaceHolder 1"/>
          <p:cNvSpPr>
            <a:spLocks noGrp="1"/>
          </p:cNvSpPr>
          <p:nvPr>
            <p:ph type="title"/>
          </p:nvPr>
        </p:nvSpPr>
        <p:spPr>
          <a:xfrm>
            <a:off x="838080" y="365040"/>
            <a:ext cx="10514520" cy="1324440"/>
          </a:xfrm>
          <a:prstGeom prst="rect">
            <a:avLst/>
          </a:prstGeom>
          <a:noFill/>
          <a:ln w="0">
            <a:noFill/>
          </a:ln>
        </p:spPr>
        <p:txBody>
          <a:bodyPr lIns="90000" tIns="45000" rIns="90000" bIns="45000" anchor="ctr">
            <a:noAutofit/>
          </a:bodyPr>
          <a:lstStyle/>
          <a:p>
            <a:pPr algn="ctr"/>
            <a:endParaRPr lang="en-US" sz="4400" b="0" strike="noStrike" spc="-1">
              <a:latin typeface="Arial"/>
            </a:endParaRPr>
          </a:p>
        </p:txBody>
      </p:sp>
      <p:pic>
        <p:nvPicPr>
          <p:cNvPr id="591" name="Picture 5" descr="P300.jpg"/>
          <p:cNvPicPr/>
          <p:nvPr/>
        </p:nvPicPr>
        <p:blipFill>
          <a:blip r:embed="rId3"/>
          <a:stretch/>
        </p:blipFill>
        <p:spPr>
          <a:xfrm>
            <a:off x="1981080" y="838080"/>
            <a:ext cx="3561120" cy="2227680"/>
          </a:xfrm>
          <a:prstGeom prst="rect">
            <a:avLst/>
          </a:prstGeom>
          <a:ln w="0">
            <a:noFill/>
          </a:ln>
        </p:spPr>
      </p:pic>
      <p:pic>
        <p:nvPicPr>
          <p:cNvPr id="592" name="Picture 6" descr="AMLR.jpg"/>
          <p:cNvPicPr/>
          <p:nvPr/>
        </p:nvPicPr>
        <p:blipFill>
          <a:blip r:embed="rId4"/>
          <a:stretch/>
        </p:blipFill>
        <p:spPr>
          <a:xfrm>
            <a:off x="2057400" y="2819520"/>
            <a:ext cx="3427920" cy="1502280"/>
          </a:xfrm>
          <a:prstGeom prst="rect">
            <a:avLst/>
          </a:prstGeom>
          <a:ln w="0">
            <a:noFill/>
          </a:ln>
        </p:spPr>
      </p:pic>
      <p:pic>
        <p:nvPicPr>
          <p:cNvPr id="593" name="Content Placeholder 9" descr="Binaural hearing.JPG"/>
          <p:cNvPicPr/>
          <p:nvPr/>
        </p:nvPicPr>
        <p:blipFill>
          <a:blip r:embed="rId5"/>
          <a:stretch/>
        </p:blipFill>
        <p:spPr>
          <a:xfrm>
            <a:off x="5638680" y="457200"/>
            <a:ext cx="4862880" cy="6258600"/>
          </a:xfrm>
          <a:prstGeom prst="rect">
            <a:avLst/>
          </a:prstGeom>
          <a:ln w="0">
            <a:noFill/>
          </a:ln>
        </p:spPr>
      </p:pic>
      <p:pic>
        <p:nvPicPr>
          <p:cNvPr id="594" name="Picture 1" descr="LSU-HEALTH"/>
          <p:cNvPicPr/>
          <p:nvPr/>
        </p:nvPicPr>
        <p:blipFill>
          <a:blip r:embed="rId6"/>
          <a:stretch/>
        </p:blipFill>
        <p:spPr>
          <a:xfrm>
            <a:off x="291240" y="6491880"/>
            <a:ext cx="1504080" cy="24336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PlaceHolder 1"/>
          <p:cNvSpPr>
            <a:spLocks noGrp="1"/>
          </p:cNvSpPr>
          <p:nvPr>
            <p:ph type="title"/>
          </p:nvPr>
        </p:nvSpPr>
        <p:spPr>
          <a:xfrm>
            <a:off x="838080" y="365040"/>
            <a:ext cx="10514520" cy="1324440"/>
          </a:xfrm>
          <a:prstGeom prst="rect">
            <a:avLst/>
          </a:prstGeom>
          <a:noFill/>
          <a:ln w="0">
            <a:noFill/>
          </a:ln>
        </p:spPr>
        <p:txBody>
          <a:bodyPr lIns="90000" tIns="45000" rIns="90000" bIns="45000" anchor="ctr">
            <a:noAutofit/>
          </a:bodyPr>
          <a:lstStyle/>
          <a:p>
            <a:pPr>
              <a:lnSpc>
                <a:spcPct val="90000"/>
              </a:lnSpc>
            </a:pPr>
            <a:r>
              <a:rPr lang="en-US" sz="4400" b="0" strike="noStrike" spc="-1">
                <a:solidFill>
                  <a:srgbClr val="000000"/>
                </a:solidFill>
                <a:latin typeface="Calibri Light"/>
              </a:rPr>
              <a:t>Brain Differences </a:t>
            </a:r>
            <a:r>
              <a:rPr lang="en-US" sz="3200" b="0" strike="noStrike" spc="-1">
                <a:solidFill>
                  <a:srgbClr val="000000"/>
                </a:solidFill>
                <a:latin typeface="Calibri Light"/>
              </a:rPr>
              <a:t>(Cont.)</a:t>
            </a:r>
            <a:endParaRPr lang="en-US" sz="3200" b="0" strike="noStrike" spc="-1">
              <a:latin typeface="Arial"/>
            </a:endParaRPr>
          </a:p>
        </p:txBody>
      </p:sp>
      <p:sp>
        <p:nvSpPr>
          <p:cNvPr id="596" name="PlaceHolder 2"/>
          <p:cNvSpPr>
            <a:spLocks noGrp="1"/>
          </p:cNvSpPr>
          <p:nvPr>
            <p:ph/>
          </p:nvPr>
        </p:nvSpPr>
        <p:spPr>
          <a:xfrm>
            <a:off x="838080" y="1825560"/>
            <a:ext cx="10514520" cy="4350240"/>
          </a:xfrm>
          <a:prstGeom prst="rect">
            <a:avLst/>
          </a:prstGeom>
          <a:noFill/>
          <a:ln w="0">
            <a:noFill/>
          </a:ln>
        </p:spPr>
        <p:txBody>
          <a:bodyPr lIns="90000" tIns="45000" rIns="90000" bIns="45000" anchor="t">
            <a:noAutofit/>
          </a:bodyPr>
          <a:lstStyle/>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Russo et al (2008) reported differences in subgroup of children with ASD, although the  population did not differ in behavioral tests of receptive or expressive language but did differ in cABR.</a:t>
            </a:r>
            <a:endParaRPr lang="en-US" sz="2800" b="0" strike="noStrike" spc="-1">
              <a:latin typeface="Arial"/>
            </a:endParaRPr>
          </a:p>
          <a:p>
            <a:pPr marL="685800" lvl="1" indent="-228600">
              <a:lnSpc>
                <a:spcPct val="90000"/>
              </a:lnSpc>
              <a:spcBef>
                <a:spcPts val="499"/>
              </a:spcBef>
              <a:buClr>
                <a:srgbClr val="000000"/>
              </a:buClr>
              <a:buFont typeface="Arial"/>
              <a:buChar char="•"/>
            </a:pPr>
            <a:r>
              <a:rPr lang="en-US" sz="2400" b="0" strike="noStrike" spc="-1">
                <a:solidFill>
                  <a:srgbClr val="000000"/>
                </a:solidFill>
                <a:latin typeface="Calibri"/>
              </a:rPr>
              <a:t>Difficulty with deficient pitch tracking</a:t>
            </a:r>
            <a:endParaRPr lang="en-US" sz="2400" b="0" strike="noStrike" spc="-1">
              <a:latin typeface="Arial"/>
            </a:endParaRPr>
          </a:p>
          <a:p>
            <a:pPr marL="685800" lvl="1" indent="-228600">
              <a:lnSpc>
                <a:spcPct val="90000"/>
              </a:lnSpc>
              <a:spcBef>
                <a:spcPts val="499"/>
              </a:spcBef>
              <a:buClr>
                <a:srgbClr val="000000"/>
              </a:buClr>
              <a:buFont typeface="Arial"/>
              <a:buChar char="•"/>
            </a:pPr>
            <a:r>
              <a:rPr lang="en-US" sz="2400" b="0" strike="noStrike" spc="-1">
                <a:solidFill>
                  <a:srgbClr val="000000"/>
                </a:solidFill>
                <a:latin typeface="Calibri"/>
              </a:rPr>
              <a:t>Reduced phase-locking ability (inability of the neurons to fire synchronously</a:t>
            </a:r>
            <a:endParaRPr lang="en-US" sz="2400" b="0" strike="noStrike" spc="-1">
              <a:latin typeface="Arial"/>
            </a:endParaRPr>
          </a:p>
          <a:p>
            <a:pPr marL="1143000" lvl="2" indent="-228600">
              <a:lnSpc>
                <a:spcPct val="90000"/>
              </a:lnSpc>
              <a:spcBef>
                <a:spcPts val="499"/>
              </a:spcBef>
              <a:buClr>
                <a:srgbClr val="000000"/>
              </a:buClr>
              <a:buFont typeface="Arial"/>
              <a:buChar char="•"/>
            </a:pPr>
            <a:r>
              <a:rPr lang="en-US" sz="2800" b="0" strike="noStrike" spc="-1">
                <a:solidFill>
                  <a:srgbClr val="000000"/>
                </a:solidFill>
                <a:latin typeface="Calibri"/>
              </a:rPr>
              <a:t>May benefit from auditory training.</a:t>
            </a:r>
            <a:r>
              <a:rPr lang="en-US" sz="2000" b="0" strike="noStrike" spc="-1">
                <a:solidFill>
                  <a:srgbClr val="000000"/>
                </a:solidFill>
                <a:latin typeface="Calibri"/>
              </a:rPr>
              <a:t>  </a:t>
            </a:r>
            <a:endParaRPr lang="en-US" sz="20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Russo et al (2009)  report children with ASD hear as if they are hearing in background noise </a:t>
            </a:r>
            <a:endParaRPr lang="en-US" sz="2800" b="0" strike="noStrike" spc="-1">
              <a:latin typeface="Arial"/>
            </a:endParaRPr>
          </a:p>
        </p:txBody>
      </p:sp>
      <p:pic>
        <p:nvPicPr>
          <p:cNvPr id="597" name="Picture 1" descr="LSU-HEALTH"/>
          <p:cNvPicPr/>
          <p:nvPr/>
        </p:nvPicPr>
        <p:blipFill>
          <a:blip r:embed="rId3"/>
          <a:stretch/>
        </p:blipFill>
        <p:spPr>
          <a:xfrm>
            <a:off x="291240" y="6491880"/>
            <a:ext cx="1504080" cy="243360"/>
          </a:xfrm>
          <a:prstGeom prst="rect">
            <a:avLst/>
          </a:prstGeom>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PlaceHolder 1"/>
          <p:cNvSpPr>
            <a:spLocks noGrp="1"/>
          </p:cNvSpPr>
          <p:nvPr>
            <p:ph type="title"/>
          </p:nvPr>
        </p:nvSpPr>
        <p:spPr>
          <a:xfrm>
            <a:off x="838080" y="365040"/>
            <a:ext cx="10514520" cy="1324440"/>
          </a:xfrm>
          <a:prstGeom prst="rect">
            <a:avLst/>
          </a:prstGeom>
          <a:noFill/>
          <a:ln w="0">
            <a:noFill/>
          </a:ln>
        </p:spPr>
        <p:txBody>
          <a:bodyPr lIns="90000" tIns="45000" rIns="90000" bIns="45000" anchor="ctr">
            <a:noAutofit/>
          </a:bodyPr>
          <a:lstStyle/>
          <a:p>
            <a:pPr>
              <a:lnSpc>
                <a:spcPct val="90000"/>
              </a:lnSpc>
            </a:pPr>
            <a:r>
              <a:rPr lang="en-US" sz="4400" b="0" strike="noStrike" spc="-1">
                <a:solidFill>
                  <a:srgbClr val="000000"/>
                </a:solidFill>
                <a:latin typeface="Calibri Light"/>
              </a:rPr>
              <a:t>Auditory Cortical Response</a:t>
            </a:r>
            <a:endParaRPr lang="en-US" sz="4400" b="0" strike="noStrike" spc="-1">
              <a:latin typeface="Arial"/>
            </a:endParaRPr>
          </a:p>
        </p:txBody>
      </p:sp>
      <p:sp>
        <p:nvSpPr>
          <p:cNvPr id="599" name="PlaceHolder 2"/>
          <p:cNvSpPr>
            <a:spLocks noGrp="1"/>
          </p:cNvSpPr>
          <p:nvPr>
            <p:ph/>
          </p:nvPr>
        </p:nvSpPr>
        <p:spPr>
          <a:xfrm>
            <a:off x="2362320" y="1447920"/>
            <a:ext cx="7847640" cy="5028120"/>
          </a:xfrm>
          <a:prstGeom prst="rect">
            <a:avLst/>
          </a:prstGeom>
          <a:noFill/>
          <a:ln w="0">
            <a:noFill/>
          </a:ln>
        </p:spPr>
        <p:txBody>
          <a:bodyPr lIns="90000" tIns="45000" rIns="90000" bIns="45000" anchor="t">
            <a:normAutofit fontScale="96000"/>
          </a:bodyPr>
          <a:lstStyle/>
          <a:p>
            <a:pPr marL="228600" indent="-228600">
              <a:lnSpc>
                <a:spcPct val="90000"/>
              </a:lnSpc>
              <a:spcBef>
                <a:spcPts val="1001"/>
              </a:spcBef>
              <a:tabLst>
                <a:tab pos="0" algn="l"/>
              </a:tabLst>
            </a:pPr>
            <a:r>
              <a:rPr lang="en-US" sz="2800" b="0" strike="noStrike" spc="-1">
                <a:solidFill>
                  <a:srgbClr val="000000"/>
                </a:solidFill>
                <a:latin typeface="Calibri"/>
              </a:rPr>
              <a:t>P300- oddball paradigm</a:t>
            </a:r>
            <a:endParaRPr lang="en-US" sz="2800" b="0" strike="noStrike" spc="-1">
              <a:latin typeface="Arial"/>
            </a:endParaRPr>
          </a:p>
          <a:p>
            <a:pPr marL="228600" indent="-228600">
              <a:lnSpc>
                <a:spcPct val="90000"/>
              </a:lnSpc>
              <a:spcBef>
                <a:spcPts val="1001"/>
              </a:spcBef>
              <a:buClr>
                <a:srgbClr val="000000"/>
              </a:buClr>
              <a:buFont typeface="Arial"/>
              <a:buChar char="•"/>
              <a:tabLst>
                <a:tab pos="0" algn="l"/>
              </a:tabLst>
            </a:pPr>
            <a:r>
              <a:rPr lang="en-US" sz="2800" b="0" strike="noStrike" spc="-1">
                <a:solidFill>
                  <a:srgbClr val="000000"/>
                </a:solidFill>
                <a:latin typeface="Calibri"/>
              </a:rPr>
              <a:t>Smaller amplitude in patients with ASD in comparison to control group (</a:t>
            </a:r>
            <a:r>
              <a:rPr lang="en-US" sz="1400" b="0" strike="noStrike" spc="-1">
                <a:solidFill>
                  <a:srgbClr val="000000"/>
                </a:solidFill>
                <a:latin typeface="Calibri"/>
              </a:rPr>
              <a:t>Bomba et al, 2004; Novic et al, 1979, 1980;  Courchesne et al, 1984, 1985)</a:t>
            </a:r>
            <a:endParaRPr lang="en-US" sz="1400" b="0" strike="noStrike" spc="-1">
              <a:latin typeface="Arial"/>
            </a:endParaRPr>
          </a:p>
          <a:p>
            <a:pPr marL="228600" indent="-228600">
              <a:lnSpc>
                <a:spcPct val="90000"/>
              </a:lnSpc>
              <a:spcBef>
                <a:spcPts val="1001"/>
              </a:spcBef>
              <a:buClr>
                <a:srgbClr val="000000"/>
              </a:buClr>
              <a:buFont typeface="Arial"/>
              <a:buChar char="•"/>
              <a:tabLst>
                <a:tab pos="0" algn="l"/>
              </a:tabLst>
            </a:pPr>
            <a:r>
              <a:rPr lang="en-US" sz="2400" b="0" strike="noStrike" spc="-1">
                <a:solidFill>
                  <a:srgbClr val="000000"/>
                </a:solidFill>
                <a:latin typeface="Calibri"/>
              </a:rPr>
              <a:t>May be related to failure to attach appropriate significance to novel stimuli or integrating past experiences to current stimuli.</a:t>
            </a:r>
            <a:endParaRPr lang="en-US" sz="2400" b="0" strike="noStrike" spc="-1">
              <a:latin typeface="Arial"/>
            </a:endParaRPr>
          </a:p>
          <a:p>
            <a:pPr>
              <a:lnSpc>
                <a:spcPct val="90000"/>
              </a:lnSpc>
              <a:spcBef>
                <a:spcPts val="1001"/>
              </a:spcBef>
              <a:tabLst>
                <a:tab pos="0" algn="l"/>
              </a:tabLst>
            </a:pPr>
            <a:endParaRPr lang="en-US" sz="2400" b="0" strike="noStrike" spc="-1">
              <a:latin typeface="Arial"/>
            </a:endParaRPr>
          </a:p>
          <a:p>
            <a:pPr marL="228600" indent="-228600">
              <a:lnSpc>
                <a:spcPct val="90000"/>
              </a:lnSpc>
              <a:spcBef>
                <a:spcPts val="1001"/>
              </a:spcBef>
              <a:tabLst>
                <a:tab pos="0" algn="l"/>
              </a:tabLst>
            </a:pPr>
            <a:r>
              <a:rPr lang="en-US" sz="2800" b="0" strike="noStrike" spc="-1">
                <a:solidFill>
                  <a:srgbClr val="000000"/>
                </a:solidFill>
                <a:latin typeface="Calibri"/>
              </a:rPr>
              <a:t>Mismatch negativity</a:t>
            </a:r>
            <a:endParaRPr lang="en-US" sz="2800" b="0" strike="noStrike" spc="-1">
              <a:latin typeface="Arial"/>
            </a:endParaRPr>
          </a:p>
          <a:p>
            <a:pPr marL="228600" indent="-228600">
              <a:lnSpc>
                <a:spcPct val="90000"/>
              </a:lnSpc>
              <a:spcBef>
                <a:spcPts val="1001"/>
              </a:spcBef>
              <a:buClr>
                <a:srgbClr val="000000"/>
              </a:buClr>
              <a:buFont typeface="Arial"/>
              <a:buChar char="•"/>
              <a:tabLst>
                <a:tab pos="0" algn="l"/>
              </a:tabLst>
            </a:pPr>
            <a:r>
              <a:rPr lang="en-US" sz="2400" b="0" strike="noStrike" spc="-1">
                <a:solidFill>
                  <a:srgbClr val="000000"/>
                </a:solidFill>
                <a:latin typeface="Calibri"/>
              </a:rPr>
              <a:t>Shorter latency and larger amplitude (</a:t>
            </a:r>
            <a:r>
              <a:rPr lang="en-US" sz="1400" b="0" strike="noStrike" spc="-1">
                <a:solidFill>
                  <a:srgbClr val="000000"/>
                </a:solidFill>
                <a:latin typeface="Calibri"/>
              </a:rPr>
              <a:t>Ferri et al, 2003; Gomot et al, 2002) </a:t>
            </a:r>
            <a:endParaRPr lang="en-US" sz="1400" b="0" strike="noStrike" spc="-1">
              <a:latin typeface="Arial"/>
            </a:endParaRPr>
          </a:p>
          <a:p>
            <a:pPr marL="228600" indent="-228600">
              <a:lnSpc>
                <a:spcPct val="90000"/>
              </a:lnSpc>
              <a:spcBef>
                <a:spcPts val="1001"/>
              </a:spcBef>
              <a:buClr>
                <a:srgbClr val="000000"/>
              </a:buClr>
              <a:buFont typeface="Arial"/>
              <a:buChar char="•"/>
              <a:tabLst>
                <a:tab pos="0" algn="l"/>
              </a:tabLst>
            </a:pPr>
            <a:r>
              <a:rPr lang="en-US" sz="2400" b="0" strike="noStrike" spc="-1">
                <a:solidFill>
                  <a:srgbClr val="000000"/>
                </a:solidFill>
                <a:latin typeface="Calibri"/>
              </a:rPr>
              <a:t>Higher cerebral reactivity to the deviance which may reflect hypersensitivity  to acoustic change</a:t>
            </a:r>
            <a:endParaRPr lang="en-US" sz="2400" b="0" strike="noStrike" spc="-1">
              <a:latin typeface="Arial"/>
            </a:endParaRPr>
          </a:p>
          <a:p>
            <a:pPr marL="228600" indent="-228600">
              <a:lnSpc>
                <a:spcPct val="90000"/>
              </a:lnSpc>
              <a:spcBef>
                <a:spcPts val="1001"/>
              </a:spcBef>
              <a:buClr>
                <a:srgbClr val="000000"/>
              </a:buClr>
              <a:buFont typeface="Arial"/>
              <a:buChar char="•"/>
              <a:tabLst>
                <a:tab pos="0" algn="l"/>
              </a:tabLst>
            </a:pPr>
            <a:r>
              <a:rPr lang="en-US" sz="2400" b="0" strike="noStrike" spc="-1">
                <a:solidFill>
                  <a:srgbClr val="000000"/>
                </a:solidFill>
                <a:latin typeface="Calibri"/>
              </a:rPr>
              <a:t>MMN absent in speech syllables </a:t>
            </a:r>
            <a:r>
              <a:rPr lang="en-US" sz="1400" b="0" strike="noStrike" spc="-1">
                <a:solidFill>
                  <a:srgbClr val="000000"/>
                </a:solidFill>
                <a:latin typeface="Calibri"/>
              </a:rPr>
              <a:t>(Kuhl et al, 2005)</a:t>
            </a:r>
            <a:endParaRPr lang="en-US" sz="1400" b="0" strike="noStrike" spc="-1">
              <a:latin typeface="Arial"/>
            </a:endParaRPr>
          </a:p>
          <a:p>
            <a:pPr>
              <a:lnSpc>
                <a:spcPct val="90000"/>
              </a:lnSpc>
              <a:spcBef>
                <a:spcPts val="1001"/>
              </a:spcBef>
              <a:tabLst>
                <a:tab pos="0" algn="l"/>
              </a:tabLst>
            </a:pPr>
            <a:endParaRPr lang="en-US" sz="1400" b="0" strike="noStrike" spc="-1">
              <a:latin typeface="Arial"/>
            </a:endParaRPr>
          </a:p>
          <a:p>
            <a:pPr>
              <a:lnSpc>
                <a:spcPct val="90000"/>
              </a:lnSpc>
              <a:spcBef>
                <a:spcPts val="1001"/>
              </a:spcBef>
              <a:tabLst>
                <a:tab pos="0" algn="l"/>
              </a:tabLst>
            </a:pPr>
            <a:endParaRPr lang="en-US" sz="1400" b="0" strike="noStrike" spc="-1">
              <a:latin typeface="Arial"/>
            </a:endParaRPr>
          </a:p>
          <a:p>
            <a:pPr>
              <a:lnSpc>
                <a:spcPct val="90000"/>
              </a:lnSpc>
              <a:spcBef>
                <a:spcPts val="1001"/>
              </a:spcBef>
              <a:tabLst>
                <a:tab pos="0" algn="l"/>
              </a:tabLst>
            </a:pPr>
            <a:endParaRPr lang="en-US" sz="1400" b="0" strike="noStrike" spc="-1">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PlaceHolder 1"/>
          <p:cNvSpPr>
            <a:spLocks noGrp="1"/>
          </p:cNvSpPr>
          <p:nvPr>
            <p:ph type="title"/>
          </p:nvPr>
        </p:nvSpPr>
        <p:spPr>
          <a:xfrm>
            <a:off x="838080" y="365040"/>
            <a:ext cx="10514520" cy="1324440"/>
          </a:xfrm>
          <a:prstGeom prst="rect">
            <a:avLst/>
          </a:prstGeom>
          <a:noFill/>
          <a:ln w="0">
            <a:noFill/>
          </a:ln>
        </p:spPr>
        <p:txBody>
          <a:bodyPr lIns="90000" tIns="45000" rIns="90000" bIns="45000" anchor="ctr">
            <a:noAutofit/>
          </a:bodyPr>
          <a:lstStyle/>
          <a:p>
            <a:pPr>
              <a:lnSpc>
                <a:spcPct val="90000"/>
              </a:lnSpc>
            </a:pPr>
            <a:r>
              <a:rPr lang="en-US" sz="4400" b="0" strike="noStrike" spc="-1">
                <a:solidFill>
                  <a:srgbClr val="000000"/>
                </a:solidFill>
                <a:latin typeface="Calibri Light"/>
              </a:rPr>
              <a:t>Otoacoustic Emissions </a:t>
            </a:r>
            <a:endParaRPr lang="en-US" sz="4400" b="0" strike="noStrike" spc="-1">
              <a:latin typeface="Arial"/>
            </a:endParaRPr>
          </a:p>
        </p:txBody>
      </p:sp>
      <p:sp>
        <p:nvSpPr>
          <p:cNvPr id="601" name="PlaceHolder 2"/>
          <p:cNvSpPr>
            <a:spLocks noGrp="1"/>
          </p:cNvSpPr>
          <p:nvPr>
            <p:ph/>
          </p:nvPr>
        </p:nvSpPr>
        <p:spPr>
          <a:xfrm>
            <a:off x="838080" y="1825560"/>
            <a:ext cx="10514520" cy="4350240"/>
          </a:xfrm>
          <a:prstGeom prst="rect">
            <a:avLst/>
          </a:prstGeom>
          <a:noFill/>
          <a:ln w="0">
            <a:noFill/>
          </a:ln>
        </p:spPr>
        <p:txBody>
          <a:bodyPr lIns="90000" tIns="45000" rIns="90000" bIns="45000" anchor="t">
            <a:noAutofit/>
          </a:bodyPr>
          <a:lstStyle/>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Otoacoustic emissions are responses generated by the outer hair cells of the cochlea. </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 Khalfa et al. (2001) reported a decrease in TEOAE amplitudes for children with ASD but not for typically developing peers, possibly suggesting a premature deterioration of outer hair cell function. </a:t>
            </a:r>
            <a:endParaRPr lang="en-US" sz="2800" b="0" strike="noStrike" spc="-1">
              <a:latin typeface="Arial"/>
            </a:endParaRPr>
          </a:p>
          <a:p>
            <a:pPr>
              <a:lnSpc>
                <a:spcPct val="90000"/>
              </a:lnSpc>
              <a:spcBef>
                <a:spcPts val="1001"/>
              </a:spcBef>
            </a:pPr>
            <a:endParaRPr lang="en-US" sz="2800" b="0" strike="noStrike" spc="-1">
              <a:latin typeface="Arial"/>
            </a:endParaRPr>
          </a:p>
        </p:txBody>
      </p:sp>
      <p:pic>
        <p:nvPicPr>
          <p:cNvPr id="602" name="Picture 1" descr="LSU-HEALTH"/>
          <p:cNvPicPr/>
          <p:nvPr/>
        </p:nvPicPr>
        <p:blipFill>
          <a:blip r:embed="rId2"/>
          <a:stretch/>
        </p:blipFill>
        <p:spPr>
          <a:xfrm>
            <a:off x="291240" y="6491880"/>
            <a:ext cx="1504080" cy="24336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Overview</a:t>
            </a:r>
          </a:p>
        </p:txBody>
      </p:sp>
      <p:sp>
        <p:nvSpPr>
          <p:cNvPr id="3" name="Content Placeholder 2"/>
          <p:cNvSpPr>
            <a:spLocks noGrp="1"/>
          </p:cNvSpPr>
          <p:nvPr>
            <p:ph idx="1"/>
          </p:nvPr>
        </p:nvSpPr>
        <p:spPr/>
        <p:txBody>
          <a:bodyPr>
            <a:normAutofit/>
          </a:bodyPr>
          <a:lstStyle/>
          <a:p>
            <a:pPr algn="l">
              <a:defRPr sz="2000"/>
            </a:pPr>
            <a:r>
              <a:rPr sz="3200" dirty="0"/>
              <a:t>This morning’s session explored the foundations of educational audiology—highlighting the importance of hearing and listening in learning and communication. Even mild or unilateral hearing loss can affect speech, language, academic performance, and social-emotional well-being.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PlaceHolder 1"/>
          <p:cNvSpPr>
            <a:spLocks noGrp="1"/>
          </p:cNvSpPr>
          <p:nvPr>
            <p:ph type="title"/>
          </p:nvPr>
        </p:nvSpPr>
        <p:spPr>
          <a:xfrm>
            <a:off x="838080" y="365040"/>
            <a:ext cx="10514520" cy="1324440"/>
          </a:xfrm>
          <a:prstGeom prst="rect">
            <a:avLst/>
          </a:prstGeom>
          <a:noFill/>
          <a:ln w="0">
            <a:noFill/>
          </a:ln>
        </p:spPr>
        <p:txBody>
          <a:bodyPr lIns="90000" tIns="45000" rIns="90000" bIns="45000" anchor="ctr">
            <a:noAutofit/>
          </a:bodyPr>
          <a:lstStyle/>
          <a:p>
            <a:pPr>
              <a:lnSpc>
                <a:spcPct val="90000"/>
              </a:lnSpc>
            </a:pPr>
            <a:r>
              <a:rPr lang="en-US" sz="4400" b="0" strike="noStrike" spc="-1">
                <a:solidFill>
                  <a:srgbClr val="000000"/>
                </a:solidFill>
                <a:latin typeface="Calibri Light"/>
              </a:rPr>
              <a:t>Efferent Auditory System </a:t>
            </a:r>
            <a:endParaRPr lang="en-US" sz="4400" b="0" strike="noStrike" spc="-1">
              <a:latin typeface="Arial"/>
            </a:endParaRPr>
          </a:p>
        </p:txBody>
      </p:sp>
      <p:sp>
        <p:nvSpPr>
          <p:cNvPr id="604" name="PlaceHolder 2"/>
          <p:cNvSpPr>
            <a:spLocks noGrp="1"/>
          </p:cNvSpPr>
          <p:nvPr>
            <p:ph/>
          </p:nvPr>
        </p:nvSpPr>
        <p:spPr>
          <a:xfrm>
            <a:off x="1752480" y="1447920"/>
            <a:ext cx="8457120" cy="5134320"/>
          </a:xfrm>
          <a:prstGeom prst="rect">
            <a:avLst/>
          </a:prstGeom>
          <a:noFill/>
          <a:ln w="0">
            <a:noFill/>
          </a:ln>
        </p:spPr>
        <p:txBody>
          <a:bodyPr lIns="90000" tIns="45000" rIns="90000" bIns="45000" anchor="t">
            <a:normAutofit fontScale="99000" lnSpcReduction="10000"/>
          </a:bodyPr>
          <a:lstStyle/>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Abnormalities have also been reported the efferent auditory system in individuals with ASD.</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 In humans, the medial olivochohlear (MOC) reflex has been investigated using recordings of OAEs during the simultaneous presentation of contralateral broadband noise TEOAE recordings </a:t>
            </a:r>
            <a:r>
              <a:rPr lang="en-US" sz="1200" b="0" strike="noStrike" spc="-1">
                <a:solidFill>
                  <a:srgbClr val="000000"/>
                </a:solidFill>
                <a:latin typeface="Calibri"/>
              </a:rPr>
              <a:t>(Berlin, Hood, Hurley, &amp; Wen, 1994). </a:t>
            </a:r>
            <a:r>
              <a:rPr lang="en-US" sz="2800" b="0" strike="noStrike" spc="-1">
                <a:solidFill>
                  <a:srgbClr val="000000"/>
                </a:solidFill>
                <a:latin typeface="Calibri"/>
              </a:rPr>
              <a:t> </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Several investigations have reported redueced suppression in individuals with ASD </a:t>
            </a:r>
            <a:r>
              <a:rPr lang="en-US" sz="1200" b="0" strike="noStrike" spc="-1">
                <a:solidFill>
                  <a:srgbClr val="000000"/>
                </a:solidFill>
                <a:latin typeface="Calibri"/>
              </a:rPr>
              <a:t>(Bennetto, Keith, Allen, &amp; Luebka, 2018; Khalfa et al, 2001;). </a:t>
            </a:r>
            <a:endParaRPr lang="en-US" sz="1200" b="0" strike="noStrike" spc="-1">
              <a:latin typeface="Arial"/>
            </a:endParaRPr>
          </a:p>
          <a:p>
            <a:pPr>
              <a:lnSpc>
                <a:spcPct val="90000"/>
              </a:lnSpc>
              <a:spcBef>
                <a:spcPts val="1001"/>
              </a:spcBef>
            </a:pPr>
            <a:endParaRPr lang="en-US" sz="12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These differences may contribute to some of the auditory processing complaints in individuals with ASD such as hearing in background noise.   </a:t>
            </a:r>
            <a:endParaRPr lang="en-US" sz="2800" b="0" strike="noStrike" spc="-1">
              <a:latin typeface="Arial"/>
            </a:endParaRPr>
          </a:p>
          <a:p>
            <a:pPr>
              <a:lnSpc>
                <a:spcPct val="90000"/>
              </a:lnSpc>
              <a:spcBef>
                <a:spcPts val="1001"/>
              </a:spcBef>
            </a:pPr>
            <a:endParaRPr lang="en-US" sz="2800" b="0" strike="noStrike" spc="-1">
              <a:latin typeface="Arial"/>
            </a:endParaRPr>
          </a:p>
        </p:txBody>
      </p:sp>
      <p:pic>
        <p:nvPicPr>
          <p:cNvPr id="605" name="Picture 1" descr="LSU-HEALTH"/>
          <p:cNvPicPr/>
          <p:nvPr/>
        </p:nvPicPr>
        <p:blipFill>
          <a:blip r:embed="rId2"/>
          <a:stretch/>
        </p:blipFill>
        <p:spPr>
          <a:xfrm>
            <a:off x="291240" y="6491880"/>
            <a:ext cx="1504080" cy="243360"/>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PlaceHolder 1"/>
          <p:cNvSpPr>
            <a:spLocks noGrp="1"/>
          </p:cNvSpPr>
          <p:nvPr>
            <p:ph type="title"/>
          </p:nvPr>
        </p:nvSpPr>
        <p:spPr>
          <a:xfrm>
            <a:off x="1828800" y="380880"/>
            <a:ext cx="8380800" cy="1035720"/>
          </a:xfrm>
          <a:prstGeom prst="rect">
            <a:avLst/>
          </a:prstGeom>
          <a:noFill/>
          <a:ln w="0">
            <a:noFill/>
          </a:ln>
        </p:spPr>
        <p:txBody>
          <a:bodyPr lIns="90000" tIns="45000" rIns="90000" bIns="45000" anchor="ctr">
            <a:normAutofit/>
          </a:bodyPr>
          <a:lstStyle/>
          <a:p>
            <a:pPr>
              <a:lnSpc>
                <a:spcPct val="90000"/>
              </a:lnSpc>
            </a:pPr>
            <a:r>
              <a:rPr lang="en-US" sz="4400" b="0" strike="noStrike" spc="-1">
                <a:solidFill>
                  <a:srgbClr val="000000"/>
                </a:solidFill>
                <a:latin typeface="Calibri Light"/>
              </a:rPr>
              <a:t>Barriers in Testing ‘Difficult’ Children</a:t>
            </a:r>
            <a:endParaRPr lang="en-US" sz="4400" b="0" strike="noStrike" spc="-1">
              <a:latin typeface="Arial"/>
            </a:endParaRPr>
          </a:p>
        </p:txBody>
      </p:sp>
      <p:sp>
        <p:nvSpPr>
          <p:cNvPr id="607" name="PlaceHolder 2"/>
          <p:cNvSpPr>
            <a:spLocks noGrp="1"/>
          </p:cNvSpPr>
          <p:nvPr>
            <p:ph/>
          </p:nvPr>
        </p:nvSpPr>
        <p:spPr>
          <a:xfrm>
            <a:off x="1905120" y="1417680"/>
            <a:ext cx="8304840" cy="4601160"/>
          </a:xfrm>
          <a:prstGeom prst="rect">
            <a:avLst/>
          </a:prstGeom>
          <a:noFill/>
          <a:ln w="0">
            <a:noFill/>
          </a:ln>
        </p:spPr>
        <p:txBody>
          <a:bodyPr lIns="90000" tIns="45000" rIns="90000" bIns="45000" anchor="t">
            <a:noAutofit/>
          </a:bodyPr>
          <a:lstStyle/>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Repeat Visits to obtain meaningful data</a:t>
            </a:r>
            <a:endParaRPr lang="en-US" sz="2800" b="0" strike="noStrike" spc="-1">
              <a:latin typeface="Arial"/>
            </a:endParaRPr>
          </a:p>
          <a:p>
            <a:pPr marL="685800" lvl="1" indent="-228600">
              <a:lnSpc>
                <a:spcPct val="90000"/>
              </a:lnSpc>
              <a:spcBef>
                <a:spcPts val="499"/>
              </a:spcBef>
              <a:buClr>
                <a:srgbClr val="000000"/>
              </a:buClr>
              <a:buFont typeface="Arial"/>
              <a:buChar char="•"/>
            </a:pPr>
            <a:r>
              <a:rPr lang="en-US" sz="2400" b="0" strike="noStrike" spc="-1">
                <a:solidFill>
                  <a:srgbClr val="000000"/>
                </a:solidFill>
                <a:latin typeface="Calibri"/>
              </a:rPr>
              <a:t>Degree/Configuration</a:t>
            </a:r>
            <a:endParaRPr lang="en-US" sz="2400" b="0" strike="noStrike" spc="-1">
              <a:latin typeface="Arial"/>
            </a:endParaRPr>
          </a:p>
          <a:p>
            <a:pPr>
              <a:lnSpc>
                <a:spcPct val="100000"/>
              </a:lnSpc>
            </a:pPr>
            <a:endParaRPr lang="en-US" sz="24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Challenging</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Time-intensive</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May need ‘extra’ set of hands</a:t>
            </a:r>
            <a:endParaRPr lang="en-US" sz="2800" b="0" strike="noStrike" spc="-1">
              <a:latin typeface="Arial"/>
            </a:endParaRPr>
          </a:p>
        </p:txBody>
      </p:sp>
      <p:pic>
        <p:nvPicPr>
          <p:cNvPr id="608" name="Picture 1" descr="LSU-HEALTH"/>
          <p:cNvPicPr/>
          <p:nvPr/>
        </p:nvPicPr>
        <p:blipFill>
          <a:blip r:embed="rId2"/>
          <a:stretch/>
        </p:blipFill>
        <p:spPr>
          <a:xfrm>
            <a:off x="291240" y="6491880"/>
            <a:ext cx="1504080" cy="243360"/>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PlaceHolder 1"/>
          <p:cNvSpPr>
            <a:spLocks noGrp="1"/>
          </p:cNvSpPr>
          <p:nvPr>
            <p:ph type="title"/>
          </p:nvPr>
        </p:nvSpPr>
        <p:spPr>
          <a:xfrm>
            <a:off x="838080" y="365040"/>
            <a:ext cx="10514520" cy="1324440"/>
          </a:xfrm>
          <a:prstGeom prst="rect">
            <a:avLst/>
          </a:prstGeom>
          <a:noFill/>
          <a:ln w="0">
            <a:noFill/>
          </a:ln>
        </p:spPr>
        <p:txBody>
          <a:bodyPr lIns="0" tIns="0" rIns="0" bIns="0" anchor="ctr">
            <a:normAutofit/>
          </a:bodyPr>
          <a:lstStyle/>
          <a:p>
            <a:pPr>
              <a:lnSpc>
                <a:spcPct val="90000"/>
              </a:lnSpc>
            </a:pPr>
            <a:r>
              <a:rPr lang="en-US" sz="4400" b="0" strike="noStrike" spc="-1">
                <a:solidFill>
                  <a:srgbClr val="000000"/>
                </a:solidFill>
                <a:latin typeface="Calibri Light"/>
              </a:rPr>
              <a:t>What makes a child with ASD difficult to test?</a:t>
            </a:r>
            <a:endParaRPr lang="en-US" sz="4400" b="0" strike="noStrike" spc="-1">
              <a:latin typeface="Arial"/>
            </a:endParaRPr>
          </a:p>
        </p:txBody>
      </p:sp>
      <p:sp>
        <p:nvSpPr>
          <p:cNvPr id="610" name="PlaceHolder 2"/>
          <p:cNvSpPr>
            <a:spLocks noGrp="1"/>
          </p:cNvSpPr>
          <p:nvPr>
            <p:ph/>
          </p:nvPr>
        </p:nvSpPr>
        <p:spPr>
          <a:xfrm>
            <a:off x="1985040" y="1523880"/>
            <a:ext cx="4201200" cy="4494600"/>
          </a:xfrm>
          <a:prstGeom prst="rect">
            <a:avLst/>
          </a:prstGeom>
          <a:noFill/>
          <a:ln w="0">
            <a:noFill/>
          </a:ln>
        </p:spPr>
        <p:txBody>
          <a:bodyPr lIns="0" tIns="0" rIns="0" bIns="0" anchor="t">
            <a:normAutofit/>
          </a:bodyPr>
          <a:lstStyle/>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Increased/ decreased sensitivity</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Cognitive dysfunction</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Language Comprehension</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Difficulty in Adapting to new situations</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Does not want their ears touched</a:t>
            </a:r>
            <a:endParaRPr lang="en-US" sz="2800" b="0" strike="noStrike" spc="-1">
              <a:latin typeface="Arial"/>
            </a:endParaRPr>
          </a:p>
          <a:p>
            <a:pPr>
              <a:lnSpc>
                <a:spcPct val="90000"/>
              </a:lnSpc>
              <a:spcBef>
                <a:spcPts val="1001"/>
              </a:spcBef>
              <a:tabLst>
                <a:tab pos="0" algn="l"/>
              </a:tabLst>
            </a:pPr>
            <a:endParaRPr lang="en-US" sz="2800" b="0" strike="noStrike" spc="-1">
              <a:latin typeface="Arial"/>
            </a:endParaRPr>
          </a:p>
        </p:txBody>
      </p:sp>
      <p:sp>
        <p:nvSpPr>
          <p:cNvPr id="611" name="PlaceHolder 3"/>
          <p:cNvSpPr>
            <a:spLocks noGrp="1"/>
          </p:cNvSpPr>
          <p:nvPr>
            <p:ph/>
          </p:nvPr>
        </p:nvSpPr>
        <p:spPr>
          <a:xfrm>
            <a:off x="6458040" y="1417680"/>
            <a:ext cx="3980520" cy="4601160"/>
          </a:xfrm>
          <a:prstGeom prst="rect">
            <a:avLst/>
          </a:prstGeom>
          <a:noFill/>
          <a:ln w="0">
            <a:noFill/>
          </a:ln>
        </p:spPr>
        <p:txBody>
          <a:bodyPr lIns="0" tIns="0" rIns="0" bIns="0" anchor="t">
            <a:normAutofit fontScale="98000"/>
          </a:bodyPr>
          <a:lstStyle/>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Does not want earphones/inserts etc.</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Increased anxiety</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Habituates</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Increase in false positives</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Increase in false negatives </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New environment</a:t>
            </a:r>
            <a:endParaRPr lang="en-US" sz="2800" b="0" strike="noStrike" spc="-1">
              <a:latin typeface="Arial"/>
            </a:endParaRPr>
          </a:p>
          <a:p>
            <a:pPr>
              <a:lnSpc>
                <a:spcPct val="90000"/>
              </a:lnSpc>
              <a:spcBef>
                <a:spcPts val="1001"/>
              </a:spcBef>
            </a:pP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(from Rosenhall et al 1999</a:t>
            </a:r>
            <a:endParaRPr lang="en-US" sz="2800" b="0" strike="noStrike" spc="-1">
              <a:latin typeface="Arial"/>
            </a:endParaRPr>
          </a:p>
        </p:txBody>
      </p:sp>
      <p:pic>
        <p:nvPicPr>
          <p:cNvPr id="612" name="Picture 1" descr="LSU-HEALTH"/>
          <p:cNvPicPr/>
          <p:nvPr/>
        </p:nvPicPr>
        <p:blipFill>
          <a:blip r:embed="rId2"/>
          <a:stretch/>
        </p:blipFill>
        <p:spPr>
          <a:xfrm>
            <a:off x="291240" y="6491880"/>
            <a:ext cx="1504080" cy="243360"/>
          </a:xfrm>
          <a:prstGeom prst="rect">
            <a:avLst/>
          </a:prstGeom>
          <a:ln w="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PlaceHolder 1"/>
          <p:cNvSpPr>
            <a:spLocks noGrp="1"/>
          </p:cNvSpPr>
          <p:nvPr>
            <p:ph type="title"/>
          </p:nvPr>
        </p:nvSpPr>
        <p:spPr>
          <a:xfrm>
            <a:off x="2133720" y="457200"/>
            <a:ext cx="8076240" cy="959400"/>
          </a:xfrm>
          <a:prstGeom prst="rect">
            <a:avLst/>
          </a:prstGeom>
          <a:noFill/>
          <a:ln w="0">
            <a:noFill/>
          </a:ln>
        </p:spPr>
        <p:txBody>
          <a:bodyPr lIns="90000" tIns="45000" rIns="90000" bIns="45000" anchor="ctr">
            <a:noAutofit/>
          </a:bodyPr>
          <a:lstStyle/>
          <a:p>
            <a:pPr>
              <a:lnSpc>
                <a:spcPct val="90000"/>
              </a:lnSpc>
            </a:pPr>
            <a:r>
              <a:rPr lang="en-US" sz="4400" b="0" strike="noStrike" spc="-1">
                <a:solidFill>
                  <a:srgbClr val="000000"/>
                </a:solidFill>
                <a:latin typeface="Calibri Light"/>
              </a:rPr>
              <a:t>Important to rule out hearing loss</a:t>
            </a:r>
            <a:endParaRPr lang="en-US" sz="4400" b="0" strike="noStrike" spc="-1">
              <a:latin typeface="Arial"/>
            </a:endParaRPr>
          </a:p>
        </p:txBody>
      </p:sp>
      <p:sp>
        <p:nvSpPr>
          <p:cNvPr id="614" name="PlaceHolder 2"/>
          <p:cNvSpPr>
            <a:spLocks noGrp="1"/>
          </p:cNvSpPr>
          <p:nvPr>
            <p:ph/>
          </p:nvPr>
        </p:nvSpPr>
        <p:spPr>
          <a:xfrm>
            <a:off x="838080" y="1825560"/>
            <a:ext cx="10514520" cy="4350240"/>
          </a:xfrm>
          <a:prstGeom prst="rect">
            <a:avLst/>
          </a:prstGeom>
          <a:noFill/>
          <a:ln w="0">
            <a:noFill/>
          </a:ln>
        </p:spPr>
        <p:txBody>
          <a:bodyPr lIns="90000" tIns="45000" rIns="90000" bIns="45000" anchor="t">
            <a:normAutofit fontScale="94000"/>
          </a:bodyPr>
          <a:lstStyle/>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Similar behavioral responses</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Similar communication difficulties</a:t>
            </a:r>
            <a:endParaRPr lang="en-US" sz="2800" b="0" strike="noStrike" spc="-1">
              <a:latin typeface="Arial"/>
            </a:endParaRPr>
          </a:p>
          <a:p>
            <a:pPr>
              <a:lnSpc>
                <a:spcPct val="90000"/>
              </a:lnSpc>
              <a:spcBef>
                <a:spcPts val="1001"/>
              </a:spcBef>
            </a:pP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Parents may  report reduced language comprehension, limited use of gestures,  delayed speech with no babbling, unusual verbalizations.  These behaviors make differentially diagnosing hearing loss from ASD challenging.   </a:t>
            </a:r>
            <a:endParaRPr lang="en-US" sz="2800" b="0" strike="noStrike" spc="-1">
              <a:latin typeface="Arial"/>
            </a:endParaRPr>
          </a:p>
          <a:p>
            <a:pPr>
              <a:lnSpc>
                <a:spcPct val="90000"/>
              </a:lnSpc>
              <a:spcBef>
                <a:spcPts val="1001"/>
              </a:spcBef>
            </a:pP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Poor eye contact- social cognitive deficits; but children with hearing loss may have poor eye contact resulting from comprehension struggles.  </a:t>
            </a:r>
            <a:endParaRPr lang="en-US" sz="2800" b="0" strike="noStrike" spc="-1">
              <a:latin typeface="Arial"/>
            </a:endParaRPr>
          </a:p>
        </p:txBody>
      </p:sp>
      <p:pic>
        <p:nvPicPr>
          <p:cNvPr id="615" name="Picture 1" descr="LSU-HEALTH"/>
          <p:cNvPicPr/>
          <p:nvPr/>
        </p:nvPicPr>
        <p:blipFill>
          <a:blip r:embed="rId2"/>
          <a:stretch/>
        </p:blipFill>
        <p:spPr>
          <a:xfrm>
            <a:off x="291240" y="6491880"/>
            <a:ext cx="1504080" cy="243360"/>
          </a:xfrm>
          <a:prstGeom prst="rect">
            <a:avLst/>
          </a:prstGeom>
          <a:ln w="0">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 name="Picture 1" descr="LSU-HEALTH"/>
          <p:cNvPicPr/>
          <p:nvPr/>
        </p:nvPicPr>
        <p:blipFill>
          <a:blip r:embed="rId2"/>
          <a:stretch/>
        </p:blipFill>
        <p:spPr>
          <a:xfrm>
            <a:off x="50400" y="6504840"/>
            <a:ext cx="1548720" cy="230400"/>
          </a:xfrm>
          <a:prstGeom prst="rect">
            <a:avLst/>
          </a:prstGeom>
          <a:ln w="0">
            <a:noFill/>
          </a:ln>
        </p:spPr>
      </p:pic>
      <p:graphicFrame>
        <p:nvGraphicFramePr>
          <p:cNvPr id="617" name="Content Placeholder 8"/>
          <p:cNvGraphicFramePr/>
          <p:nvPr/>
        </p:nvGraphicFramePr>
        <p:xfrm>
          <a:off x="1600200" y="76320"/>
          <a:ext cx="9067320" cy="6875515"/>
        </p:xfrm>
        <a:graphic>
          <a:graphicData uri="http://schemas.openxmlformats.org/drawingml/2006/table">
            <a:tbl>
              <a:tblPr/>
              <a:tblGrid>
                <a:gridCol w="1981080">
                  <a:extLst>
                    <a:ext uri="{9D8B030D-6E8A-4147-A177-3AD203B41FA5}">
                      <a16:colId xmlns:a16="http://schemas.microsoft.com/office/drawing/2014/main" val="20000"/>
                    </a:ext>
                  </a:extLst>
                </a:gridCol>
                <a:gridCol w="3581280">
                  <a:extLst>
                    <a:ext uri="{9D8B030D-6E8A-4147-A177-3AD203B41FA5}">
                      <a16:colId xmlns:a16="http://schemas.microsoft.com/office/drawing/2014/main" val="20001"/>
                    </a:ext>
                  </a:extLst>
                </a:gridCol>
                <a:gridCol w="3504960">
                  <a:extLst>
                    <a:ext uri="{9D8B030D-6E8A-4147-A177-3AD203B41FA5}">
                      <a16:colId xmlns:a16="http://schemas.microsoft.com/office/drawing/2014/main" val="20002"/>
                    </a:ext>
                  </a:extLst>
                </a:gridCol>
              </a:tblGrid>
              <a:tr h="439200">
                <a:tc>
                  <a:txBody>
                    <a:bodyPr/>
                    <a:lstStyle/>
                    <a:p>
                      <a:pPr>
                        <a:lnSpc>
                          <a:spcPct val="110000"/>
                        </a:lnSpc>
                        <a:tabLst>
                          <a:tab pos="0" algn="l"/>
                        </a:tabLst>
                      </a:pPr>
                      <a:r>
                        <a:rPr lang="en-US" sz="1100" b="0" strike="noStrike" spc="-1">
                          <a:solidFill>
                            <a:srgbClr val="FFFFFF"/>
                          </a:solidFill>
                          <a:latin typeface="Calibri"/>
                        </a:rPr>
                        <a:t>  </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gn="ctr">
                        <a:lnSpc>
                          <a:spcPct val="110000"/>
                        </a:lnSpc>
                        <a:tabLst>
                          <a:tab pos="0" algn="l"/>
                        </a:tabLst>
                      </a:pPr>
                      <a:r>
                        <a:rPr lang="en-US" sz="2800" b="0" strike="noStrike" spc="-1">
                          <a:solidFill>
                            <a:srgbClr val="FFFFFF"/>
                          </a:solidFill>
                          <a:latin typeface="Calibri"/>
                        </a:rPr>
                        <a:t>ASD </a:t>
                      </a:r>
                      <a:endParaRPr lang="en-US" sz="2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gn="ctr">
                        <a:lnSpc>
                          <a:spcPct val="110000"/>
                        </a:lnSpc>
                        <a:tabLst>
                          <a:tab pos="0" algn="l"/>
                        </a:tabLst>
                      </a:pPr>
                      <a:r>
                        <a:rPr lang="en-US" sz="2800" b="0" strike="noStrike" spc="-1">
                          <a:solidFill>
                            <a:srgbClr val="FFFFFF"/>
                          </a:solidFill>
                          <a:latin typeface="Calibri"/>
                        </a:rPr>
                        <a:t>Hearing Loss </a:t>
                      </a:r>
                      <a:endParaRPr lang="en-US" sz="2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extLst>
                  <a:ext uri="{0D108BD9-81ED-4DB2-BD59-A6C34878D82A}">
                    <a16:rowId xmlns:a16="http://schemas.microsoft.com/office/drawing/2014/main" val="10000"/>
                  </a:ext>
                </a:extLst>
              </a:tr>
              <a:tr h="1674360">
                <a:tc>
                  <a:txBody>
                    <a:bodyPr/>
                    <a:lstStyle/>
                    <a:p>
                      <a:pPr>
                        <a:lnSpc>
                          <a:spcPct val="110000"/>
                        </a:lnSpc>
                        <a:tabLst>
                          <a:tab pos="0" algn="l"/>
                        </a:tabLst>
                      </a:pPr>
                      <a:r>
                        <a:rPr lang="en-US" sz="2000" b="0" strike="noStrike" spc="-1">
                          <a:solidFill>
                            <a:srgbClr val="FFFFFF"/>
                          </a:solidFill>
                          <a:latin typeface="Calibri"/>
                        </a:rPr>
                        <a:t>Social </a:t>
                      </a:r>
                      <a:endParaRPr lang="en-US" sz="2000" b="0" strike="noStrike" spc="-1">
                        <a:latin typeface="Arial"/>
                      </a:endParaRPr>
                    </a:p>
                    <a:p>
                      <a:pPr>
                        <a:lnSpc>
                          <a:spcPct val="110000"/>
                        </a:lnSpc>
                        <a:tabLst>
                          <a:tab pos="0" algn="l"/>
                        </a:tabLst>
                      </a:pPr>
                      <a:r>
                        <a:rPr lang="en-US" sz="2000" b="0" strike="noStrike" spc="-1">
                          <a:solidFill>
                            <a:srgbClr val="FFFFFF"/>
                          </a:solidFill>
                          <a:latin typeface="Calibri"/>
                        </a:rPr>
                        <a:t>Communication </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0000"/>
                        </a:lnSpc>
                        <a:tabLst>
                          <a:tab pos="0" algn="l"/>
                        </a:tabLst>
                      </a:pPr>
                      <a:r>
                        <a:rPr lang="en-US" sz="2000" b="0" strike="noStrike" spc="-1">
                          <a:solidFill>
                            <a:srgbClr val="000000"/>
                          </a:solidFill>
                          <a:latin typeface="Calibri"/>
                        </a:rPr>
                        <a:t>Atypical eye contact </a:t>
                      </a:r>
                      <a:endParaRPr lang="en-US" sz="2000" b="0" strike="noStrike" spc="-1">
                        <a:latin typeface="Arial"/>
                      </a:endParaRPr>
                    </a:p>
                    <a:p>
                      <a:pPr>
                        <a:lnSpc>
                          <a:spcPct val="110000"/>
                        </a:lnSpc>
                        <a:tabLst>
                          <a:tab pos="0" algn="l"/>
                        </a:tabLst>
                      </a:pPr>
                      <a:r>
                        <a:rPr lang="en-US" sz="2000" b="0" strike="noStrike" spc="-1">
                          <a:solidFill>
                            <a:srgbClr val="000000"/>
                          </a:solidFill>
                          <a:latin typeface="Calibri"/>
                        </a:rPr>
                        <a:t>Limited social interaction </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0000"/>
                        </a:lnSpc>
                        <a:tabLst>
                          <a:tab pos="0" algn="l"/>
                        </a:tabLst>
                      </a:pPr>
                      <a:r>
                        <a:rPr lang="en-US" sz="2000" b="0" strike="noStrike" spc="-1">
                          <a:solidFill>
                            <a:srgbClr val="000000"/>
                          </a:solidFill>
                          <a:latin typeface="Calibri"/>
                        </a:rPr>
                        <a:t>Appropriate Social Smile </a:t>
                      </a:r>
                      <a:endParaRPr lang="en-US" sz="2000" b="0" strike="noStrike" spc="-1">
                        <a:latin typeface="Arial"/>
                      </a:endParaRPr>
                    </a:p>
                    <a:p>
                      <a:pPr>
                        <a:lnSpc>
                          <a:spcPct val="110000"/>
                        </a:lnSpc>
                        <a:tabLst>
                          <a:tab pos="0" algn="l"/>
                        </a:tabLst>
                      </a:pPr>
                      <a:r>
                        <a:rPr lang="en-US" sz="2000" b="0" strike="noStrike" spc="-1">
                          <a:solidFill>
                            <a:srgbClr val="000000"/>
                          </a:solidFill>
                          <a:latin typeface="Calibri"/>
                        </a:rPr>
                        <a:t>Appropriate Eye Contact </a:t>
                      </a:r>
                      <a:endParaRPr lang="en-US" sz="2000" b="0" strike="noStrike" spc="-1">
                        <a:latin typeface="Arial"/>
                      </a:endParaRPr>
                    </a:p>
                    <a:p>
                      <a:pPr>
                        <a:lnSpc>
                          <a:spcPct val="110000"/>
                        </a:lnSpc>
                        <a:tabLst>
                          <a:tab pos="0" algn="l"/>
                        </a:tabLst>
                      </a:pPr>
                      <a:r>
                        <a:rPr lang="en-US" sz="2000" b="0" strike="noStrike" spc="-1">
                          <a:solidFill>
                            <a:srgbClr val="000000"/>
                          </a:solidFill>
                          <a:latin typeface="Calibri"/>
                        </a:rPr>
                        <a:t>Appropriate Reciprocal Behavioral </a:t>
                      </a:r>
                      <a:endParaRPr lang="en-US" sz="2000" b="0" strike="noStrike" spc="-1">
                        <a:latin typeface="Arial"/>
                      </a:endParaRPr>
                    </a:p>
                    <a:p>
                      <a:pPr>
                        <a:lnSpc>
                          <a:spcPct val="110000"/>
                        </a:lnSpc>
                        <a:tabLst>
                          <a:tab pos="0" algn="l"/>
                        </a:tabLst>
                      </a:pPr>
                      <a:r>
                        <a:rPr lang="en-US" sz="2000" b="0" strike="noStrike" spc="-1">
                          <a:solidFill>
                            <a:srgbClr val="000000"/>
                          </a:solidFill>
                          <a:latin typeface="Calibri"/>
                        </a:rPr>
                        <a:t>Engages in their environment </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extLst>
                  <a:ext uri="{0D108BD9-81ED-4DB2-BD59-A6C34878D82A}">
                    <a16:rowId xmlns:a16="http://schemas.microsoft.com/office/drawing/2014/main" val="10001"/>
                  </a:ext>
                </a:extLst>
              </a:tr>
              <a:tr h="2799000">
                <a:tc>
                  <a:txBody>
                    <a:bodyPr/>
                    <a:lstStyle/>
                    <a:p>
                      <a:pPr>
                        <a:lnSpc>
                          <a:spcPct val="110000"/>
                        </a:lnSpc>
                        <a:tabLst>
                          <a:tab pos="0" algn="l"/>
                        </a:tabLst>
                      </a:pPr>
                      <a:r>
                        <a:rPr lang="en-US" sz="2000" b="0" strike="noStrike" spc="-1">
                          <a:solidFill>
                            <a:srgbClr val="FFFFFF"/>
                          </a:solidFill>
                          <a:latin typeface="Calibri"/>
                        </a:rPr>
                        <a:t>Interactive Communication </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0000"/>
                        </a:lnSpc>
                        <a:tabLst>
                          <a:tab pos="0" algn="l"/>
                        </a:tabLst>
                      </a:pPr>
                      <a:r>
                        <a:rPr lang="en-US" sz="2000" b="0" strike="noStrike" spc="-1">
                          <a:solidFill>
                            <a:srgbClr val="000000"/>
                          </a:solidFill>
                          <a:latin typeface="Calibri"/>
                        </a:rPr>
                        <a:t>Abnormalities in body language </a:t>
                      </a:r>
                      <a:endParaRPr lang="en-US" sz="2000" b="0" strike="noStrike" spc="-1">
                        <a:latin typeface="Arial"/>
                      </a:endParaRPr>
                    </a:p>
                    <a:p>
                      <a:pPr>
                        <a:lnSpc>
                          <a:spcPct val="110000"/>
                        </a:lnSpc>
                        <a:tabLst>
                          <a:tab pos="0" algn="l"/>
                        </a:tabLst>
                      </a:pPr>
                      <a:r>
                        <a:rPr lang="en-US" sz="2000" b="0" strike="noStrike" spc="-1">
                          <a:solidFill>
                            <a:srgbClr val="000000"/>
                          </a:solidFill>
                          <a:latin typeface="Calibri"/>
                        </a:rPr>
                        <a:t>Limited facial expressions and gestures </a:t>
                      </a:r>
                      <a:endParaRPr lang="en-US" sz="2000" b="0" strike="noStrike" spc="-1">
                        <a:latin typeface="Arial"/>
                      </a:endParaRPr>
                    </a:p>
                    <a:p>
                      <a:pPr>
                        <a:lnSpc>
                          <a:spcPct val="110000"/>
                        </a:lnSpc>
                        <a:tabLst>
                          <a:tab pos="0" algn="l"/>
                        </a:tabLst>
                      </a:pPr>
                      <a:r>
                        <a:rPr lang="en-US" sz="2000" b="0" strike="noStrike" spc="-1">
                          <a:solidFill>
                            <a:srgbClr val="000000"/>
                          </a:solidFill>
                          <a:latin typeface="Calibri"/>
                        </a:rPr>
                        <a:t>Difficulties in non-verbal language </a:t>
                      </a:r>
                      <a:endParaRPr lang="en-US" sz="2000" b="0" strike="noStrike" spc="-1">
                        <a:latin typeface="Arial"/>
                      </a:endParaRPr>
                    </a:p>
                    <a:p>
                      <a:pPr>
                        <a:lnSpc>
                          <a:spcPct val="110000"/>
                        </a:lnSpc>
                        <a:tabLst>
                          <a:tab pos="0" algn="l"/>
                        </a:tabLst>
                      </a:pPr>
                      <a:r>
                        <a:rPr lang="en-US" sz="2000" b="0" strike="noStrike" spc="-1">
                          <a:solidFill>
                            <a:srgbClr val="000000"/>
                          </a:solidFill>
                          <a:latin typeface="Calibri"/>
                        </a:rPr>
                        <a:t>  </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nSpc>
                          <a:spcPct val="110000"/>
                        </a:lnSpc>
                        <a:tabLst>
                          <a:tab pos="0" algn="l"/>
                        </a:tabLst>
                      </a:pPr>
                      <a:r>
                        <a:rPr lang="en-US" sz="2000" b="0" strike="noStrike" spc="-1">
                          <a:solidFill>
                            <a:srgbClr val="000000"/>
                          </a:solidFill>
                          <a:latin typeface="Calibri"/>
                        </a:rPr>
                        <a:t>Appropriate eye contact </a:t>
                      </a:r>
                      <a:endParaRPr lang="en-US" sz="2000" b="0" strike="noStrike" spc="-1">
                        <a:latin typeface="Arial"/>
                      </a:endParaRPr>
                    </a:p>
                    <a:p>
                      <a:pPr>
                        <a:lnSpc>
                          <a:spcPct val="110000"/>
                        </a:lnSpc>
                        <a:tabLst>
                          <a:tab pos="0" algn="l"/>
                        </a:tabLst>
                      </a:pPr>
                      <a:r>
                        <a:rPr lang="en-US" sz="2000" b="0" strike="noStrike" spc="-1">
                          <a:solidFill>
                            <a:srgbClr val="000000"/>
                          </a:solidFill>
                          <a:latin typeface="Calibri"/>
                        </a:rPr>
                        <a:t>Wide range of gestures </a:t>
                      </a:r>
                      <a:endParaRPr lang="en-US" sz="2000" b="0" strike="noStrike" spc="-1">
                        <a:latin typeface="Arial"/>
                      </a:endParaRPr>
                    </a:p>
                    <a:p>
                      <a:pPr>
                        <a:lnSpc>
                          <a:spcPct val="110000"/>
                        </a:lnSpc>
                        <a:tabLst>
                          <a:tab pos="0" algn="l"/>
                        </a:tabLst>
                      </a:pPr>
                      <a:r>
                        <a:rPr lang="en-US" sz="2000" b="0" strike="noStrike" spc="-1">
                          <a:solidFill>
                            <a:srgbClr val="000000"/>
                          </a:solidFill>
                          <a:latin typeface="Calibri"/>
                        </a:rPr>
                        <a:t>Language learning will follow sequence as typical peers </a:t>
                      </a:r>
                      <a:endParaRPr lang="en-US" sz="2000" b="0" strike="noStrike" spc="-1">
                        <a:latin typeface="Arial"/>
                      </a:endParaRPr>
                    </a:p>
                    <a:p>
                      <a:pPr>
                        <a:lnSpc>
                          <a:spcPct val="110000"/>
                        </a:lnSpc>
                        <a:tabLst>
                          <a:tab pos="0" algn="l"/>
                        </a:tabLst>
                      </a:pPr>
                      <a:r>
                        <a:rPr lang="en-US" sz="2000" b="0" strike="noStrike" spc="-1">
                          <a:solidFill>
                            <a:srgbClr val="000000"/>
                          </a:solidFill>
                          <a:latin typeface="Calibri"/>
                        </a:rPr>
                        <a:t>May have some difficulty with vocabulary, grammar, or other idiomatic expressions </a:t>
                      </a:r>
                      <a:endParaRPr lang="en-US" sz="2000" b="0" strike="noStrike" spc="-1">
                        <a:latin typeface="Arial"/>
                      </a:endParaRPr>
                    </a:p>
                    <a:p>
                      <a:pPr>
                        <a:lnSpc>
                          <a:spcPct val="110000"/>
                        </a:lnSpc>
                        <a:tabLst>
                          <a:tab pos="0" algn="l"/>
                        </a:tabLst>
                      </a:pPr>
                      <a:r>
                        <a:rPr lang="en-US" sz="2000" b="0" strike="noStrike" spc="-1">
                          <a:solidFill>
                            <a:srgbClr val="000000"/>
                          </a:solidFill>
                          <a:latin typeface="Calibri"/>
                        </a:rPr>
                        <a:t>  </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extLst>
                  <a:ext uri="{0D108BD9-81ED-4DB2-BD59-A6C34878D82A}">
                    <a16:rowId xmlns:a16="http://schemas.microsoft.com/office/drawing/2014/main" val="10002"/>
                  </a:ext>
                </a:extLst>
              </a:tr>
              <a:tr h="1792800">
                <a:tc>
                  <a:txBody>
                    <a:bodyPr/>
                    <a:lstStyle/>
                    <a:p>
                      <a:pPr>
                        <a:lnSpc>
                          <a:spcPct val="110000"/>
                        </a:lnSpc>
                        <a:tabLst>
                          <a:tab pos="0" algn="l"/>
                        </a:tabLst>
                      </a:pPr>
                      <a:r>
                        <a:rPr lang="en-US" sz="2000" b="0" strike="noStrike" spc="-1">
                          <a:solidFill>
                            <a:srgbClr val="FFFFFF"/>
                          </a:solidFill>
                          <a:latin typeface="Calibri"/>
                        </a:rPr>
                        <a:t>Repetitive</a:t>
                      </a:r>
                      <a:endParaRPr lang="en-US" sz="2000" b="0" strike="noStrike" spc="-1">
                        <a:latin typeface="Arial"/>
                      </a:endParaRPr>
                    </a:p>
                    <a:p>
                      <a:pPr>
                        <a:lnSpc>
                          <a:spcPct val="110000"/>
                        </a:lnSpc>
                        <a:tabLst>
                          <a:tab pos="0" algn="l"/>
                        </a:tabLst>
                      </a:pPr>
                      <a:r>
                        <a:rPr lang="en-US" sz="2000" b="0" strike="noStrike" spc="-1">
                          <a:solidFill>
                            <a:srgbClr val="FFFFFF"/>
                          </a:solidFill>
                          <a:latin typeface="Calibri"/>
                        </a:rPr>
                        <a:t> Speech </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0000"/>
                        </a:lnSpc>
                        <a:tabLst>
                          <a:tab pos="0" algn="l"/>
                        </a:tabLst>
                      </a:pPr>
                      <a:r>
                        <a:rPr lang="en-US" sz="2000" b="0" strike="noStrike" spc="-1">
                          <a:solidFill>
                            <a:srgbClr val="000000"/>
                          </a:solidFill>
                          <a:latin typeface="Calibri"/>
                        </a:rPr>
                        <a:t>Repetitive speech </a:t>
                      </a:r>
                      <a:endParaRPr lang="en-US" sz="2000" b="0" strike="noStrike" spc="-1">
                        <a:latin typeface="Arial"/>
                      </a:endParaRPr>
                    </a:p>
                    <a:p>
                      <a:pPr>
                        <a:lnSpc>
                          <a:spcPct val="110000"/>
                        </a:lnSpc>
                        <a:tabLst>
                          <a:tab pos="0" algn="l"/>
                        </a:tabLst>
                      </a:pPr>
                      <a:r>
                        <a:rPr lang="en-US" sz="2000" b="0" strike="noStrike" spc="-1">
                          <a:solidFill>
                            <a:srgbClr val="000000"/>
                          </a:solidFill>
                          <a:latin typeface="Calibri"/>
                        </a:rPr>
                        <a:t>(i.e., Echolalia or idiosyncratic language) </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0000"/>
                        </a:lnSpc>
                        <a:tabLst>
                          <a:tab pos="0" algn="l"/>
                        </a:tabLst>
                      </a:pPr>
                      <a:r>
                        <a:rPr lang="en-US" sz="2000" b="0" strike="noStrike" spc="-1">
                          <a:solidFill>
                            <a:srgbClr val="000000"/>
                          </a:solidFill>
                          <a:latin typeface="Calibri"/>
                        </a:rPr>
                        <a:t>Typically follows normal language development </a:t>
                      </a:r>
                      <a:endParaRPr lang="en-US" sz="2000" b="0" strike="noStrike" spc="-1">
                        <a:latin typeface="Arial"/>
                      </a:endParaRPr>
                    </a:p>
                    <a:p>
                      <a:pPr>
                        <a:lnSpc>
                          <a:spcPct val="110000"/>
                        </a:lnSpc>
                        <a:tabLst>
                          <a:tab pos="0" algn="l"/>
                        </a:tabLst>
                      </a:pPr>
                      <a:r>
                        <a:rPr lang="en-US" sz="2000" b="0" strike="noStrike" spc="-1">
                          <a:solidFill>
                            <a:srgbClr val="000000"/>
                          </a:solidFill>
                          <a:latin typeface="Calibri"/>
                        </a:rPr>
                        <a:t>Echolalia occurs only as a developmental stage, does not continue.   </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PlaceHolder 1"/>
          <p:cNvSpPr>
            <a:spLocks noGrp="1"/>
          </p:cNvSpPr>
          <p:nvPr>
            <p:ph type="title"/>
          </p:nvPr>
        </p:nvSpPr>
        <p:spPr>
          <a:xfrm>
            <a:off x="838080" y="365040"/>
            <a:ext cx="10514520" cy="1324440"/>
          </a:xfrm>
          <a:prstGeom prst="rect">
            <a:avLst/>
          </a:prstGeom>
          <a:noFill/>
          <a:ln w="0">
            <a:noFill/>
          </a:ln>
        </p:spPr>
        <p:txBody>
          <a:bodyPr lIns="90000" tIns="45000" rIns="90000" bIns="45000" anchor="ctr">
            <a:noAutofit/>
          </a:bodyPr>
          <a:lstStyle/>
          <a:p>
            <a:pPr>
              <a:lnSpc>
                <a:spcPct val="90000"/>
              </a:lnSpc>
            </a:pPr>
            <a:r>
              <a:rPr lang="en-US" sz="4400" b="0" strike="noStrike" spc="-1">
                <a:solidFill>
                  <a:srgbClr val="000000"/>
                </a:solidFill>
                <a:latin typeface="Calibri Light"/>
              </a:rPr>
              <a:t>ASD and (C)APD</a:t>
            </a:r>
            <a:endParaRPr lang="en-US" sz="4400" b="0" strike="noStrike" spc="-1">
              <a:latin typeface="Arial"/>
            </a:endParaRPr>
          </a:p>
        </p:txBody>
      </p:sp>
      <p:sp>
        <p:nvSpPr>
          <p:cNvPr id="619" name="PlaceHolder 2"/>
          <p:cNvSpPr>
            <a:spLocks noGrp="1"/>
          </p:cNvSpPr>
          <p:nvPr>
            <p:ph/>
          </p:nvPr>
        </p:nvSpPr>
        <p:spPr>
          <a:xfrm>
            <a:off x="612360" y="1392480"/>
            <a:ext cx="9597240" cy="4321440"/>
          </a:xfrm>
          <a:prstGeom prst="rect">
            <a:avLst/>
          </a:prstGeom>
          <a:noFill/>
          <a:ln w="0">
            <a:noFill/>
          </a:ln>
        </p:spPr>
        <p:txBody>
          <a:bodyPr lIns="90000" tIns="45000" rIns="90000" bIns="45000" anchor="t">
            <a:noAutofit/>
          </a:bodyPr>
          <a:lstStyle/>
          <a:p>
            <a:pPr>
              <a:lnSpc>
                <a:spcPct val="80000"/>
              </a:lnSpc>
              <a:spcBef>
                <a:spcPts val="1001"/>
              </a:spcBef>
              <a:tabLst>
                <a:tab pos="0" algn="l"/>
              </a:tabLst>
            </a:pPr>
            <a:endParaRPr lang="en-US" sz="3200" b="0" strike="noStrike" spc="-1">
              <a:latin typeface="Arial"/>
            </a:endParaRPr>
          </a:p>
          <a:p>
            <a:pPr marL="228600" indent="-228600">
              <a:lnSpc>
                <a:spcPct val="80000"/>
              </a:lnSpc>
              <a:spcBef>
                <a:spcPts val="1001"/>
              </a:spcBef>
              <a:buClr>
                <a:srgbClr val="000000"/>
              </a:buClr>
              <a:buFont typeface="Arial"/>
              <a:buChar char="•"/>
              <a:tabLst>
                <a:tab pos="0" algn="l"/>
              </a:tabLst>
            </a:pPr>
            <a:r>
              <a:rPr lang="en-US" sz="2800" b="0" strike="noStrike" spc="-1">
                <a:solidFill>
                  <a:srgbClr val="000000"/>
                </a:solidFill>
                <a:latin typeface="Calibri"/>
              </a:rPr>
              <a:t>ASHA Definition of (C)APD</a:t>
            </a:r>
            <a:endParaRPr lang="en-US" sz="2800" b="0" strike="noStrike" spc="-1">
              <a:latin typeface="Arial"/>
            </a:endParaRPr>
          </a:p>
          <a:p>
            <a:pPr marL="685800" lvl="1" indent="-228600">
              <a:lnSpc>
                <a:spcPct val="80000"/>
              </a:lnSpc>
              <a:spcBef>
                <a:spcPts val="499"/>
              </a:spcBef>
              <a:buClr>
                <a:srgbClr val="000000"/>
              </a:buClr>
              <a:buFont typeface="Arial"/>
              <a:buChar char="•"/>
              <a:tabLst>
                <a:tab pos="0" algn="l"/>
              </a:tabLst>
            </a:pPr>
            <a:r>
              <a:rPr lang="en-US" sz="2200" b="0" strike="noStrike" spc="-1">
                <a:solidFill>
                  <a:srgbClr val="000000"/>
                </a:solidFill>
                <a:latin typeface="Arial"/>
              </a:rPr>
              <a:t>“</a:t>
            </a:r>
            <a:r>
              <a:rPr lang="en-US" sz="2200" b="0" strike="noStrike" spc="-1">
                <a:solidFill>
                  <a:srgbClr val="000000"/>
                </a:solidFill>
                <a:latin typeface="Calibri"/>
              </a:rPr>
              <a:t>Deficit in the perceptual processing of acoustic stimuli and the neurobiologic activity that underlies those processes and gives rise to the auditory evoked potentials</a:t>
            </a:r>
            <a:r>
              <a:rPr lang="en-US" sz="2200" b="0" strike="noStrike" spc="-1">
                <a:solidFill>
                  <a:srgbClr val="000000"/>
                </a:solidFill>
                <a:latin typeface="Arial"/>
              </a:rPr>
              <a:t>”</a:t>
            </a:r>
            <a:endParaRPr lang="en-US" sz="2200" b="0" strike="noStrike" spc="-1">
              <a:latin typeface="Arial"/>
            </a:endParaRPr>
          </a:p>
          <a:p>
            <a:pPr marL="344520">
              <a:lnSpc>
                <a:spcPct val="80000"/>
              </a:lnSpc>
              <a:spcBef>
                <a:spcPts val="499"/>
              </a:spcBef>
              <a:tabLst>
                <a:tab pos="0" algn="l"/>
              </a:tabLst>
            </a:pPr>
            <a:endParaRPr lang="en-US" sz="2200" b="0" strike="noStrike" spc="-1">
              <a:latin typeface="Arial"/>
            </a:endParaRPr>
          </a:p>
          <a:p>
            <a:pPr marL="228600" indent="-228600">
              <a:lnSpc>
                <a:spcPct val="80000"/>
              </a:lnSpc>
              <a:spcBef>
                <a:spcPts val="1001"/>
              </a:spcBef>
              <a:buClr>
                <a:srgbClr val="000000"/>
              </a:buClr>
              <a:buFont typeface="Arial"/>
              <a:buChar char="•"/>
              <a:tabLst>
                <a:tab pos="0" algn="l"/>
              </a:tabLst>
            </a:pPr>
            <a:r>
              <a:rPr lang="en-US" sz="2800" b="0" strike="noStrike" spc="-1">
                <a:solidFill>
                  <a:srgbClr val="000000"/>
                </a:solidFill>
                <a:latin typeface="Arial"/>
              </a:rPr>
              <a:t>Auditory Complaints in children with ASD may be regarded as part of the higher order cognitive disorder</a:t>
            </a:r>
            <a:endParaRPr lang="en-US" sz="2800" b="0" strike="noStrike" spc="-1">
              <a:latin typeface="Arial"/>
            </a:endParaRPr>
          </a:p>
          <a:p>
            <a:pPr>
              <a:lnSpc>
                <a:spcPct val="80000"/>
              </a:lnSpc>
              <a:spcBef>
                <a:spcPts val="1001"/>
              </a:spcBef>
              <a:tabLst>
                <a:tab pos="0" algn="l"/>
              </a:tabLst>
            </a:pPr>
            <a:endParaRPr lang="en-US" sz="2800" b="0" strike="noStrike" spc="-1">
              <a:latin typeface="Arial"/>
            </a:endParaRPr>
          </a:p>
          <a:p>
            <a:pPr marL="228600" indent="-228600">
              <a:lnSpc>
                <a:spcPct val="80000"/>
              </a:lnSpc>
              <a:spcBef>
                <a:spcPts val="1001"/>
              </a:spcBef>
              <a:buClr>
                <a:srgbClr val="000000"/>
              </a:buClr>
              <a:buFont typeface="Arial"/>
              <a:buChar char="•"/>
              <a:tabLst>
                <a:tab pos="0" algn="l"/>
              </a:tabLst>
            </a:pPr>
            <a:r>
              <a:rPr lang="en-US" sz="2800" b="0" strike="noStrike" spc="-1">
                <a:solidFill>
                  <a:srgbClr val="000000"/>
                </a:solidFill>
                <a:latin typeface="Arial"/>
              </a:rPr>
              <a:t>Label of CAPD is not  appropriate</a:t>
            </a:r>
            <a:endParaRPr lang="en-US" sz="2800" b="0" strike="noStrike" spc="-1">
              <a:latin typeface="Arial"/>
            </a:endParaRPr>
          </a:p>
          <a:p>
            <a:pPr marL="228600" indent="-228600">
              <a:lnSpc>
                <a:spcPct val="80000"/>
              </a:lnSpc>
              <a:spcBef>
                <a:spcPts val="1001"/>
              </a:spcBef>
              <a:tabLst>
                <a:tab pos="0" algn="l"/>
              </a:tabLst>
            </a:pPr>
            <a:endParaRPr lang="en-US" sz="2800" b="0" strike="noStrike" spc="-1">
              <a:latin typeface="Arial"/>
            </a:endParaRPr>
          </a:p>
          <a:p>
            <a:pPr marL="228600" indent="-228600">
              <a:lnSpc>
                <a:spcPct val="80000"/>
              </a:lnSpc>
              <a:spcBef>
                <a:spcPts val="1001"/>
              </a:spcBef>
              <a:tabLst>
                <a:tab pos="0" algn="l"/>
              </a:tabLst>
            </a:pPr>
            <a:endParaRPr lang="en-US" sz="2800" b="0" strike="noStrike" spc="-1">
              <a:latin typeface="Arial"/>
            </a:endParaRPr>
          </a:p>
        </p:txBody>
      </p:sp>
      <p:pic>
        <p:nvPicPr>
          <p:cNvPr id="620" name="Picture 2" descr="Description: cid:image001.jpg@01CD11B7.238AF8D0"/>
          <p:cNvPicPr/>
          <p:nvPr/>
        </p:nvPicPr>
        <p:blipFill>
          <a:blip r:embed="rId3"/>
          <a:stretch/>
        </p:blipFill>
        <p:spPr>
          <a:xfrm>
            <a:off x="1752480" y="6095880"/>
            <a:ext cx="2742120" cy="497520"/>
          </a:xfrm>
          <a:prstGeom prst="rect">
            <a:avLst/>
          </a:prstGeom>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PlaceHolder 1"/>
          <p:cNvSpPr>
            <a:spLocks noGrp="1"/>
          </p:cNvSpPr>
          <p:nvPr>
            <p:ph type="title"/>
          </p:nvPr>
        </p:nvSpPr>
        <p:spPr>
          <a:xfrm>
            <a:off x="838080" y="365040"/>
            <a:ext cx="10514520" cy="1324440"/>
          </a:xfrm>
          <a:prstGeom prst="rect">
            <a:avLst/>
          </a:prstGeom>
          <a:noFill/>
          <a:ln w="0">
            <a:noFill/>
          </a:ln>
        </p:spPr>
        <p:txBody>
          <a:bodyPr lIns="90000" tIns="45000" rIns="90000" bIns="45000" anchor="ctr">
            <a:normAutofit/>
          </a:bodyPr>
          <a:lstStyle/>
          <a:p>
            <a:pPr>
              <a:lnSpc>
                <a:spcPct val="90000"/>
              </a:lnSpc>
            </a:pPr>
            <a:r>
              <a:rPr lang="en-US" sz="3600" b="0" strike="noStrike" spc="-1">
                <a:solidFill>
                  <a:srgbClr val="000000"/>
                </a:solidFill>
                <a:latin typeface="Calibri Light"/>
              </a:rPr>
              <a:t>ASD and Auditory Processing Difficulties</a:t>
            </a:r>
            <a:endParaRPr lang="en-US" sz="3600" b="0" strike="noStrike" spc="-1">
              <a:latin typeface="Arial"/>
            </a:endParaRPr>
          </a:p>
        </p:txBody>
      </p:sp>
      <p:sp>
        <p:nvSpPr>
          <p:cNvPr id="622" name="PlaceHolder 2"/>
          <p:cNvSpPr>
            <a:spLocks noGrp="1"/>
          </p:cNvSpPr>
          <p:nvPr>
            <p:ph/>
          </p:nvPr>
        </p:nvSpPr>
        <p:spPr>
          <a:xfrm>
            <a:off x="838080" y="1825560"/>
            <a:ext cx="10514520" cy="4350240"/>
          </a:xfrm>
          <a:prstGeom prst="rect">
            <a:avLst/>
          </a:prstGeom>
          <a:noFill/>
          <a:ln w="0">
            <a:noFill/>
          </a:ln>
        </p:spPr>
        <p:txBody>
          <a:bodyPr lIns="90000" tIns="45000" rIns="90000" bIns="45000" anchor="t">
            <a:noAutofit/>
          </a:bodyPr>
          <a:lstStyle/>
          <a:p>
            <a:pPr marL="228600" indent="-228600">
              <a:lnSpc>
                <a:spcPct val="80000"/>
              </a:lnSpc>
              <a:spcBef>
                <a:spcPts val="1001"/>
              </a:spcBef>
              <a:buClr>
                <a:srgbClr val="000000"/>
              </a:buClr>
              <a:buFont typeface="Arial"/>
              <a:buChar char="•"/>
            </a:pPr>
            <a:r>
              <a:rPr lang="en-US" sz="2800" b="0" strike="noStrike" spc="-1">
                <a:solidFill>
                  <a:srgbClr val="000000"/>
                </a:solidFill>
                <a:latin typeface="Calibri"/>
              </a:rPr>
              <a:t>Auditory Difficulties may be due in part to organic brain differences</a:t>
            </a:r>
            <a:endParaRPr lang="en-US" sz="2800" b="0" strike="noStrike" spc="-1">
              <a:latin typeface="Arial"/>
            </a:endParaRPr>
          </a:p>
          <a:p>
            <a:pPr>
              <a:lnSpc>
                <a:spcPct val="80000"/>
              </a:lnSpc>
              <a:spcBef>
                <a:spcPts val="1001"/>
              </a:spcBef>
            </a:pPr>
            <a:endParaRPr lang="en-US" sz="2800" b="0" strike="noStrike" spc="-1">
              <a:latin typeface="Arial"/>
            </a:endParaRPr>
          </a:p>
          <a:p>
            <a:pPr marL="228600" indent="-228600">
              <a:lnSpc>
                <a:spcPct val="80000"/>
              </a:lnSpc>
              <a:spcBef>
                <a:spcPts val="1001"/>
              </a:spcBef>
              <a:buClr>
                <a:srgbClr val="000000"/>
              </a:buClr>
              <a:buFont typeface="Arial"/>
              <a:buChar char="•"/>
            </a:pPr>
            <a:r>
              <a:rPr lang="en-US" sz="2800" b="0" strike="noStrike" spc="-1">
                <a:solidFill>
                  <a:srgbClr val="000000"/>
                </a:solidFill>
                <a:latin typeface="Calibri"/>
              </a:rPr>
              <a:t>Frazier &amp; Harden (2009) report strong evidence the Corpus callosum is involved in the pathophysiology of autism.</a:t>
            </a:r>
            <a:endParaRPr lang="en-US" sz="2800" b="0" strike="noStrike" spc="-1">
              <a:latin typeface="Arial"/>
            </a:endParaRPr>
          </a:p>
          <a:p>
            <a:pPr marL="228600" indent="-228600">
              <a:lnSpc>
                <a:spcPct val="80000"/>
              </a:lnSpc>
              <a:spcBef>
                <a:spcPts val="1001"/>
              </a:spcBef>
              <a:buClr>
                <a:srgbClr val="000000"/>
              </a:buClr>
              <a:buFont typeface="Arial"/>
              <a:buChar char="•"/>
            </a:pPr>
            <a:r>
              <a:rPr lang="en-US" sz="2800" b="0" strike="noStrike" spc="-1">
                <a:solidFill>
                  <a:srgbClr val="000000"/>
                </a:solidFill>
                <a:latin typeface="Calibri"/>
              </a:rPr>
              <a:t>  Therefore, targeting interventions which specifically seek to improve the efficiency of information transfer across the corpus callosum may be useful.</a:t>
            </a:r>
            <a:endParaRPr lang="en-US" sz="2800" b="0" strike="noStrike" spc="-1">
              <a:latin typeface="Arial"/>
            </a:endParaRPr>
          </a:p>
          <a:p>
            <a:pPr marL="457200">
              <a:lnSpc>
                <a:spcPct val="80000"/>
              </a:lnSpc>
              <a:spcBef>
                <a:spcPts val="499"/>
              </a:spcBef>
              <a:tabLst>
                <a:tab pos="0" algn="l"/>
              </a:tabLst>
            </a:pPr>
            <a:endParaRPr lang="en-US" sz="2800" b="0" strike="noStrike" spc="-1">
              <a:latin typeface="Arial"/>
            </a:endParaRPr>
          </a:p>
          <a:p>
            <a:pPr marL="228600" indent="-228600">
              <a:lnSpc>
                <a:spcPct val="80000"/>
              </a:lnSpc>
              <a:spcBef>
                <a:spcPts val="1001"/>
              </a:spcBef>
              <a:buClr>
                <a:srgbClr val="000000"/>
              </a:buClr>
              <a:buFont typeface="Arial"/>
              <a:buChar char="•"/>
              <a:tabLst>
                <a:tab pos="0" algn="l"/>
              </a:tabLst>
            </a:pPr>
            <a:r>
              <a:rPr lang="en-US" sz="2800" b="0" strike="noStrike" spc="-1">
                <a:solidFill>
                  <a:srgbClr val="000000"/>
                </a:solidFill>
                <a:latin typeface="Calibri"/>
              </a:rPr>
              <a:t>Diagnosis of Autism may prevent referrals to qualified specialists who may be able to offer auditory training or remediation programs</a:t>
            </a:r>
            <a:endParaRPr lang="en-US" sz="2800" b="0" strike="noStrike" spc="-1">
              <a:latin typeface="Arial"/>
            </a:endParaRPr>
          </a:p>
          <a:p>
            <a:pPr>
              <a:lnSpc>
                <a:spcPct val="90000"/>
              </a:lnSpc>
              <a:spcBef>
                <a:spcPts val="1001"/>
              </a:spcBef>
              <a:tabLst>
                <a:tab pos="0" algn="l"/>
              </a:tabLst>
            </a:pPr>
            <a:endParaRPr lang="en-US" sz="2800" b="0" strike="noStrike" spc="-1">
              <a:latin typeface="Arial"/>
            </a:endParaRPr>
          </a:p>
        </p:txBody>
      </p:sp>
      <p:pic>
        <p:nvPicPr>
          <p:cNvPr id="623" name="Picture 1" descr="LSU-HEALTH"/>
          <p:cNvPicPr/>
          <p:nvPr/>
        </p:nvPicPr>
        <p:blipFill>
          <a:blip r:embed="rId2"/>
          <a:stretch/>
        </p:blipFill>
        <p:spPr>
          <a:xfrm>
            <a:off x="291240" y="6491880"/>
            <a:ext cx="1504080" cy="243360"/>
          </a:xfrm>
          <a:prstGeom prst="rect">
            <a:avLst/>
          </a:prstGeom>
          <a:ln w="0">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PlaceHolder 1"/>
          <p:cNvSpPr>
            <a:spLocks noGrp="1"/>
          </p:cNvSpPr>
          <p:nvPr>
            <p:ph type="title"/>
          </p:nvPr>
        </p:nvSpPr>
        <p:spPr>
          <a:xfrm>
            <a:off x="838080" y="365040"/>
            <a:ext cx="10514520" cy="1324440"/>
          </a:xfrm>
          <a:prstGeom prst="rect">
            <a:avLst/>
          </a:prstGeom>
          <a:noFill/>
          <a:ln w="0">
            <a:noFill/>
          </a:ln>
        </p:spPr>
        <p:txBody>
          <a:bodyPr lIns="90000" tIns="45000" rIns="90000" bIns="45000" anchor="ctr">
            <a:noAutofit/>
          </a:bodyPr>
          <a:lstStyle/>
          <a:p>
            <a:pPr>
              <a:lnSpc>
                <a:spcPct val="90000"/>
              </a:lnSpc>
            </a:pPr>
            <a:r>
              <a:rPr lang="en-US" sz="4400" b="0" strike="noStrike" spc="-1">
                <a:solidFill>
                  <a:srgbClr val="000000"/>
                </a:solidFill>
                <a:latin typeface="Calibri Light"/>
              </a:rPr>
              <a:t>Who can address these problems?</a:t>
            </a:r>
            <a:endParaRPr lang="en-US" sz="4400" b="0" strike="noStrike" spc="-1">
              <a:latin typeface="Arial"/>
            </a:endParaRPr>
          </a:p>
        </p:txBody>
      </p:sp>
      <p:sp>
        <p:nvSpPr>
          <p:cNvPr id="625" name="PlaceHolder 2"/>
          <p:cNvSpPr>
            <a:spLocks noGrp="1"/>
          </p:cNvSpPr>
          <p:nvPr>
            <p:ph/>
          </p:nvPr>
        </p:nvSpPr>
        <p:spPr>
          <a:xfrm>
            <a:off x="1981080" y="1371600"/>
            <a:ext cx="8533440" cy="5028120"/>
          </a:xfrm>
          <a:prstGeom prst="rect">
            <a:avLst/>
          </a:prstGeom>
          <a:noFill/>
          <a:ln w="0">
            <a:noFill/>
          </a:ln>
        </p:spPr>
        <p:txBody>
          <a:bodyPr lIns="90000" tIns="45000" rIns="90000" bIns="45000" anchor="t">
            <a:normAutofit fontScale="95000" lnSpcReduction="10000"/>
          </a:bodyPr>
          <a:lstStyle/>
          <a:p>
            <a:pPr marL="228600" indent="-228600">
              <a:lnSpc>
                <a:spcPct val="90000"/>
              </a:lnSpc>
              <a:spcBef>
                <a:spcPts val="1001"/>
              </a:spcBef>
              <a:tabLst>
                <a:tab pos="0" algn="l"/>
              </a:tabLst>
            </a:pPr>
            <a:r>
              <a:rPr lang="en-US" sz="2800" b="1" strike="noStrike" spc="-1">
                <a:solidFill>
                  <a:srgbClr val="000000"/>
                </a:solidFill>
                <a:latin typeface="Calibri"/>
              </a:rPr>
              <a:t>Audiology Must Take its Rightful Place on the Autism Team </a:t>
            </a:r>
            <a:r>
              <a:rPr lang="en-US" sz="2800" b="1" i="1" strike="noStrike" spc="-1">
                <a:solidFill>
                  <a:srgbClr val="000000"/>
                </a:solidFill>
                <a:latin typeface="Calibri"/>
              </a:rPr>
              <a:t>(2012) Hearing Journal  65: 18-20 by Carol Lau </a:t>
            </a:r>
            <a:endParaRPr lang="en-US" sz="2800" b="0" strike="noStrike" spc="-1">
              <a:latin typeface="Arial"/>
            </a:endParaRPr>
          </a:p>
          <a:p>
            <a:pPr marL="228600" indent="-228600">
              <a:lnSpc>
                <a:spcPct val="90000"/>
              </a:lnSpc>
              <a:spcBef>
                <a:spcPts val="1001"/>
              </a:spcBef>
              <a:tabLst>
                <a:tab pos="0" algn="l"/>
              </a:tabLst>
            </a:pPr>
            <a:r>
              <a:rPr lang="en-US" sz="2800" b="1" i="1" strike="noStrike" spc="-1">
                <a:solidFill>
                  <a:srgbClr val="000000"/>
                </a:solidFill>
                <a:latin typeface="Calibri"/>
              </a:rPr>
              <a:t>“</a:t>
            </a:r>
            <a:r>
              <a:rPr lang="en-US" sz="2800" b="0" strike="noStrike" spc="-1">
                <a:solidFill>
                  <a:srgbClr val="000000"/>
                </a:solidFill>
                <a:latin typeface="Calibri"/>
              </a:rPr>
              <a:t>In my clinical practice, we have assessed approximately 600 adults and children for APD since 2004. Approximately 75 percent of patients diagnosed with APD in our clinic also have a diagnosis of Sensory Processing Disorder. About 40 percent of patients diagnosed with APD also had a diagnosis of ASD including high-functioning autism, Asperger’s syndrome, and pervasive developmental disorder- non-specific (PDD-NOS). Most of the children assessed were referred to us by occupational therapists specializing in SPD and developmental optometrists who specialize in visual processing.”</a:t>
            </a:r>
            <a:r>
              <a:rPr lang="en-US" sz="2800" b="1" strike="noStrike" spc="-1">
                <a:solidFill>
                  <a:srgbClr val="000000"/>
                </a:solidFill>
                <a:latin typeface="Times New Roman"/>
              </a:rPr>
              <a:t> </a:t>
            </a:r>
            <a:endParaRPr lang="en-US" sz="2800" b="0" strike="noStrike" spc="-1">
              <a:latin typeface="Arial"/>
            </a:endParaRPr>
          </a:p>
          <a:p>
            <a:pPr marL="228600" indent="-228600">
              <a:lnSpc>
                <a:spcPct val="90000"/>
              </a:lnSpc>
              <a:spcBef>
                <a:spcPts val="1001"/>
              </a:spcBef>
              <a:tabLst>
                <a:tab pos="0" algn="l"/>
              </a:tabLst>
            </a:pPr>
            <a:endParaRPr lang="en-US" sz="2800" b="0" strike="noStrike" spc="-1">
              <a:latin typeface="Arial"/>
            </a:endParaRPr>
          </a:p>
        </p:txBody>
      </p:sp>
      <p:pic>
        <p:nvPicPr>
          <p:cNvPr id="626" name="Picture 1" descr="LSU-HEALTH"/>
          <p:cNvPicPr/>
          <p:nvPr/>
        </p:nvPicPr>
        <p:blipFill>
          <a:blip r:embed="rId2"/>
          <a:stretch/>
        </p:blipFill>
        <p:spPr>
          <a:xfrm>
            <a:off x="291240" y="6491880"/>
            <a:ext cx="1504080" cy="243360"/>
          </a:xfrm>
          <a:prstGeom prst="rect">
            <a:avLst/>
          </a:prstGeom>
          <a:ln w="0">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PlaceHolder 1"/>
          <p:cNvSpPr>
            <a:spLocks noGrp="1"/>
          </p:cNvSpPr>
          <p:nvPr>
            <p:ph type="title"/>
          </p:nvPr>
        </p:nvSpPr>
        <p:spPr>
          <a:xfrm>
            <a:off x="838080" y="365040"/>
            <a:ext cx="10514520" cy="1324440"/>
          </a:xfrm>
          <a:prstGeom prst="rect">
            <a:avLst/>
          </a:prstGeom>
          <a:noFill/>
          <a:ln w="0">
            <a:noFill/>
          </a:ln>
        </p:spPr>
        <p:txBody>
          <a:bodyPr lIns="90000" tIns="45000" rIns="90000" bIns="45000" anchor="ctr">
            <a:noAutofit/>
          </a:bodyPr>
          <a:lstStyle/>
          <a:p>
            <a:pPr>
              <a:lnSpc>
                <a:spcPct val="90000"/>
              </a:lnSpc>
            </a:pPr>
            <a:r>
              <a:rPr lang="en-US" sz="4400" b="0" strike="noStrike" spc="-1">
                <a:solidFill>
                  <a:srgbClr val="000000"/>
                </a:solidFill>
                <a:latin typeface="Calibri Light"/>
              </a:rPr>
              <a:t>From C.A. Lau….</a:t>
            </a:r>
            <a:endParaRPr lang="en-US" sz="4400" b="0" strike="noStrike" spc="-1">
              <a:latin typeface="Arial"/>
            </a:endParaRPr>
          </a:p>
        </p:txBody>
      </p:sp>
      <p:sp>
        <p:nvSpPr>
          <p:cNvPr id="628" name="PlaceHolder 2"/>
          <p:cNvSpPr>
            <a:spLocks noGrp="1"/>
          </p:cNvSpPr>
          <p:nvPr>
            <p:ph/>
          </p:nvPr>
        </p:nvSpPr>
        <p:spPr>
          <a:xfrm>
            <a:off x="536760" y="1690560"/>
            <a:ext cx="10191600" cy="4404240"/>
          </a:xfrm>
          <a:prstGeom prst="rect">
            <a:avLst/>
          </a:prstGeom>
          <a:noFill/>
          <a:ln w="0">
            <a:noFill/>
          </a:ln>
        </p:spPr>
        <p:txBody>
          <a:bodyPr lIns="90000" tIns="45000" rIns="90000" bIns="45000" anchor="t">
            <a:noAutofit/>
          </a:bodyPr>
          <a:lstStyle/>
          <a:p>
            <a:pPr marL="228600" indent="-228600">
              <a:lnSpc>
                <a:spcPct val="90000"/>
              </a:lnSpc>
              <a:spcBef>
                <a:spcPts val="1001"/>
              </a:spcBef>
              <a:tabLst>
                <a:tab pos="0" algn="l"/>
              </a:tabLst>
            </a:pPr>
            <a:r>
              <a:rPr lang="en-US" sz="2800" b="0" strike="noStrike" spc="-1">
                <a:solidFill>
                  <a:srgbClr val="000000"/>
                </a:solidFill>
                <a:latin typeface="Calibri"/>
              </a:rPr>
              <a:t>“ASD children benefit significantly from intense, appropriate auditory training, but may require longer intervention than children with only APD. I have treated approximately 80 children with ASD in our clinic, and have noted the profound effects of appropriate auditory training on those ASD children. We consistently see improvements such as increased verbal output, improved “presence” and engagement in conversations, and improved language pragmatics, attention, and ability to follow instructions.”</a:t>
            </a:r>
            <a:endParaRPr lang="en-US" sz="2800" b="0" strike="noStrike" spc="-1">
              <a:latin typeface="Arial"/>
            </a:endParaRPr>
          </a:p>
        </p:txBody>
      </p:sp>
      <p:pic>
        <p:nvPicPr>
          <p:cNvPr id="629" name="Picture 2" descr="Description: cid:image001.jpg@01CD11B7.238AF8D0"/>
          <p:cNvPicPr/>
          <p:nvPr/>
        </p:nvPicPr>
        <p:blipFill>
          <a:blip r:embed="rId2"/>
          <a:stretch/>
        </p:blipFill>
        <p:spPr>
          <a:xfrm>
            <a:off x="242640" y="6171480"/>
            <a:ext cx="2742120" cy="497520"/>
          </a:xfrm>
          <a:prstGeom prst="rect">
            <a:avLst/>
          </a:prstGeom>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PlaceHolder 1"/>
          <p:cNvSpPr>
            <a:spLocks noGrp="1"/>
          </p:cNvSpPr>
          <p:nvPr>
            <p:ph type="title"/>
          </p:nvPr>
        </p:nvSpPr>
        <p:spPr>
          <a:xfrm>
            <a:off x="838080" y="365040"/>
            <a:ext cx="10514520" cy="1324440"/>
          </a:xfrm>
          <a:prstGeom prst="rect">
            <a:avLst/>
          </a:prstGeom>
          <a:noFill/>
          <a:ln w="0">
            <a:noFill/>
          </a:ln>
        </p:spPr>
        <p:txBody>
          <a:bodyPr lIns="90000" tIns="45000" rIns="90000" bIns="45000" anchor="ctr">
            <a:noAutofit/>
          </a:bodyPr>
          <a:lstStyle/>
          <a:p>
            <a:pPr>
              <a:lnSpc>
                <a:spcPct val="90000"/>
              </a:lnSpc>
            </a:pPr>
            <a:r>
              <a:rPr lang="en-US" sz="4400" b="0" strike="noStrike" spc="-1">
                <a:solidFill>
                  <a:srgbClr val="000000"/>
                </a:solidFill>
                <a:latin typeface="Calibri Light"/>
              </a:rPr>
              <a:t>Dichotic Listening</a:t>
            </a:r>
            <a:endParaRPr lang="en-US" sz="4400" b="0" strike="noStrike" spc="-1">
              <a:latin typeface="Arial"/>
            </a:endParaRPr>
          </a:p>
        </p:txBody>
      </p:sp>
      <p:sp>
        <p:nvSpPr>
          <p:cNvPr id="631" name="PlaceHolder 2"/>
          <p:cNvSpPr>
            <a:spLocks noGrp="1"/>
          </p:cNvSpPr>
          <p:nvPr>
            <p:ph/>
          </p:nvPr>
        </p:nvSpPr>
        <p:spPr>
          <a:xfrm>
            <a:off x="838080" y="1825560"/>
            <a:ext cx="10514520" cy="4350240"/>
          </a:xfrm>
          <a:prstGeom prst="rect">
            <a:avLst/>
          </a:prstGeom>
          <a:noFill/>
          <a:ln w="0">
            <a:noFill/>
          </a:ln>
        </p:spPr>
        <p:txBody>
          <a:bodyPr lIns="90000" tIns="45000" rIns="90000" bIns="45000" anchor="t">
            <a:noAutofit/>
          </a:bodyPr>
          <a:lstStyle/>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Previous studies have shown left ear deficits in dichotic listening tests in individuals with ASD. </a:t>
            </a:r>
            <a:endParaRPr lang="en-US" sz="2800" b="0" strike="noStrike" spc="-1">
              <a:latin typeface="Arial"/>
            </a:endParaRPr>
          </a:p>
          <a:p>
            <a:pPr marL="274320" lvl="1" indent="-274320">
              <a:lnSpc>
                <a:spcPct val="90000"/>
              </a:lnSpc>
              <a:spcBef>
                <a:spcPts val="581"/>
              </a:spcBef>
              <a:buClr>
                <a:srgbClr val="5B9BD5"/>
              </a:buClr>
              <a:buFont typeface="Arial"/>
              <a:buChar char="•"/>
            </a:pPr>
            <a:r>
              <a:rPr lang="en-US" sz="1600" b="0" strike="noStrike" spc="-1">
                <a:solidFill>
                  <a:srgbClr val="000000"/>
                </a:solidFill>
                <a:latin typeface="Calibri"/>
              </a:rPr>
              <a:t>(Arnold &amp; Schwartz, 1983; Hayashi et al, 1989;Student &amp; Sohmer, 1978; Wetherby et al, 1981</a:t>
            </a:r>
            <a:r>
              <a:rPr lang="en-US" sz="2400" b="0" strike="noStrike" spc="-1">
                <a:solidFill>
                  <a:srgbClr val="000000"/>
                </a:solidFill>
                <a:latin typeface="Calibri"/>
              </a:rPr>
              <a:t>)</a:t>
            </a:r>
            <a:endParaRPr lang="en-US" sz="2400" b="0" strike="noStrike" spc="-1">
              <a:latin typeface="Arial"/>
            </a:endParaRPr>
          </a:p>
          <a:p>
            <a:pPr marL="228600" indent="-228600">
              <a:lnSpc>
                <a:spcPct val="90000"/>
              </a:lnSpc>
              <a:spcBef>
                <a:spcPts val="1001"/>
              </a:spcBef>
              <a:tabLst>
                <a:tab pos="0" algn="l"/>
              </a:tabLst>
            </a:pPr>
            <a:r>
              <a:rPr lang="en-US" sz="2800" b="0" strike="noStrike" spc="-1">
                <a:solidFill>
                  <a:srgbClr val="000000"/>
                </a:solidFill>
                <a:latin typeface="Calibri"/>
              </a:rPr>
              <a:t> </a:t>
            </a:r>
            <a:endParaRPr lang="en-US" sz="2800" b="0" strike="noStrike" spc="-1">
              <a:latin typeface="Arial"/>
            </a:endParaRPr>
          </a:p>
          <a:p>
            <a:pPr marL="228600" indent="-228600">
              <a:lnSpc>
                <a:spcPct val="90000"/>
              </a:lnSpc>
              <a:spcBef>
                <a:spcPts val="1001"/>
              </a:spcBef>
              <a:buClr>
                <a:srgbClr val="000000"/>
              </a:buClr>
              <a:buFont typeface="Arial"/>
              <a:buChar char="•"/>
              <a:tabLst>
                <a:tab pos="0" algn="l"/>
              </a:tabLst>
            </a:pPr>
            <a:r>
              <a:rPr lang="en-US" sz="2800" b="0" strike="noStrike" spc="-1">
                <a:solidFill>
                  <a:srgbClr val="000000"/>
                </a:solidFill>
                <a:latin typeface="Calibri"/>
              </a:rPr>
              <a:t>Anecdotal reports from this author </a:t>
            </a:r>
            <a:endParaRPr lang="en-US" sz="2800" b="0" strike="noStrike" spc="-1">
              <a:latin typeface="Arial"/>
            </a:endParaRPr>
          </a:p>
          <a:p>
            <a:pPr marL="685800" indent="-228600">
              <a:lnSpc>
                <a:spcPct val="90000"/>
              </a:lnSpc>
              <a:spcBef>
                <a:spcPts val="499"/>
              </a:spcBef>
              <a:tabLst>
                <a:tab pos="0" algn="l"/>
              </a:tabLst>
            </a:pPr>
            <a:r>
              <a:rPr lang="en-US" sz="2400" b="0" strike="noStrike" spc="-1">
                <a:solidFill>
                  <a:srgbClr val="000000"/>
                </a:solidFill>
                <a:latin typeface="Calibri"/>
              </a:rPr>
              <a:t>		</a:t>
            </a:r>
            <a:endParaRPr lang="en-US" sz="2400" b="0" strike="noStrike" spc="-1">
              <a:latin typeface="Arial"/>
            </a:endParaRPr>
          </a:p>
        </p:txBody>
      </p:sp>
      <p:pic>
        <p:nvPicPr>
          <p:cNvPr id="632" name="Picture 1" descr="LSU-HEALTH"/>
          <p:cNvPicPr/>
          <p:nvPr/>
        </p:nvPicPr>
        <p:blipFill>
          <a:blip r:embed="rId2"/>
          <a:stretch/>
        </p:blipFill>
        <p:spPr>
          <a:xfrm>
            <a:off x="291240" y="6491880"/>
            <a:ext cx="1504080" cy="24336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Hearing vs. Listening</a:t>
            </a:r>
          </a:p>
        </p:txBody>
      </p:sp>
      <p:sp>
        <p:nvSpPr>
          <p:cNvPr id="3" name="Content Placeholder 2"/>
          <p:cNvSpPr>
            <a:spLocks noGrp="1"/>
          </p:cNvSpPr>
          <p:nvPr>
            <p:ph idx="1"/>
          </p:nvPr>
        </p:nvSpPr>
        <p:spPr/>
        <p:txBody>
          <a:bodyPr/>
          <a:lstStyle/>
          <a:p>
            <a:pPr algn="l">
              <a:defRPr sz="2000"/>
            </a:pPr>
            <a:r>
              <a:rPr sz="3200" dirty="0"/>
              <a:t>Hearing is passive; listening is active.</a:t>
            </a:r>
          </a:p>
          <a:p>
            <a:pPr algn="l">
              <a:defRPr sz="2000"/>
            </a:pPr>
            <a:r>
              <a:rPr sz="3200" dirty="0"/>
              <a:t>Listening requires attention, interpretation, and memory.</a:t>
            </a:r>
          </a:p>
          <a:p>
            <a:pPr algn="l">
              <a:defRPr sz="2000"/>
            </a:pPr>
            <a:r>
              <a:rPr sz="3200" dirty="0"/>
              <a:t> Noise and degraded signals increase listening effort.</a:t>
            </a:r>
          </a:p>
          <a:p>
            <a:pPr marL="0" indent="0">
              <a:buNone/>
              <a:defRPr sz="2000"/>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EA04CF-3C15-67EE-4A15-798C878957AA}"/>
              </a:ext>
            </a:extLst>
          </p:cNvPr>
          <p:cNvSpPr>
            <a:spLocks noGrp="1"/>
          </p:cNvSpPr>
          <p:nvPr>
            <p:ph type="title"/>
          </p:nvPr>
        </p:nvSpPr>
        <p:spPr/>
        <p:txBody>
          <a:bodyPr/>
          <a:lstStyle/>
          <a:p>
            <a:r>
              <a:rPr lang="en-US" dirty="0"/>
              <a:t>Cortical Visual Impairment</a:t>
            </a:r>
          </a:p>
        </p:txBody>
      </p:sp>
      <p:sp>
        <p:nvSpPr>
          <p:cNvPr id="5" name="Text Placeholder 4">
            <a:extLst>
              <a:ext uri="{FF2B5EF4-FFF2-40B4-BE49-F238E27FC236}">
                <a16:creationId xmlns:a16="http://schemas.microsoft.com/office/drawing/2014/main" id="{3DD094BC-EDA5-6FB5-717B-E95D567D00E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73752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t>Cortical Visual Impairment (CVI): What Audiologists Need to Know</a:t>
            </a:r>
          </a:p>
        </p:txBody>
      </p:sp>
      <p:sp>
        <p:nvSpPr>
          <p:cNvPr id="3" name="Subtitle 2"/>
          <p:cNvSpPr>
            <a:spLocks noGrp="1"/>
          </p:cNvSpPr>
          <p:nvPr>
            <p:ph type="subTitle" idx="1"/>
          </p:nvPr>
        </p:nvSpPr>
        <p:spPr/>
        <p:txBody>
          <a:bodyPr/>
          <a:lstStyle/>
          <a:p>
            <a:r>
              <a:t>Summary prepared for audiologists by Annette Hurley, Ph.D., CCC-A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Overview: What is CVI?</a:t>
            </a:r>
          </a:p>
        </p:txBody>
      </p:sp>
      <p:sp>
        <p:nvSpPr>
          <p:cNvPr id="3" name="Content Placeholder 2"/>
          <p:cNvSpPr>
            <a:spLocks noGrp="1"/>
          </p:cNvSpPr>
          <p:nvPr>
            <p:ph idx="1"/>
          </p:nvPr>
        </p:nvSpPr>
        <p:spPr/>
        <p:txBody>
          <a:bodyPr/>
          <a:lstStyle/>
          <a:p>
            <a:r>
              <a:rPr dirty="0"/>
              <a:t>CVI is a brain-based visual disorder caused by injury or abnormal development of the brain’s visual processing areas.</a:t>
            </a:r>
          </a:p>
          <a:p>
            <a:r>
              <a:rPr dirty="0"/>
              <a:t>The eyes may appear normal, but the brain struggles to interpret visual input.</a:t>
            </a:r>
          </a:p>
          <a:p>
            <a:r>
              <a:rPr dirty="0"/>
              <a:t> CVI is now one of the leading causes of visual impairment in children, especially those with neurological conditions.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Why Audiologists Should Care</a:t>
            </a:r>
          </a:p>
        </p:txBody>
      </p:sp>
      <p:sp>
        <p:nvSpPr>
          <p:cNvPr id="3" name="Content Placeholder 2"/>
          <p:cNvSpPr>
            <a:spLocks noGrp="1"/>
          </p:cNvSpPr>
          <p:nvPr>
            <p:ph idx="1"/>
          </p:nvPr>
        </p:nvSpPr>
        <p:spPr/>
        <p:txBody>
          <a:bodyPr/>
          <a:lstStyle/>
          <a:p>
            <a:r>
              <a:rPr dirty="0"/>
              <a:t>Many children referred for Auditory Processing Disorder (APD) may actually have CVI or coexisting visual processing deficits.</a:t>
            </a:r>
          </a:p>
          <a:p>
            <a:r>
              <a:rPr dirty="0"/>
              <a:t>CVI can cause inconsistent attention, poor listening-in-noise, and behaviors that mimic auditory or language disorders.</a:t>
            </a:r>
          </a:p>
          <a:p>
            <a:r>
              <a:rPr dirty="0"/>
              <a:t>Awareness helps audiologists avoid misdiagnosis and make accurate referrals.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Common Characteristics of CVI</a:t>
            </a:r>
          </a:p>
        </p:txBody>
      </p:sp>
      <p:sp>
        <p:nvSpPr>
          <p:cNvPr id="3" name="Content Placeholder 2"/>
          <p:cNvSpPr>
            <a:spLocks noGrp="1"/>
          </p:cNvSpPr>
          <p:nvPr>
            <p:ph idx="1"/>
          </p:nvPr>
        </p:nvSpPr>
        <p:spPr/>
        <p:txBody>
          <a:bodyPr/>
          <a:lstStyle/>
          <a:p>
            <a:r>
              <a:rPr dirty="0"/>
              <a:t>- Variability in visual performance</a:t>
            </a:r>
          </a:p>
          <a:p>
            <a:r>
              <a:rPr dirty="0"/>
              <a:t>- </a:t>
            </a:r>
            <a:r>
              <a:rPr dirty="0">
                <a:highlight>
                  <a:srgbClr val="FFFF00"/>
                </a:highlight>
              </a:rPr>
              <a:t>Difficulty locating </a:t>
            </a:r>
            <a:r>
              <a:rPr dirty="0"/>
              <a:t>or recognizing objects</a:t>
            </a:r>
          </a:p>
          <a:p>
            <a:r>
              <a:rPr dirty="0"/>
              <a:t>- Preference for simple, high-contrast visuals</a:t>
            </a:r>
          </a:p>
          <a:p>
            <a:r>
              <a:rPr dirty="0"/>
              <a:t>- Problems with scanning or shifting gaze</a:t>
            </a:r>
          </a:p>
          <a:p>
            <a:r>
              <a:rPr dirty="0"/>
              <a:t>- Light sensitivity or fascination with light</a:t>
            </a:r>
          </a:p>
          <a:p>
            <a:r>
              <a:rPr dirty="0"/>
              <a:t>- Visual fatigue and reduced attention span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CVI Red Flags in Audiology Evaluations</a:t>
            </a:r>
          </a:p>
        </p:txBody>
      </p:sp>
      <p:sp>
        <p:nvSpPr>
          <p:cNvPr id="3" name="Content Placeholder 2"/>
          <p:cNvSpPr>
            <a:spLocks noGrp="1"/>
          </p:cNvSpPr>
          <p:nvPr>
            <p:ph idx="1"/>
          </p:nvPr>
        </p:nvSpPr>
        <p:spPr/>
        <p:txBody>
          <a:bodyPr/>
          <a:lstStyle/>
          <a:p>
            <a:pPr marL="0" indent="0">
              <a:buNone/>
            </a:pPr>
            <a:r>
              <a:rPr dirty="0"/>
              <a:t>• Inconsistent responses to visually supported tasks</a:t>
            </a:r>
          </a:p>
          <a:p>
            <a:pPr marL="0" indent="0">
              <a:buNone/>
            </a:pPr>
            <a:r>
              <a:rPr dirty="0"/>
              <a:t>• Difficulty maintaining visual attention</a:t>
            </a:r>
          </a:p>
          <a:p>
            <a:pPr marL="0" indent="0">
              <a:buNone/>
            </a:pPr>
            <a:r>
              <a:rPr dirty="0"/>
              <a:t>• Excessive light gazing or light sensitivity</a:t>
            </a:r>
          </a:p>
          <a:p>
            <a:pPr marL="0" indent="0">
              <a:buNone/>
            </a:pPr>
            <a:r>
              <a:rPr dirty="0"/>
              <a:t>• Delayed visual-motor coordination</a:t>
            </a:r>
          </a:p>
          <a:p>
            <a:pPr marL="0" indent="0">
              <a:buNone/>
            </a:pPr>
            <a:r>
              <a:rPr dirty="0"/>
              <a:t>• Better performance in simplified environments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Differential Diagnosis: CVI vs APD</a:t>
            </a:r>
          </a:p>
        </p:txBody>
      </p:sp>
      <p:sp>
        <p:nvSpPr>
          <p:cNvPr id="3" name="Content Placeholder 2"/>
          <p:cNvSpPr>
            <a:spLocks noGrp="1"/>
          </p:cNvSpPr>
          <p:nvPr>
            <p:ph idx="1"/>
          </p:nvPr>
        </p:nvSpPr>
        <p:spPr/>
        <p:txBody>
          <a:bodyPr/>
          <a:lstStyle/>
          <a:p>
            <a:r>
              <a:rPr dirty="0"/>
              <a:t>CVI: Visual processing disorder (brain-based)</a:t>
            </a:r>
          </a:p>
          <a:p>
            <a:r>
              <a:rPr dirty="0"/>
              <a:t>Light-gazing, poor visual attention, difficulty with complex visuals</a:t>
            </a:r>
          </a:p>
          <a:p>
            <a:endParaRPr dirty="0"/>
          </a:p>
          <a:p>
            <a:r>
              <a:rPr dirty="0"/>
              <a:t>APD: Auditory processing disorder</a:t>
            </a:r>
          </a:p>
          <a:p>
            <a:pPr marL="0" indent="0">
              <a:buNone/>
            </a:pPr>
            <a:r>
              <a:rPr dirty="0"/>
              <a:t>• Difficulty following directions, poor speech-in-noise understanding</a:t>
            </a:r>
          </a:p>
          <a:p>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F3A1E-BFD4-F673-A658-A9F7C1CD24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2CB840-A252-E4B6-223E-6790DC96351A}"/>
              </a:ext>
            </a:extLst>
          </p:cNvPr>
          <p:cNvSpPr>
            <a:spLocks noGrp="1"/>
          </p:cNvSpPr>
          <p:nvPr>
            <p:ph idx="1"/>
          </p:nvPr>
        </p:nvSpPr>
        <p:spPr/>
        <p:txBody>
          <a:bodyPr/>
          <a:lstStyle/>
          <a:p>
            <a:r>
              <a:rPr lang="en-US" dirty="0"/>
              <a:t>Overlap:</a:t>
            </a:r>
          </a:p>
          <a:p>
            <a:r>
              <a:rPr lang="en-US" dirty="0"/>
              <a:t>Both can lead to inattentive or inconsistent responses</a:t>
            </a:r>
          </a:p>
          <a:p>
            <a:r>
              <a:rPr lang="en-US" dirty="0"/>
              <a:t>Multisensory testing and observation are key</a:t>
            </a:r>
          </a:p>
          <a:p>
            <a:endParaRPr lang="en-US" dirty="0"/>
          </a:p>
        </p:txBody>
      </p:sp>
    </p:spTree>
    <p:extLst>
      <p:ext uri="{BB962C8B-B14F-4D97-AF65-F5344CB8AC3E}">
        <p14:creationId xmlns:p14="http://schemas.microsoft.com/office/powerpoint/2010/main" val="40483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Case Studies</a:t>
            </a:r>
          </a:p>
        </p:txBody>
      </p:sp>
      <p:sp>
        <p:nvSpPr>
          <p:cNvPr id="3" name="Content Placeholder 2"/>
          <p:cNvSpPr>
            <a:spLocks noGrp="1"/>
          </p:cNvSpPr>
          <p:nvPr>
            <p:ph idx="1"/>
          </p:nvPr>
        </p:nvSpPr>
        <p:spPr>
          <a:xfrm>
            <a:off x="1885508" y="1254642"/>
            <a:ext cx="8325293" cy="5486400"/>
          </a:xfrm>
        </p:spPr>
        <p:txBody>
          <a:bodyPr>
            <a:normAutofit lnSpcReduction="10000"/>
          </a:bodyPr>
          <a:lstStyle/>
          <a:p>
            <a:pPr marL="0" indent="0">
              <a:buNone/>
            </a:pPr>
            <a:r>
              <a:rPr dirty="0"/>
              <a:t>Case 1 – Misdiagnosed APD:</a:t>
            </a:r>
          </a:p>
          <a:p>
            <a:pPr marL="0" indent="0">
              <a:buNone/>
            </a:pPr>
            <a:r>
              <a:rPr dirty="0"/>
              <a:t>• 7-year-old with normal APD results but poor classroom listening.</a:t>
            </a:r>
          </a:p>
          <a:p>
            <a:r>
              <a:rPr dirty="0"/>
              <a:t> Light-gazing and perinatal hypoxia → diagnosed with CVI.</a:t>
            </a:r>
          </a:p>
          <a:p>
            <a:r>
              <a:rPr dirty="0"/>
              <a:t>Visual accommodations improved performance.</a:t>
            </a:r>
          </a:p>
          <a:p>
            <a:endParaRPr dirty="0"/>
          </a:p>
          <a:p>
            <a:pPr marL="0" indent="0">
              <a:buNone/>
            </a:pPr>
            <a:r>
              <a:rPr dirty="0"/>
              <a:t>Case 2 – Collaborative Success:</a:t>
            </a:r>
          </a:p>
          <a:p>
            <a:pPr marL="0" indent="0">
              <a:buNone/>
            </a:pPr>
            <a:r>
              <a:rPr lang="en-US" dirty="0"/>
              <a:t>	</a:t>
            </a:r>
            <a:r>
              <a:rPr dirty="0"/>
              <a:t>• 5-year-old with mild hearing loss and cerebral palsy.</a:t>
            </a:r>
          </a:p>
          <a:p>
            <a:pPr marL="0" indent="0">
              <a:buNone/>
            </a:pPr>
            <a:r>
              <a:rPr lang="en-US" dirty="0"/>
              <a:t>	</a:t>
            </a:r>
            <a:r>
              <a:rPr dirty="0"/>
              <a:t>CVI identified collaboratively → high-contrast visuals, multimodal supports.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Audiologist’s Role in Multidisciplinary Care</a:t>
            </a:r>
          </a:p>
        </p:txBody>
      </p:sp>
      <p:sp>
        <p:nvSpPr>
          <p:cNvPr id="3" name="Content Placeholder 2"/>
          <p:cNvSpPr>
            <a:spLocks noGrp="1"/>
          </p:cNvSpPr>
          <p:nvPr>
            <p:ph idx="1"/>
          </p:nvPr>
        </p:nvSpPr>
        <p:spPr/>
        <p:txBody>
          <a:bodyPr>
            <a:normAutofit/>
          </a:bodyPr>
          <a:lstStyle/>
          <a:p>
            <a:r>
              <a:rPr dirty="0"/>
              <a:t> Recognize visual indicators during auditory testing.</a:t>
            </a:r>
          </a:p>
          <a:p>
            <a:r>
              <a:rPr dirty="0"/>
              <a:t> Refer for vision or neurological assessment when appropriate.</a:t>
            </a:r>
          </a:p>
          <a:p>
            <a:r>
              <a:rPr dirty="0"/>
              <a:t> Collaborate with OTs, teachers, and vision specialists.</a:t>
            </a:r>
          </a:p>
          <a:p>
            <a:r>
              <a:rPr dirty="0"/>
              <a:t> Suggest environmental adaptations (e.g., high-contrast visuals, reduced clutter).</a:t>
            </a:r>
          </a:p>
          <a:p>
            <a:r>
              <a:rPr dirty="0"/>
              <a:t> Support families with education and advocacy.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Listening Effort and Fatigue</a:t>
            </a:r>
          </a:p>
        </p:txBody>
      </p:sp>
      <p:sp>
        <p:nvSpPr>
          <p:cNvPr id="3" name="Content Placeholder 2"/>
          <p:cNvSpPr>
            <a:spLocks noGrp="1"/>
          </p:cNvSpPr>
          <p:nvPr>
            <p:ph idx="1"/>
          </p:nvPr>
        </p:nvSpPr>
        <p:spPr/>
        <p:txBody>
          <a:bodyPr>
            <a:normAutofit/>
          </a:bodyPr>
          <a:lstStyle/>
          <a:p>
            <a:pPr marL="0" indent="0" algn="l">
              <a:buNone/>
              <a:defRPr sz="2000"/>
            </a:pPr>
            <a:r>
              <a:rPr dirty="0"/>
              <a:t>• Children with hearing loss expend more cognitive energy to understand speech.</a:t>
            </a:r>
          </a:p>
          <a:p>
            <a:pPr marL="0" indent="0" algn="l">
              <a:buNone/>
              <a:defRPr sz="2000"/>
            </a:pPr>
            <a:r>
              <a:rPr dirty="0"/>
              <a:t>• Leads to fatigue, stress, and reduced engagement.</a:t>
            </a:r>
          </a:p>
          <a:p>
            <a:pPr marL="0" indent="0" algn="l">
              <a:buNone/>
              <a:defRPr sz="2000"/>
            </a:pPr>
            <a:r>
              <a:rPr dirty="0"/>
              <a:t>• Physiologic (pupil dilation, cortisol) and behavioral evidence confirm this.</a:t>
            </a:r>
          </a:p>
          <a:p>
            <a:pPr marL="0" indent="0" algn="l">
              <a:buNone/>
              <a:defRPr sz="2000"/>
            </a:pPr>
            <a:r>
              <a:rPr dirty="0"/>
              <a:t>• Audiologists should recognize fatigue and recommend strategies to reduce load.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Takeaways</a:t>
            </a:r>
          </a:p>
        </p:txBody>
      </p:sp>
      <p:sp>
        <p:nvSpPr>
          <p:cNvPr id="3" name="Content Placeholder 2"/>
          <p:cNvSpPr>
            <a:spLocks noGrp="1"/>
          </p:cNvSpPr>
          <p:nvPr>
            <p:ph idx="1"/>
          </p:nvPr>
        </p:nvSpPr>
        <p:spPr>
          <a:xfrm>
            <a:off x="1981200" y="1600200"/>
            <a:ext cx="8463516" cy="4983162"/>
          </a:xfrm>
        </p:spPr>
        <p:txBody>
          <a:bodyPr/>
          <a:lstStyle/>
          <a:p>
            <a:r>
              <a:rPr dirty="0"/>
              <a:t>CVI can mimic or compound auditory/language disorders.</a:t>
            </a:r>
          </a:p>
          <a:p>
            <a:r>
              <a:rPr dirty="0"/>
              <a:t> Audiologists should look for visual red flags and refer early.</a:t>
            </a:r>
          </a:p>
          <a:p>
            <a:r>
              <a:rPr dirty="0"/>
              <a:t> Interdisciplinary care leads to better outcomes.</a:t>
            </a:r>
            <a:endParaRPr lang="en-US" dirty="0"/>
          </a:p>
          <a:p>
            <a:r>
              <a:rPr dirty="0"/>
              <a:t>Understanding CVI enhances diagnostic accuracy and family counseling.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Updated Clinical Guidance for Audiologists</a:t>
            </a:r>
          </a:p>
        </p:txBody>
      </p:sp>
      <p:sp>
        <p:nvSpPr>
          <p:cNvPr id="3" name="Content Placeholder 2"/>
          <p:cNvSpPr>
            <a:spLocks noGrp="1"/>
          </p:cNvSpPr>
          <p:nvPr>
            <p:ph idx="1"/>
          </p:nvPr>
        </p:nvSpPr>
        <p:spPr>
          <a:xfrm>
            <a:off x="1981200" y="1690578"/>
            <a:ext cx="8229600" cy="4733298"/>
          </a:xfrm>
        </p:spPr>
        <p:txBody>
          <a:bodyPr/>
          <a:lstStyle/>
          <a:p>
            <a:r>
              <a:rPr dirty="0"/>
              <a:t> Include a brief vision/CVI screen before interpreting APD test performance.</a:t>
            </a:r>
          </a:p>
          <a:p>
            <a:r>
              <a:rPr dirty="0"/>
              <a:t>Rule out visual confounds to ensure accurate APD results.</a:t>
            </a:r>
          </a:p>
          <a:p>
            <a:r>
              <a:rPr dirty="0"/>
              <a:t>Document visual history and observed attention/behavior during testing.</a:t>
            </a:r>
          </a:p>
          <a:p>
            <a:r>
              <a:rPr dirty="0"/>
              <a:t>Use multisensory observation and note inconsistency patterns.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Audiology Booth and Test Environment Setup</a:t>
            </a:r>
          </a:p>
        </p:txBody>
      </p:sp>
      <p:sp>
        <p:nvSpPr>
          <p:cNvPr id="3" name="Content Placeholder 2"/>
          <p:cNvSpPr>
            <a:spLocks noGrp="1"/>
          </p:cNvSpPr>
          <p:nvPr>
            <p:ph idx="1"/>
          </p:nvPr>
        </p:nvSpPr>
        <p:spPr/>
        <p:txBody>
          <a:bodyPr>
            <a:normAutofit/>
          </a:bodyPr>
          <a:lstStyle/>
          <a:p>
            <a:r>
              <a:rPr dirty="0"/>
              <a:t>Lighting: Avoid glare; use side or indirect lighting.</a:t>
            </a:r>
            <a:endParaRPr lang="en-US" dirty="0"/>
          </a:p>
          <a:p>
            <a:r>
              <a:rPr dirty="0"/>
              <a:t> Visual Clutter: Remove posters or busy backgrounds.</a:t>
            </a:r>
          </a:p>
          <a:p>
            <a:r>
              <a:rPr dirty="0"/>
              <a:t>Seating: Position child with light source behind them.</a:t>
            </a:r>
          </a:p>
          <a:p>
            <a:r>
              <a:rPr dirty="0"/>
              <a:t>Present visuals in preferred visual field at near distance.</a:t>
            </a:r>
          </a:p>
          <a:p>
            <a:r>
              <a:rPr dirty="0"/>
              <a:t>Allow posture adjustments and slower pacing.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Audiovisual (A/V) and Communication Considerations</a:t>
            </a:r>
          </a:p>
        </p:txBody>
      </p:sp>
      <p:sp>
        <p:nvSpPr>
          <p:cNvPr id="3" name="Content Placeholder 2"/>
          <p:cNvSpPr>
            <a:spLocks noGrp="1"/>
          </p:cNvSpPr>
          <p:nvPr>
            <p:ph idx="1"/>
          </p:nvPr>
        </p:nvSpPr>
        <p:spPr/>
        <p:txBody>
          <a:bodyPr/>
          <a:lstStyle/>
          <a:p>
            <a:r>
              <a:rPr dirty="0"/>
              <a:t> Children with CVI may not benefit from lipreading or rapid visual cues.</a:t>
            </a:r>
          </a:p>
          <a:p>
            <a:r>
              <a:rPr dirty="0"/>
              <a:t>Prioritize clear auditory input (e.g., remote microphone systems).</a:t>
            </a:r>
          </a:p>
          <a:p>
            <a:r>
              <a:rPr dirty="0"/>
              <a:t>Simplify visuals—'less is more' for processing efficiency.</a:t>
            </a:r>
          </a:p>
          <a:p>
            <a:r>
              <a:rPr dirty="0"/>
              <a:t>Encourage tactile or auditory cues rather than visual overload.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AAC and Educational Implications</a:t>
            </a:r>
          </a:p>
        </p:txBody>
      </p:sp>
      <p:sp>
        <p:nvSpPr>
          <p:cNvPr id="3" name="Content Placeholder 2"/>
          <p:cNvSpPr>
            <a:spLocks noGrp="1"/>
          </p:cNvSpPr>
          <p:nvPr>
            <p:ph idx="1"/>
          </p:nvPr>
        </p:nvSpPr>
        <p:spPr/>
        <p:txBody>
          <a:bodyPr>
            <a:normAutofit/>
          </a:bodyPr>
          <a:lstStyle/>
          <a:p>
            <a:r>
              <a:rPr dirty="0"/>
              <a:t>AAC displays for CVI should use high contrast, fewer icons per page, and consistent layouts.</a:t>
            </a:r>
          </a:p>
          <a:p>
            <a:r>
              <a:rPr dirty="0"/>
              <a:t>Visual fatigue and complexity can cause device rejection or frustration.</a:t>
            </a:r>
          </a:p>
          <a:p>
            <a:r>
              <a:rPr dirty="0"/>
              <a:t>Classroom accommodations: reduce visual clutter, manage glare, and use real-object/tactile supports.</a:t>
            </a:r>
          </a:p>
          <a:p>
            <a:r>
              <a:rPr dirty="0"/>
              <a:t>Embed CVI-informed strategies into IEP/IFSP recommendations.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CVI Risk Factors and Audiology Intake Checklist</a:t>
            </a:r>
          </a:p>
        </p:txBody>
      </p:sp>
      <p:sp>
        <p:nvSpPr>
          <p:cNvPr id="3" name="Content Placeholder 2"/>
          <p:cNvSpPr>
            <a:spLocks noGrp="1"/>
          </p:cNvSpPr>
          <p:nvPr>
            <p:ph idx="1"/>
          </p:nvPr>
        </p:nvSpPr>
        <p:spPr/>
        <p:txBody>
          <a:bodyPr>
            <a:normAutofit/>
          </a:bodyPr>
          <a:lstStyle/>
          <a:p>
            <a:r>
              <a:rPr dirty="0"/>
              <a:t>Add risk-factor screening: hypoxia, prematurity, cerebral palsy, CMV/meningitis, hydrocephalus, TBI.</a:t>
            </a:r>
          </a:p>
          <a:p>
            <a:r>
              <a:rPr dirty="0"/>
              <a:t>Document developmental and neurological history.</a:t>
            </a:r>
          </a:p>
          <a:p>
            <a:r>
              <a:rPr dirty="0"/>
              <a:t>Consider CVI when auditory test results are normal but functional listening is poor.</a:t>
            </a:r>
          </a:p>
          <a:p>
            <a:r>
              <a:rPr dirty="0"/>
              <a:t>Adjust test pace, lighting, and visual supports accordingly.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Mobility and Visual-Motor Considerations</a:t>
            </a:r>
          </a:p>
        </p:txBody>
      </p:sp>
      <p:sp>
        <p:nvSpPr>
          <p:cNvPr id="3" name="Content Placeholder 2"/>
          <p:cNvSpPr>
            <a:spLocks noGrp="1"/>
          </p:cNvSpPr>
          <p:nvPr>
            <p:ph idx="1"/>
          </p:nvPr>
        </p:nvSpPr>
        <p:spPr/>
        <p:txBody>
          <a:bodyPr/>
          <a:lstStyle/>
          <a:p>
            <a:r>
              <a:rPr dirty="0"/>
              <a:t>Children with CVI may have difficulty with depth, steps, and spatial navigation.</a:t>
            </a:r>
            <a:endParaRPr lang="en-US" dirty="0"/>
          </a:p>
          <a:p>
            <a:r>
              <a:rPr dirty="0"/>
              <a:t> Create clear, high-contrast paths to and from the booth.</a:t>
            </a:r>
          </a:p>
          <a:p>
            <a:r>
              <a:rPr dirty="0"/>
              <a:t>Allow extra time between tasks to reduce fatigue.</a:t>
            </a:r>
          </a:p>
          <a:p>
            <a:r>
              <a:rPr dirty="0"/>
              <a:t>Consider these when evaluating performance or scheduling longer sessions.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Interdisciplinary and IEP/IFSP Collaboration</a:t>
            </a:r>
          </a:p>
        </p:txBody>
      </p:sp>
      <p:sp>
        <p:nvSpPr>
          <p:cNvPr id="3" name="Content Placeholder 2"/>
          <p:cNvSpPr>
            <a:spLocks noGrp="1"/>
          </p:cNvSpPr>
          <p:nvPr>
            <p:ph idx="1"/>
          </p:nvPr>
        </p:nvSpPr>
        <p:spPr/>
        <p:txBody>
          <a:bodyPr>
            <a:normAutofit/>
          </a:bodyPr>
          <a:lstStyle/>
          <a:p>
            <a:r>
              <a:rPr dirty="0"/>
              <a:t>Recommend accommodations using CVI-informed language (e.g., high-contrast, predictable visual fields).</a:t>
            </a:r>
          </a:p>
          <a:p>
            <a:r>
              <a:rPr dirty="0"/>
              <a:t>Collaborate with Teachers of the Visually Impaired (TVI), O&amp;M specialists, and therapists.</a:t>
            </a:r>
          </a:p>
          <a:p>
            <a:r>
              <a:rPr dirty="0"/>
              <a:t> Include CVI phase–aligned supports in reports and team meetings.</a:t>
            </a:r>
          </a:p>
          <a:p>
            <a:r>
              <a:rPr dirty="0"/>
              <a:t>Emphasize family-centered, interdisciplinary approaches for optimal outcomes.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216A5-ED91-18EE-0929-AD9AE10F3F24}"/>
              </a:ext>
            </a:extLst>
          </p:cNvPr>
          <p:cNvSpPr>
            <a:spLocks noGrp="1"/>
          </p:cNvSpPr>
          <p:nvPr>
            <p:ph type="title"/>
          </p:nvPr>
        </p:nvSpPr>
        <p:spPr>
          <a:xfrm>
            <a:off x="2076893" y="304727"/>
            <a:ext cx="8229600" cy="1143000"/>
          </a:xfrm>
        </p:spPr>
        <p:txBody>
          <a:bodyPr>
            <a:normAutofit/>
          </a:bodyPr>
          <a:lstStyle/>
          <a:p>
            <a:r>
              <a:rPr lang="en-US" sz="3200" b="1" dirty="0"/>
              <a:t>Signs Of Possible Functional Vision Problems</a:t>
            </a:r>
            <a:br>
              <a:rPr lang="en-US" sz="3200" dirty="0"/>
            </a:br>
            <a:endParaRPr lang="en-US" sz="3200" dirty="0"/>
          </a:p>
        </p:txBody>
      </p:sp>
      <p:sp>
        <p:nvSpPr>
          <p:cNvPr id="3" name="Content Placeholder 2">
            <a:extLst>
              <a:ext uri="{FF2B5EF4-FFF2-40B4-BE49-F238E27FC236}">
                <a16:creationId xmlns:a16="http://schemas.microsoft.com/office/drawing/2014/main" id="{BFEEAD64-9538-338B-B19C-44E69CBE098F}"/>
              </a:ext>
            </a:extLst>
          </p:cNvPr>
          <p:cNvSpPr>
            <a:spLocks noGrp="1"/>
          </p:cNvSpPr>
          <p:nvPr>
            <p:ph idx="1"/>
          </p:nvPr>
        </p:nvSpPr>
        <p:spPr>
          <a:xfrm>
            <a:off x="1885508" y="935666"/>
            <a:ext cx="8325293" cy="5805377"/>
          </a:xfrm>
        </p:spPr>
        <p:txBody>
          <a:bodyPr>
            <a:normAutofit/>
          </a:bodyPr>
          <a:lstStyle/>
          <a:p>
            <a:pPr marL="0" indent="0">
              <a:buNone/>
            </a:pPr>
            <a:r>
              <a:rPr lang="en-US" dirty="0"/>
              <a:t>If your child's eyes are not working well together, these are a </a:t>
            </a:r>
            <a:r>
              <a:rPr lang="en-US" b="1" u="sng" dirty="0"/>
              <a:t>few of the signs</a:t>
            </a:r>
            <a:r>
              <a:rPr lang="en-US" dirty="0"/>
              <a:t> that you may see in your child during schoolwork:</a:t>
            </a:r>
          </a:p>
          <a:p>
            <a:pPr lvl="1"/>
            <a:r>
              <a:rPr lang="en-US" dirty="0"/>
              <a:t>tilts or moves head while reading or writing</a:t>
            </a:r>
          </a:p>
          <a:p>
            <a:pPr lvl="1"/>
            <a:r>
              <a:rPr lang="en-US" dirty="0"/>
              <a:t>covers one eye when reading or writing</a:t>
            </a:r>
          </a:p>
          <a:p>
            <a:pPr lvl="1"/>
            <a:r>
              <a:rPr lang="en-US" dirty="0"/>
              <a:t>loses place or leaves out words when reading or writing</a:t>
            </a:r>
          </a:p>
          <a:p>
            <a:pPr lvl="1"/>
            <a:r>
              <a:rPr lang="en-US" dirty="0"/>
              <a:t>reads very slowly, with a great deal of effort</a:t>
            </a:r>
          </a:p>
          <a:p>
            <a:pPr lvl="1"/>
            <a:r>
              <a:rPr lang="en-US" dirty="0"/>
              <a:t>reading or writing deteriorates as the lesson goes on</a:t>
            </a:r>
          </a:p>
          <a:p>
            <a:pPr lvl="1"/>
            <a:r>
              <a:rPr lang="en-US" dirty="0"/>
              <a:t>complains of tired eyes / rubs eyes / eyes watering during reading and writing work</a:t>
            </a:r>
          </a:p>
          <a:p>
            <a:pPr lvl="1"/>
            <a:r>
              <a:rPr lang="en-US" dirty="0"/>
              <a:t>easily distracted and shows poor concentration</a:t>
            </a:r>
          </a:p>
          <a:p>
            <a:endParaRPr lang="en-US" dirty="0"/>
          </a:p>
        </p:txBody>
      </p:sp>
    </p:spTree>
    <p:extLst>
      <p:ext uri="{BB962C8B-B14F-4D97-AF65-F5344CB8AC3E}">
        <p14:creationId xmlns:p14="http://schemas.microsoft.com/office/powerpoint/2010/main" val="3428222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1020-6822-78C2-907F-0A78CBC85433}"/>
              </a:ext>
            </a:extLst>
          </p:cNvPr>
          <p:cNvSpPr>
            <a:spLocks noGrp="1"/>
          </p:cNvSpPr>
          <p:nvPr>
            <p:ph type="title"/>
          </p:nvPr>
        </p:nvSpPr>
        <p:spPr/>
        <p:txBody>
          <a:bodyPr>
            <a:noAutofit/>
          </a:bodyPr>
          <a:lstStyle/>
          <a:p>
            <a:r>
              <a:rPr lang="en-US" sz="3600" b="1" dirty="0"/>
              <a:t>Visual Defensiveness </a:t>
            </a:r>
            <a:br>
              <a:rPr lang="en-US" sz="3600" b="1" dirty="0"/>
            </a:br>
            <a:r>
              <a:rPr lang="en-US" sz="3600" b="1" dirty="0"/>
              <a:t>(Visually Over-Responsive)</a:t>
            </a:r>
            <a:endParaRPr lang="en-US" sz="3600" dirty="0"/>
          </a:p>
        </p:txBody>
      </p:sp>
      <p:sp>
        <p:nvSpPr>
          <p:cNvPr id="3" name="Content Placeholder 2">
            <a:extLst>
              <a:ext uri="{FF2B5EF4-FFF2-40B4-BE49-F238E27FC236}">
                <a16:creationId xmlns:a16="http://schemas.microsoft.com/office/drawing/2014/main" id="{6D23668A-0B15-47AD-190F-B1506E61F298}"/>
              </a:ext>
            </a:extLst>
          </p:cNvPr>
          <p:cNvSpPr>
            <a:spLocks noGrp="1"/>
          </p:cNvSpPr>
          <p:nvPr>
            <p:ph idx="1"/>
          </p:nvPr>
        </p:nvSpPr>
        <p:spPr/>
        <p:txBody>
          <a:bodyPr/>
          <a:lstStyle/>
          <a:p>
            <a:r>
              <a:rPr lang="en-US" dirty="0"/>
              <a:t>he/she dislikes and avoids bright lights and being outdoors on a sunny day</a:t>
            </a:r>
          </a:p>
          <a:p>
            <a:r>
              <a:rPr lang="en-US" dirty="0"/>
              <a:t>dislike watching moving objects such as merry-go-rounds, or may feel stressed by the unpredictable movements of kids in the park</a:t>
            </a:r>
          </a:p>
          <a:p>
            <a:r>
              <a:rPr lang="en-US" dirty="0"/>
              <a:t>may easily become dizzy or nauseous being in an environment which is visually busy (</a:t>
            </a:r>
            <a:r>
              <a:rPr lang="en-US" dirty="0" err="1"/>
              <a:t>eg</a:t>
            </a:r>
            <a:r>
              <a:rPr lang="en-US" dirty="0"/>
              <a:t> the bustle of a fairground)</a:t>
            </a:r>
          </a:p>
          <a:p>
            <a:pPr marL="0" indent="0">
              <a:buNone/>
            </a:pPr>
            <a:endParaRPr lang="en-US" dirty="0"/>
          </a:p>
        </p:txBody>
      </p:sp>
    </p:spTree>
    <p:extLst>
      <p:ext uri="{BB962C8B-B14F-4D97-AF65-F5344CB8AC3E}">
        <p14:creationId xmlns:p14="http://schemas.microsoft.com/office/powerpoint/2010/main" val="25243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Early Detection and Prevalence</a:t>
            </a:r>
          </a:p>
        </p:txBody>
      </p:sp>
      <p:sp>
        <p:nvSpPr>
          <p:cNvPr id="3" name="Content Placeholder 2"/>
          <p:cNvSpPr>
            <a:spLocks noGrp="1"/>
          </p:cNvSpPr>
          <p:nvPr>
            <p:ph idx="1"/>
          </p:nvPr>
        </p:nvSpPr>
        <p:spPr/>
        <p:txBody>
          <a:bodyPr>
            <a:normAutofit/>
          </a:bodyPr>
          <a:lstStyle/>
          <a:p>
            <a:pPr marL="0" indent="0" algn="l">
              <a:buNone/>
              <a:defRPr sz="2000"/>
            </a:pPr>
            <a:r>
              <a:rPr sz="3200" dirty="0"/>
              <a:t>• Hearing loss is the most common birth condition.</a:t>
            </a:r>
          </a:p>
          <a:p>
            <a:pPr marL="0" indent="0" algn="l">
              <a:buNone/>
              <a:defRPr sz="2000"/>
            </a:pPr>
            <a:r>
              <a:rPr sz="3200" dirty="0"/>
              <a:t>• 1-3-6 goals: Screen by 1 month, diagnose by 3 months, intervene by 6 months.</a:t>
            </a:r>
          </a:p>
          <a:p>
            <a:pPr marL="0" indent="0" algn="l">
              <a:buNone/>
              <a:defRPr sz="2000"/>
            </a:pPr>
            <a:r>
              <a:rPr sz="3200" dirty="0"/>
              <a:t>• Loss to follow-up and access barriers </a:t>
            </a:r>
            <a:r>
              <a:rPr lang="en-US" sz="3200" dirty="0"/>
              <a:t> to intervention </a:t>
            </a:r>
            <a:r>
              <a:rPr sz="3200" dirty="0"/>
              <a:t>remain challenges.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D71A7-25CC-399A-C346-381E0BBA267E}"/>
              </a:ext>
            </a:extLst>
          </p:cNvPr>
          <p:cNvSpPr>
            <a:spLocks noGrp="1"/>
          </p:cNvSpPr>
          <p:nvPr>
            <p:ph type="title"/>
          </p:nvPr>
        </p:nvSpPr>
        <p:spPr/>
        <p:txBody>
          <a:bodyPr>
            <a:normAutofit/>
          </a:bodyPr>
          <a:lstStyle/>
          <a:p>
            <a:r>
              <a:rPr lang="en-US" sz="4000" b="1" dirty="0"/>
              <a:t>Visually Under-Responsive</a:t>
            </a:r>
            <a:br>
              <a:rPr lang="en-US" dirty="0"/>
            </a:br>
            <a:endParaRPr lang="en-US" dirty="0"/>
          </a:p>
        </p:txBody>
      </p:sp>
      <p:sp>
        <p:nvSpPr>
          <p:cNvPr id="3" name="Content Placeholder 2">
            <a:extLst>
              <a:ext uri="{FF2B5EF4-FFF2-40B4-BE49-F238E27FC236}">
                <a16:creationId xmlns:a16="http://schemas.microsoft.com/office/drawing/2014/main" id="{AEF1F306-5DCC-B16D-F566-895F169B5661}"/>
              </a:ext>
            </a:extLst>
          </p:cNvPr>
          <p:cNvSpPr>
            <a:spLocks noGrp="1"/>
          </p:cNvSpPr>
          <p:nvPr>
            <p:ph idx="1"/>
          </p:nvPr>
        </p:nvSpPr>
        <p:spPr>
          <a:xfrm>
            <a:off x="1981200" y="1063257"/>
            <a:ext cx="8229600" cy="5062907"/>
          </a:xfrm>
        </p:spPr>
        <p:txBody>
          <a:bodyPr/>
          <a:lstStyle/>
          <a:p>
            <a:r>
              <a:rPr lang="en-US" dirty="0"/>
              <a:t>A child may walk in the path of a moving swing or may not duck out of the way of a falling object, because the brain is under-responsive to the visual information coming from the eyes.</a:t>
            </a:r>
          </a:p>
        </p:txBody>
      </p:sp>
    </p:spTree>
    <p:extLst>
      <p:ext uri="{BB962C8B-B14F-4D97-AF65-F5344CB8AC3E}">
        <p14:creationId xmlns:p14="http://schemas.microsoft.com/office/powerpoint/2010/main" val="41251630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84A58-48EE-D169-7996-FD0DA2FC464D}"/>
              </a:ext>
            </a:extLst>
          </p:cNvPr>
          <p:cNvSpPr>
            <a:spLocks noGrp="1"/>
          </p:cNvSpPr>
          <p:nvPr>
            <p:ph type="title"/>
          </p:nvPr>
        </p:nvSpPr>
        <p:spPr/>
        <p:txBody>
          <a:bodyPr>
            <a:normAutofit/>
          </a:bodyPr>
          <a:lstStyle/>
          <a:p>
            <a:r>
              <a:rPr lang="en-US" sz="4000" b="1" dirty="0"/>
              <a:t>Poor Visual Discrimination</a:t>
            </a:r>
            <a:br>
              <a:rPr lang="en-US" dirty="0"/>
            </a:br>
            <a:endParaRPr lang="en-US" dirty="0"/>
          </a:p>
        </p:txBody>
      </p:sp>
      <p:sp>
        <p:nvSpPr>
          <p:cNvPr id="3" name="Content Placeholder 2">
            <a:extLst>
              <a:ext uri="{FF2B5EF4-FFF2-40B4-BE49-F238E27FC236}">
                <a16:creationId xmlns:a16="http://schemas.microsoft.com/office/drawing/2014/main" id="{5B2DC8F1-623C-8DA5-067B-5DE126CF76B7}"/>
              </a:ext>
            </a:extLst>
          </p:cNvPr>
          <p:cNvSpPr>
            <a:spLocks noGrp="1"/>
          </p:cNvSpPr>
          <p:nvPr>
            <p:ph idx="1"/>
          </p:nvPr>
        </p:nvSpPr>
        <p:spPr/>
        <p:txBody>
          <a:bodyPr/>
          <a:lstStyle/>
          <a:p>
            <a:r>
              <a:rPr lang="en-US" dirty="0"/>
              <a:t>Among other things, a child with this difficulty may find it hard to differentiate similar looking letters and words (such as b, d, p, or 2, 5, S).</a:t>
            </a:r>
          </a:p>
          <a:p>
            <a:r>
              <a:rPr lang="en-US" dirty="0"/>
              <a:t>He or she may struggle with depth perception, spatial relationships and with reading other people’s non-verbal body language (</a:t>
            </a:r>
            <a:r>
              <a:rPr lang="en-US" dirty="0" err="1"/>
              <a:t>eg</a:t>
            </a:r>
            <a:r>
              <a:rPr lang="en-US" dirty="0"/>
              <a:t> facial expressions).</a:t>
            </a:r>
          </a:p>
          <a:p>
            <a:endParaRPr lang="en-US" dirty="0"/>
          </a:p>
        </p:txBody>
      </p:sp>
    </p:spTree>
    <p:extLst>
      <p:ext uri="{BB962C8B-B14F-4D97-AF65-F5344CB8AC3E}">
        <p14:creationId xmlns:p14="http://schemas.microsoft.com/office/powerpoint/2010/main" val="5654978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E24B7-47C1-A78C-2A28-7C1189195E70}"/>
              </a:ext>
            </a:extLst>
          </p:cNvPr>
          <p:cNvSpPr>
            <a:spLocks noGrp="1"/>
          </p:cNvSpPr>
          <p:nvPr>
            <p:ph type="title"/>
          </p:nvPr>
        </p:nvSpPr>
        <p:spPr/>
        <p:txBody>
          <a:bodyPr>
            <a:normAutofit fontScale="90000"/>
          </a:bodyPr>
          <a:lstStyle/>
          <a:p>
            <a:br>
              <a:rPr lang="en-US" b="1" dirty="0"/>
            </a:br>
            <a:br>
              <a:rPr lang="en-US" b="1" dirty="0"/>
            </a:br>
            <a:r>
              <a:rPr lang="en-US" b="1" dirty="0"/>
              <a:t>Poor Visual-Motor Skills</a:t>
            </a:r>
            <a:br>
              <a:rPr lang="en-US" dirty="0"/>
            </a:br>
            <a:br>
              <a:rPr lang="en-US" dirty="0"/>
            </a:br>
            <a:endParaRPr lang="en-US" dirty="0"/>
          </a:p>
        </p:txBody>
      </p:sp>
      <p:sp>
        <p:nvSpPr>
          <p:cNvPr id="3" name="Content Placeholder 2">
            <a:extLst>
              <a:ext uri="{FF2B5EF4-FFF2-40B4-BE49-F238E27FC236}">
                <a16:creationId xmlns:a16="http://schemas.microsoft.com/office/drawing/2014/main" id="{9FB872DC-4ECC-9E1A-DD3E-1E3122E8B47D}"/>
              </a:ext>
            </a:extLst>
          </p:cNvPr>
          <p:cNvSpPr>
            <a:spLocks noGrp="1"/>
          </p:cNvSpPr>
          <p:nvPr>
            <p:ph idx="1"/>
          </p:nvPr>
        </p:nvSpPr>
        <p:spPr/>
        <p:txBody>
          <a:bodyPr/>
          <a:lstStyle/>
          <a:p>
            <a:r>
              <a:rPr lang="en-US" dirty="0"/>
              <a:t>Difficulty with hand-eye coordination</a:t>
            </a:r>
          </a:p>
          <a:p>
            <a:r>
              <a:rPr lang="en-US" dirty="0"/>
              <a:t>Difficulty with fine motor activities</a:t>
            </a:r>
          </a:p>
          <a:p>
            <a:pPr lvl="1"/>
            <a:r>
              <a:rPr lang="en-US" dirty="0"/>
              <a:t>Threading beads</a:t>
            </a:r>
          </a:p>
          <a:p>
            <a:pPr lvl="1"/>
            <a:r>
              <a:rPr lang="en-US" dirty="0"/>
              <a:t>handwriting</a:t>
            </a:r>
          </a:p>
        </p:txBody>
      </p:sp>
    </p:spTree>
    <p:extLst>
      <p:ext uri="{BB962C8B-B14F-4D97-AF65-F5344CB8AC3E}">
        <p14:creationId xmlns:p14="http://schemas.microsoft.com/office/powerpoint/2010/main" val="32894103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PlaceHolder 1"/>
          <p:cNvSpPr>
            <a:spLocks noGrp="1"/>
          </p:cNvSpPr>
          <p:nvPr>
            <p:ph/>
          </p:nvPr>
        </p:nvSpPr>
        <p:spPr>
          <a:xfrm>
            <a:off x="685800" y="1471320"/>
            <a:ext cx="10744200" cy="4929480"/>
          </a:xfrm>
          <a:prstGeom prst="rect">
            <a:avLst/>
          </a:prstGeom>
          <a:noFill/>
          <a:ln w="0">
            <a:noFill/>
          </a:ln>
        </p:spPr>
        <p:txBody>
          <a:bodyPr lIns="0" tIns="0" rIns="0" bIns="0" anchor="t">
            <a:normAutofit fontScale="89500" lnSpcReduction="20000"/>
          </a:bodyPr>
          <a:lstStyle/>
          <a:p>
            <a:pPr marL="432000" indent="-324000">
              <a:spcBef>
                <a:spcPts val="1417"/>
              </a:spcBef>
              <a:buClr>
                <a:srgbClr val="000000"/>
              </a:buClr>
              <a:buSzPct val="45000"/>
              <a:buFont typeface="Wingdings" charset="2"/>
              <a:buChar char=""/>
            </a:pPr>
            <a:r>
              <a:rPr lang="en-US" sz="3200" b="0" strike="noStrike" spc="-1">
                <a:latin typeface="Arial"/>
              </a:rPr>
              <a:t>Often present in children with CP, developmental disabilities and other sensory processing deficits (Kran 2019).  </a:t>
            </a:r>
          </a:p>
          <a:p>
            <a:pPr marL="432000" indent="-324000">
              <a:spcBef>
                <a:spcPts val="1417"/>
              </a:spcBef>
              <a:buClr>
                <a:srgbClr val="000000"/>
              </a:buClr>
              <a:buSzPct val="45000"/>
              <a:buFont typeface="Wingdings" charset="2"/>
              <a:buChar char=""/>
            </a:pPr>
            <a:r>
              <a:rPr lang="en-US" sz="3200" b="0" strike="noStrike" spc="-1">
                <a:latin typeface="Arial"/>
              </a:rPr>
              <a:t>Lag in maturation</a:t>
            </a:r>
          </a:p>
          <a:p>
            <a:pPr marL="432000" indent="-324000">
              <a:spcBef>
                <a:spcPts val="1417"/>
              </a:spcBef>
              <a:buClr>
                <a:srgbClr val="000000"/>
              </a:buClr>
              <a:buSzPct val="45000"/>
              <a:buFont typeface="Wingdings" charset="2"/>
              <a:buChar char=""/>
            </a:pPr>
            <a:r>
              <a:rPr lang="en-US" sz="3200" b="0" strike="noStrike" spc="-1">
                <a:latin typeface="Arial"/>
              </a:rPr>
              <a:t>Problems</a:t>
            </a:r>
          </a:p>
          <a:p>
            <a:pPr marL="864000" lvl="1" indent="-324000">
              <a:spcBef>
                <a:spcPts val="1134"/>
              </a:spcBef>
              <a:buClr>
                <a:srgbClr val="000000"/>
              </a:buClr>
              <a:buSzPct val="75000"/>
              <a:buFont typeface="Symbol" charset="2"/>
              <a:buChar char=""/>
            </a:pPr>
            <a:r>
              <a:rPr lang="en-US" sz="2800" b="0" strike="noStrike" spc="-1">
                <a:latin typeface="Arial"/>
              </a:rPr>
              <a:t>Not recognizing differences in shapes, letters, or numbers</a:t>
            </a:r>
          </a:p>
          <a:p>
            <a:pPr marL="864000" lvl="1" indent="-324000">
              <a:spcBef>
                <a:spcPts val="1134"/>
              </a:spcBef>
              <a:buClr>
                <a:srgbClr val="000000"/>
              </a:buClr>
              <a:buSzPct val="75000"/>
              <a:buFont typeface="Symbol" charset="2"/>
              <a:buChar char=""/>
            </a:pPr>
            <a:r>
              <a:rPr lang="en-US" sz="2800" b="0" strike="noStrike" spc="-1">
                <a:latin typeface="Arial"/>
              </a:rPr>
              <a:t>Difficulty writing letters, shapes, copying</a:t>
            </a:r>
          </a:p>
          <a:p>
            <a:pPr marL="864000" lvl="1" indent="-324000">
              <a:spcBef>
                <a:spcPts val="1134"/>
              </a:spcBef>
              <a:buClr>
                <a:srgbClr val="000000"/>
              </a:buClr>
              <a:buSzPct val="75000"/>
              <a:buFont typeface="Symbol" charset="2"/>
              <a:buChar char=""/>
            </a:pPr>
            <a:r>
              <a:rPr lang="en-US" sz="2800" b="0" strike="noStrike" spc="-1">
                <a:latin typeface="Arial"/>
              </a:rPr>
              <a:t>Reading difficulties</a:t>
            </a:r>
          </a:p>
          <a:p>
            <a:pPr marL="864000" lvl="1" indent="-324000">
              <a:spcBef>
                <a:spcPts val="1134"/>
              </a:spcBef>
              <a:buClr>
                <a:srgbClr val="000000"/>
              </a:buClr>
              <a:buSzPct val="75000"/>
              <a:buFont typeface="Symbol" charset="2"/>
              <a:buChar char=""/>
            </a:pPr>
            <a:r>
              <a:rPr lang="en-US" sz="2800" b="0" strike="noStrike" spc="-1">
                <a:latin typeface="Arial"/>
              </a:rPr>
              <a:t>Difficulty staying in lines/mazes</a:t>
            </a:r>
          </a:p>
          <a:p>
            <a:pPr marL="864000" lvl="1" indent="-324000">
              <a:spcBef>
                <a:spcPts val="1134"/>
              </a:spcBef>
              <a:buClr>
                <a:srgbClr val="000000"/>
              </a:buClr>
              <a:buSzPct val="75000"/>
              <a:buFont typeface="Symbol" charset="2"/>
              <a:buChar char=""/>
            </a:pPr>
            <a:r>
              <a:rPr lang="en-US" sz="2800" b="0" strike="noStrike" spc="-1">
                <a:latin typeface="Arial"/>
              </a:rPr>
              <a:t>Identification of objects</a:t>
            </a:r>
          </a:p>
          <a:p>
            <a:pPr marL="864000" lvl="1" indent="-324000">
              <a:spcBef>
                <a:spcPts val="1134"/>
              </a:spcBef>
              <a:buClr>
                <a:srgbClr val="000000"/>
              </a:buClr>
              <a:buSzPct val="75000"/>
              <a:buFont typeface="Symbol" charset="2"/>
              <a:buChar char=""/>
            </a:pPr>
            <a:r>
              <a:rPr lang="en-US" sz="2800" b="0" strike="noStrike" spc="-1">
                <a:latin typeface="Arial"/>
              </a:rPr>
              <a:t>Locating a specific image</a:t>
            </a:r>
          </a:p>
          <a:p>
            <a:pPr marL="864000" lvl="1" indent="-324000">
              <a:spcBef>
                <a:spcPts val="1134"/>
              </a:spcBef>
              <a:buClr>
                <a:srgbClr val="000000"/>
              </a:buClr>
              <a:buSzPct val="75000"/>
              <a:buFont typeface="Symbol" charset="2"/>
              <a:buChar char=""/>
            </a:pPr>
            <a:r>
              <a:rPr lang="en-US" sz="2800" b="0" strike="noStrike" spc="-1">
                <a:latin typeface="Arial"/>
              </a:rPr>
              <a:t>Bumping into things</a:t>
            </a:r>
          </a:p>
        </p:txBody>
      </p:sp>
      <p:sp>
        <p:nvSpPr>
          <p:cNvPr id="634" name="PlaceHolder 2"/>
          <p:cNvSpPr>
            <a:spLocks noGrp="1"/>
          </p:cNvSpPr>
          <p:nvPr>
            <p:ph type="title"/>
          </p:nvPr>
        </p:nvSpPr>
        <p:spPr>
          <a:xfrm>
            <a:off x="609480" y="221040"/>
            <a:ext cx="10972440" cy="1250280"/>
          </a:xfrm>
          <a:prstGeom prst="rect">
            <a:avLst/>
          </a:prstGeom>
          <a:noFill/>
          <a:ln w="0">
            <a:noFill/>
          </a:ln>
        </p:spPr>
        <p:txBody>
          <a:bodyPr lIns="0" tIns="0" rIns="0" bIns="0" anchor="ctr">
            <a:noAutofit/>
          </a:bodyPr>
          <a:lstStyle/>
          <a:p>
            <a:pPr algn="ctr"/>
            <a:r>
              <a:rPr lang="en-US" sz="4400" b="0" strike="noStrike" spc="-1">
                <a:latin typeface="Arial"/>
              </a:rPr>
              <a:t>Cortical Visual Impairment</a:t>
            </a:r>
            <a:br/>
            <a:r>
              <a:rPr lang="en-US" sz="4400" b="0" strike="noStrike" spc="-1">
                <a:latin typeface="Arial"/>
              </a:rPr>
              <a:t>Visual Processing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en-US" sz="4400" b="0" strike="noStrike" spc="-1">
                <a:latin typeface="Arial"/>
              </a:rPr>
              <a:t>Audio-Visual Integration</a:t>
            </a:r>
          </a:p>
        </p:txBody>
      </p:sp>
      <p:sp>
        <p:nvSpPr>
          <p:cNvPr id="636" name="PlaceHolder 2"/>
          <p:cNvSpPr>
            <a:spLocks noGrp="1"/>
          </p:cNvSpPr>
          <p:nvPr>
            <p:ph/>
          </p:nvPr>
        </p:nvSpPr>
        <p:spPr>
          <a:xfrm>
            <a:off x="609480" y="1604520"/>
            <a:ext cx="10972440" cy="3977280"/>
          </a:xfrm>
          <a:prstGeom prst="rect">
            <a:avLst/>
          </a:prstGeom>
          <a:noFill/>
          <a:ln w="0">
            <a:noFill/>
          </a:ln>
        </p:spPr>
        <p:txBody>
          <a:bodyPr lIns="0" tIns="0" rIns="0" bIns="0" anchor="t">
            <a:normAutofit fontScale="92500" lnSpcReduction="20000"/>
          </a:bodyPr>
          <a:lstStyle/>
          <a:p>
            <a:pPr marL="432000" indent="-324000">
              <a:spcBef>
                <a:spcPts val="1417"/>
              </a:spcBef>
              <a:buClr>
                <a:srgbClr val="000000"/>
              </a:buClr>
              <a:buSzPct val="45000"/>
              <a:buFont typeface="Wingdings" charset="2"/>
              <a:buChar char=""/>
            </a:pPr>
            <a:r>
              <a:rPr lang="en-US" sz="3200" b="0" strike="noStrike" spc="-1">
                <a:latin typeface="Arial"/>
              </a:rPr>
              <a:t>Sensory bombardment</a:t>
            </a:r>
          </a:p>
          <a:p>
            <a:pPr marL="864000" lvl="1" indent="-324000">
              <a:spcBef>
                <a:spcPts val="1134"/>
              </a:spcBef>
              <a:buClr>
                <a:srgbClr val="000000"/>
              </a:buClr>
              <a:buSzPct val="75000"/>
              <a:buFont typeface="Symbol" charset="2"/>
              <a:buChar char=""/>
            </a:pPr>
            <a:r>
              <a:rPr lang="en-US" sz="2800" b="0" strike="noStrike" spc="-1">
                <a:latin typeface="Arial"/>
              </a:rPr>
              <a:t>Visual orientation to sound</a:t>
            </a:r>
          </a:p>
          <a:p>
            <a:pPr marL="864000" lvl="1" indent="-324000">
              <a:spcBef>
                <a:spcPts val="1134"/>
              </a:spcBef>
              <a:buClr>
                <a:srgbClr val="000000"/>
              </a:buClr>
              <a:buSzPct val="75000"/>
              <a:buFont typeface="Symbol" charset="2"/>
              <a:buChar char=""/>
            </a:pPr>
            <a:r>
              <a:rPr lang="en-US" sz="2800" b="0" strike="noStrike" spc="-1">
                <a:latin typeface="Arial"/>
              </a:rPr>
              <a:t>Auditory stimuli can influence visual information</a:t>
            </a:r>
          </a:p>
          <a:p>
            <a:pPr marL="864000" lvl="1" indent="-324000">
              <a:spcBef>
                <a:spcPts val="1134"/>
              </a:spcBef>
              <a:buClr>
                <a:srgbClr val="000000"/>
              </a:buClr>
              <a:buSzPct val="75000"/>
              <a:buFont typeface="Symbol" charset="2"/>
              <a:buChar char=""/>
            </a:pPr>
            <a:r>
              <a:rPr lang="en-US" sz="2800" b="0" strike="noStrike" spc="-1">
                <a:latin typeface="Arial"/>
              </a:rPr>
              <a:t>Incongruent  (vision does not match auditory)</a:t>
            </a:r>
          </a:p>
          <a:p>
            <a:pPr marL="864000" lvl="1" indent="-324000">
              <a:spcBef>
                <a:spcPts val="1134"/>
              </a:spcBef>
              <a:buClr>
                <a:srgbClr val="000000"/>
              </a:buClr>
              <a:buSzPct val="75000"/>
              <a:buFont typeface="Symbol" charset="2"/>
              <a:buChar char=""/>
            </a:pPr>
            <a:r>
              <a:rPr lang="en-US" sz="2800" b="0" strike="noStrike" spc="-1">
                <a:latin typeface="Arial"/>
              </a:rPr>
              <a:t> </a:t>
            </a:r>
          </a:p>
          <a:p>
            <a:pPr marL="432000" indent="-324000">
              <a:spcBef>
                <a:spcPts val="1417"/>
              </a:spcBef>
              <a:buClr>
                <a:srgbClr val="000000"/>
              </a:buClr>
              <a:buSzPct val="45000"/>
              <a:buFont typeface="Wingdings" charset="2"/>
              <a:buChar char=""/>
            </a:pPr>
            <a:r>
              <a:rPr lang="en-US" sz="3200" b="0" strike="noStrike" spc="-1">
                <a:latin typeface="Arial"/>
              </a:rPr>
              <a:t>‘trying to understand in a noisy room- rely on visual information (Ma et al, 2009)</a:t>
            </a:r>
          </a:p>
          <a:p>
            <a:pPr marL="432000" indent="-324000">
              <a:spcBef>
                <a:spcPts val="1417"/>
              </a:spcBef>
              <a:buClr>
                <a:srgbClr val="000000"/>
              </a:buClr>
              <a:buSzPct val="45000"/>
              <a:buFont typeface="Wingdings" charset="2"/>
              <a:buChar char=""/>
            </a:pPr>
            <a:endParaRPr lang="en-US" sz="3200" b="0" strike="noStrike" spc="-1">
              <a:latin typeface="Arial"/>
            </a:endParaRPr>
          </a:p>
          <a:p>
            <a:pPr marL="432000" indent="-324000">
              <a:spcBef>
                <a:spcPts val="1417"/>
              </a:spcBef>
              <a:buClr>
                <a:srgbClr val="000000"/>
              </a:buClr>
              <a:buSzPct val="45000"/>
              <a:buFont typeface="Wingdings" charset="2"/>
              <a:buChar char=""/>
            </a:pPr>
            <a:r>
              <a:rPr lang="en-US" sz="3200" b="0" strike="noStrike" spc="-1">
                <a:latin typeface="Arial"/>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en-US" sz="4400" b="0" strike="noStrike" spc="-1">
                <a:latin typeface="Arial"/>
              </a:rPr>
              <a:t>Auditory/Visual</a:t>
            </a:r>
          </a:p>
        </p:txBody>
      </p:sp>
      <p:sp>
        <p:nvSpPr>
          <p:cNvPr id="63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Multi-disciplinary team</a:t>
            </a:r>
          </a:p>
          <a:p>
            <a:pPr marL="432000" indent="-324000">
              <a:spcBef>
                <a:spcPts val="1417"/>
              </a:spcBef>
              <a:buClr>
                <a:srgbClr val="000000"/>
              </a:buClr>
              <a:buSzPct val="45000"/>
              <a:buFont typeface="Wingdings" charset="2"/>
              <a:buChar char=""/>
            </a:pPr>
            <a:r>
              <a:rPr lang="en-US" sz="3200" b="0" strike="noStrike" spc="-1">
                <a:latin typeface="Arial"/>
              </a:rPr>
              <a:t>OT</a:t>
            </a:r>
          </a:p>
          <a:p>
            <a:pPr marL="432000" indent="-324000">
              <a:spcBef>
                <a:spcPts val="1417"/>
              </a:spcBef>
              <a:buClr>
                <a:srgbClr val="000000"/>
              </a:buClr>
              <a:buSzPct val="45000"/>
              <a:buFont typeface="Wingdings" charset="2"/>
              <a:buChar char=""/>
            </a:pPr>
            <a:r>
              <a:rPr lang="en-US" sz="3200" b="0" strike="noStrike" spc="-1">
                <a:latin typeface="Arial"/>
              </a:rPr>
              <a:t>Modifying the environment</a:t>
            </a:r>
          </a:p>
          <a:p>
            <a:pPr marL="432000" indent="-324000">
              <a:spcBef>
                <a:spcPts val="1417"/>
              </a:spcBef>
              <a:buClr>
                <a:srgbClr val="000000"/>
              </a:buClr>
              <a:buSzPct val="45000"/>
              <a:buFont typeface="Wingdings" charset="2"/>
              <a:buChar char=""/>
            </a:pPr>
            <a:r>
              <a:rPr lang="en-US" sz="3200" b="0" strike="noStrike" spc="-1">
                <a:latin typeface="Arial"/>
              </a:rPr>
              <a:t>Reduce distractions</a:t>
            </a:r>
          </a:p>
          <a:p>
            <a:pPr marL="432000" indent="-324000">
              <a:spcBef>
                <a:spcPts val="1417"/>
              </a:spcBef>
              <a:buClr>
                <a:srgbClr val="000000"/>
              </a:buClr>
              <a:buSzPct val="45000"/>
              <a:buFont typeface="Wingdings" charset="2"/>
              <a:buChar char=""/>
            </a:pPr>
            <a:r>
              <a:rPr lang="en-US" sz="3200" b="0" strike="noStrike" spc="-1">
                <a:latin typeface="Arial"/>
              </a:rPr>
              <a:t> </a:t>
            </a:r>
          </a:p>
        </p:txBody>
      </p:sp>
      <p:pic>
        <p:nvPicPr>
          <p:cNvPr id="639" name="Picture 638"/>
          <p:cNvPicPr/>
          <p:nvPr/>
        </p:nvPicPr>
        <p:blipFill>
          <a:blip r:embed="rId2"/>
          <a:stretch/>
        </p:blipFill>
        <p:spPr>
          <a:xfrm rot="21595800">
            <a:off x="5972760" y="3158640"/>
            <a:ext cx="5968800" cy="3695400"/>
          </a:xfrm>
          <a:prstGeom prst="rect">
            <a:avLst/>
          </a:prstGeom>
          <a:ln w="0">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99368A-8103-E2FF-1819-2A2FE6764603}"/>
              </a:ext>
            </a:extLst>
          </p:cNvPr>
          <p:cNvSpPr>
            <a:spLocks noGrp="1"/>
          </p:cNvSpPr>
          <p:nvPr>
            <p:ph type="title"/>
          </p:nvPr>
        </p:nvSpPr>
        <p:spPr/>
        <p:txBody>
          <a:bodyPr/>
          <a:lstStyle/>
          <a:p>
            <a:r>
              <a:rPr lang="en-US" dirty="0"/>
              <a:t>Auditory Neuropathy Spectrum Disorder (ANSD)</a:t>
            </a:r>
          </a:p>
        </p:txBody>
      </p:sp>
      <p:sp>
        <p:nvSpPr>
          <p:cNvPr id="5" name="Text Placeholder 4">
            <a:extLst>
              <a:ext uri="{FF2B5EF4-FFF2-40B4-BE49-F238E27FC236}">
                <a16:creationId xmlns:a16="http://schemas.microsoft.com/office/drawing/2014/main" id="{9D286264-1484-69D1-0293-7F900918C13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308269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Implications for Education</a:t>
            </a:r>
          </a:p>
        </p:txBody>
      </p:sp>
      <p:sp>
        <p:nvSpPr>
          <p:cNvPr id="3" name="Content Placeholder 2"/>
          <p:cNvSpPr>
            <a:spLocks noGrp="1"/>
          </p:cNvSpPr>
          <p:nvPr>
            <p:ph idx="1"/>
          </p:nvPr>
        </p:nvSpPr>
        <p:spPr/>
        <p:txBody>
          <a:bodyPr/>
          <a:lstStyle/>
          <a:p>
            <a:r>
              <a:t>- Students may appear inattentive or unmotivated</a:t>
            </a:r>
          </a:p>
          <a:p>
            <a:r>
              <a:t>- Visual access to curriculum may be inconsistent</a:t>
            </a:r>
          </a:p>
          <a:p>
            <a:r>
              <a:t>- Misinterpretation of behaviors is common</a:t>
            </a:r>
          </a:p>
          <a:p>
            <a:r>
              <a:t>- Fluctuating performance can lead to frustration</a:t>
            </a:r>
          </a:p>
          <a:p>
            <a:r>
              <a:t>- Educators must recognize and adapt classroom environments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Auditory Neuropathy Spectrum Disorder</a:t>
            </a:r>
          </a:p>
        </p:txBody>
      </p:sp>
      <p:sp>
        <p:nvSpPr>
          <p:cNvPr id="3" name="Content Placeholder 2"/>
          <p:cNvSpPr>
            <a:spLocks noGrp="1"/>
          </p:cNvSpPr>
          <p:nvPr>
            <p:ph sz="quarter" idx="1"/>
          </p:nvPr>
        </p:nvSpPr>
        <p:spPr/>
        <p:txBody>
          <a:bodyPr/>
          <a:lstStyle/>
          <a:p>
            <a:r>
              <a:rPr lang="en-US" dirty="0"/>
              <a:t>Definition:  A form of hearing impairment in which the outer hair cell function works properly, but neural transmission in the auditory pathway is disordered.  </a:t>
            </a:r>
          </a:p>
          <a:p>
            <a:pPr lvl="1"/>
            <a:r>
              <a:rPr lang="en-US" dirty="0"/>
              <a:t>Approximately 7% of permanent severe to profound childhood hearing loss. </a:t>
            </a:r>
          </a:p>
          <a:p>
            <a:r>
              <a:rPr lang="en-US" dirty="0"/>
              <a:t>Characterized by neural </a:t>
            </a:r>
            <a:r>
              <a:rPr lang="en-US" dirty="0" err="1"/>
              <a:t>dys</a:t>
            </a:r>
            <a:r>
              <a:rPr lang="en-US" dirty="0"/>
              <a:t>-synchrony (poor timing of neural firing).</a:t>
            </a:r>
          </a:p>
          <a:p>
            <a:pPr marL="0" indent="0">
              <a:buNone/>
            </a:pPr>
            <a:r>
              <a:rPr lang="en-US" dirty="0"/>
              <a:t>• 'Spectrum' reflects variable sites of dysfunction and a range of impacts.</a:t>
            </a:r>
          </a:p>
          <a:p>
            <a:pPr marL="0" indent="0">
              <a:buNone/>
            </a:pPr>
            <a:r>
              <a:rPr lang="en-US" dirty="0"/>
              <a:t> </a:t>
            </a:r>
          </a:p>
        </p:txBody>
      </p:sp>
      <p:pic>
        <p:nvPicPr>
          <p:cNvPr id="4" name="Picture 1" descr="LSU-HEALTH">
            <a:extLst>
              <a:ext uri="{FF2B5EF4-FFF2-40B4-BE49-F238E27FC236}">
                <a16:creationId xmlns:a16="http://schemas.microsoft.com/office/drawing/2014/main" id="{9FE36307-E63B-4065-8B63-F761EDA1E9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438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828801" y="761995"/>
          <a:ext cx="8381997" cy="6301421"/>
        </p:xfrm>
        <a:graphic>
          <a:graphicData uri="http://schemas.openxmlformats.org/drawingml/2006/table">
            <a:tbl>
              <a:tblPr/>
              <a:tblGrid>
                <a:gridCol w="2793999">
                  <a:extLst>
                    <a:ext uri="{9D8B030D-6E8A-4147-A177-3AD203B41FA5}">
                      <a16:colId xmlns:a16="http://schemas.microsoft.com/office/drawing/2014/main" val="20000"/>
                    </a:ext>
                  </a:extLst>
                </a:gridCol>
                <a:gridCol w="2793999">
                  <a:extLst>
                    <a:ext uri="{9D8B030D-6E8A-4147-A177-3AD203B41FA5}">
                      <a16:colId xmlns:a16="http://schemas.microsoft.com/office/drawing/2014/main" val="20001"/>
                    </a:ext>
                  </a:extLst>
                </a:gridCol>
                <a:gridCol w="2793999">
                  <a:extLst>
                    <a:ext uri="{9D8B030D-6E8A-4147-A177-3AD203B41FA5}">
                      <a16:colId xmlns:a16="http://schemas.microsoft.com/office/drawing/2014/main" val="20002"/>
                    </a:ext>
                  </a:extLst>
                </a:gridCol>
              </a:tblGrid>
              <a:tr h="218310">
                <a:tc>
                  <a:txBody>
                    <a:bodyPr/>
                    <a:lstStyle/>
                    <a:p>
                      <a:pPr marL="0" marR="0" algn="ctr">
                        <a:spcBef>
                          <a:spcPts val="0"/>
                        </a:spcBef>
                        <a:spcAft>
                          <a:spcPts val="0"/>
                        </a:spcAft>
                      </a:pPr>
                      <a:r>
                        <a:rPr lang="en-US" sz="1600" b="1">
                          <a:latin typeface="Times New Roman"/>
                          <a:ea typeface="Times New Roman"/>
                        </a:rPr>
                        <a:t>HEARING LOSS</a:t>
                      </a:r>
                      <a:endParaRPr lang="en-US" sz="1600">
                        <a:latin typeface="Times New Roman"/>
                        <a:ea typeface="Times New Roman"/>
                      </a:endParaRPr>
                    </a:p>
                  </a:txBody>
                  <a:tcPr marL="56444" marR="5644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Times New Roman"/>
                          <a:ea typeface="Times New Roman"/>
                        </a:rPr>
                        <a:t>AN/AD</a:t>
                      </a:r>
                      <a:endParaRPr lang="en-US" sz="1600">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Times New Roman"/>
                          <a:ea typeface="Times New Roman"/>
                        </a:rPr>
                        <a:t>(C)APD</a:t>
                      </a:r>
                      <a:endParaRPr lang="en-US" sz="1600">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8310">
                <a:tc>
                  <a:txBody>
                    <a:bodyPr/>
                    <a:lstStyle/>
                    <a:p>
                      <a:pPr marL="0" marR="0" algn="ctr">
                        <a:spcBef>
                          <a:spcPts val="0"/>
                        </a:spcBef>
                        <a:spcAft>
                          <a:spcPts val="0"/>
                        </a:spcAft>
                      </a:pPr>
                      <a:r>
                        <a:rPr lang="en-US" sz="1600">
                          <a:latin typeface="Times New Roman"/>
                          <a:ea typeface="Times New Roman"/>
                        </a:rPr>
                        <a:t>Family History</a:t>
                      </a:r>
                    </a:p>
                  </a:txBody>
                  <a:tcPr marL="56444" marR="56444"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latin typeface="Times New Roman"/>
                          <a:ea typeface="Times New Roman"/>
                        </a:rPr>
                        <a:t>Family History</a:t>
                      </a: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latin typeface="Times New Roman"/>
                          <a:ea typeface="Times New Roman"/>
                        </a:rPr>
                        <a:t>Family History</a:t>
                      </a:r>
                    </a:p>
                  </a:txBody>
                  <a:tcPr marL="56444" marR="56444"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873237">
                <a:tc>
                  <a:txBody>
                    <a:bodyPr/>
                    <a:lstStyle/>
                    <a:p>
                      <a:pPr marL="0" marR="0" algn="ctr">
                        <a:spcBef>
                          <a:spcPts val="0"/>
                        </a:spcBef>
                        <a:spcAft>
                          <a:spcPts val="0"/>
                        </a:spcAft>
                      </a:pPr>
                      <a:r>
                        <a:rPr lang="en-US" sz="1600">
                          <a:latin typeface="Times New Roman"/>
                          <a:ea typeface="Times New Roman"/>
                        </a:rPr>
                        <a:t>Infections:</a:t>
                      </a:r>
                    </a:p>
                    <a:p>
                      <a:pPr marL="0" marR="0" algn="ctr">
                        <a:spcBef>
                          <a:spcPts val="0"/>
                        </a:spcBef>
                        <a:spcAft>
                          <a:spcPts val="0"/>
                        </a:spcAft>
                      </a:pPr>
                      <a:r>
                        <a:rPr lang="pt-BR" sz="1600">
                          <a:latin typeface="Times New Roman"/>
                          <a:ea typeface="Times New Roman"/>
                        </a:rPr>
                        <a:t>[Toxoplasmosis, Rubella, Cytomegalovirus (CMV), Herpes Virus, Syphilis]</a:t>
                      </a:r>
                      <a:endParaRPr lang="en-US" sz="1600">
                        <a:latin typeface="Times New Roman"/>
                        <a:ea typeface="Times New Roman"/>
                      </a:endParaRPr>
                    </a:p>
                  </a:txBody>
                  <a:tcPr marL="56444" marR="5644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Infections:</a:t>
                      </a:r>
                    </a:p>
                    <a:p>
                      <a:pPr marL="0" marR="0" algn="ctr">
                        <a:spcBef>
                          <a:spcPts val="0"/>
                        </a:spcBef>
                        <a:spcAft>
                          <a:spcPts val="0"/>
                        </a:spcAft>
                      </a:pPr>
                      <a:r>
                        <a:rPr lang="en-US" sz="1600">
                          <a:latin typeface="Times New Roman"/>
                          <a:ea typeface="Times New Roman"/>
                        </a:rPr>
                        <a:t>[Toxoplasmosis, Rubella, Cytomegalovirus (CMV), Herpes Virus, Syphilis]</a:t>
                      </a: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Infections:</a:t>
                      </a:r>
                    </a:p>
                    <a:p>
                      <a:pPr marL="0" marR="0" algn="ctr">
                        <a:spcBef>
                          <a:spcPts val="0"/>
                        </a:spcBef>
                        <a:spcAft>
                          <a:spcPts val="0"/>
                        </a:spcAft>
                      </a:pPr>
                      <a:r>
                        <a:rPr lang="en-US" sz="1600">
                          <a:latin typeface="Times New Roman"/>
                          <a:ea typeface="Times New Roman"/>
                        </a:rPr>
                        <a:t>[Toxoplasmosis, Rubella, Cytomegalovirus (CMV), Herpes Virus, Syphilis]</a:t>
                      </a:r>
                    </a:p>
                  </a:txBody>
                  <a:tcPr marL="56444" marR="56444"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218310">
                <a:tc>
                  <a:txBody>
                    <a:bodyPr/>
                    <a:lstStyle/>
                    <a:p>
                      <a:pPr marL="0" marR="0" algn="ctr">
                        <a:spcBef>
                          <a:spcPts val="0"/>
                        </a:spcBef>
                        <a:spcAft>
                          <a:spcPts val="0"/>
                        </a:spcAft>
                      </a:pPr>
                      <a:r>
                        <a:rPr lang="en-US" sz="1600">
                          <a:latin typeface="Times New Roman"/>
                          <a:ea typeface="Times New Roman"/>
                        </a:rPr>
                        <a:t>Hyperbilirubinemia</a:t>
                      </a:r>
                    </a:p>
                  </a:txBody>
                  <a:tcPr marL="56444" marR="5644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Hyperbilirubinemia</a:t>
                      </a: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Hyperbilirubinemia</a:t>
                      </a:r>
                    </a:p>
                  </a:txBody>
                  <a:tcPr marL="56444" marR="56444"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436619">
                <a:tc>
                  <a:txBody>
                    <a:bodyPr/>
                    <a:lstStyle/>
                    <a:p>
                      <a:pPr marL="0" marR="0" algn="ctr">
                        <a:spcBef>
                          <a:spcPts val="0"/>
                        </a:spcBef>
                        <a:spcAft>
                          <a:spcPts val="0"/>
                        </a:spcAft>
                      </a:pPr>
                      <a:r>
                        <a:rPr lang="en-US" sz="1600">
                          <a:latin typeface="Times New Roman"/>
                          <a:ea typeface="Times New Roman"/>
                        </a:rPr>
                        <a:t>Craniofacial Anomalies</a:t>
                      </a:r>
                    </a:p>
                  </a:txBody>
                  <a:tcPr marL="56444" marR="5644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Immune Disorders</a:t>
                      </a:r>
                    </a:p>
                    <a:p>
                      <a:pPr marL="0" marR="0" algn="ctr">
                        <a:spcBef>
                          <a:spcPts val="0"/>
                        </a:spcBef>
                        <a:spcAft>
                          <a:spcPts val="0"/>
                        </a:spcAft>
                      </a:pPr>
                      <a:r>
                        <a:rPr lang="en-US" sz="1600">
                          <a:latin typeface="Times New Roman"/>
                          <a:ea typeface="Times New Roman"/>
                        </a:rPr>
                        <a:t>(Type 1 Diabetes)</a:t>
                      </a: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RH Incompatibility</a:t>
                      </a:r>
                    </a:p>
                  </a:txBody>
                  <a:tcPr marL="56444" marR="56444"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218310">
                <a:tc>
                  <a:txBody>
                    <a:bodyPr/>
                    <a:lstStyle/>
                    <a:p>
                      <a:pPr marL="0" marR="0" algn="ctr">
                        <a:spcBef>
                          <a:spcPts val="0"/>
                        </a:spcBef>
                        <a:spcAft>
                          <a:spcPts val="0"/>
                        </a:spcAft>
                      </a:pPr>
                      <a:r>
                        <a:rPr lang="en-US" sz="1600">
                          <a:latin typeface="Times New Roman"/>
                          <a:ea typeface="Times New Roman"/>
                        </a:rPr>
                        <a:t>Low Birth Weight</a:t>
                      </a:r>
                    </a:p>
                  </a:txBody>
                  <a:tcPr marL="56444" marR="5644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Uremia</a:t>
                      </a: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Difficulty During Birth</a:t>
                      </a:r>
                    </a:p>
                  </a:txBody>
                  <a:tcPr marL="56444" marR="56444"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218310">
                <a:tc>
                  <a:txBody>
                    <a:bodyPr/>
                    <a:lstStyle/>
                    <a:p>
                      <a:pPr marL="0" marR="0" algn="ctr">
                        <a:spcBef>
                          <a:spcPts val="0"/>
                        </a:spcBef>
                        <a:spcAft>
                          <a:spcPts val="0"/>
                        </a:spcAft>
                      </a:pPr>
                      <a:r>
                        <a:rPr lang="en-US" sz="1600">
                          <a:latin typeface="Times New Roman"/>
                          <a:ea typeface="Times New Roman"/>
                        </a:rPr>
                        <a:t>Other Syndromes</a:t>
                      </a:r>
                    </a:p>
                  </a:txBody>
                  <a:tcPr marL="56444" marR="5644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Genetic/Syndrome</a:t>
                      </a: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Toxic Exposures</a:t>
                      </a:r>
                    </a:p>
                  </a:txBody>
                  <a:tcPr marL="56444" marR="56444"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218310">
                <a:tc>
                  <a:txBody>
                    <a:bodyPr/>
                    <a:lstStyle/>
                    <a:p>
                      <a:pPr marL="0" marR="0" algn="ctr">
                        <a:spcBef>
                          <a:spcPts val="0"/>
                        </a:spcBef>
                        <a:spcAft>
                          <a:spcPts val="0"/>
                        </a:spcAft>
                      </a:pPr>
                      <a:r>
                        <a:rPr lang="en-US" sz="1600">
                          <a:latin typeface="Times New Roman"/>
                          <a:ea typeface="Times New Roman"/>
                        </a:rPr>
                        <a:t>Ototoxic Medications</a:t>
                      </a:r>
                    </a:p>
                  </a:txBody>
                  <a:tcPr marL="56444" marR="5644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endParaRPr lang="en-US" sz="1600">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Ototoxic Medications</a:t>
                      </a:r>
                    </a:p>
                  </a:txBody>
                  <a:tcPr marL="56444" marR="56444"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218310">
                <a:tc>
                  <a:txBody>
                    <a:bodyPr/>
                    <a:lstStyle/>
                    <a:p>
                      <a:pPr marL="0" marR="0" algn="ctr">
                        <a:spcBef>
                          <a:spcPts val="0"/>
                        </a:spcBef>
                        <a:spcAft>
                          <a:spcPts val="0"/>
                        </a:spcAft>
                      </a:pPr>
                      <a:r>
                        <a:rPr lang="en-US" sz="1600">
                          <a:latin typeface="Times New Roman"/>
                          <a:ea typeface="Times New Roman"/>
                        </a:rPr>
                        <a:t>Prematurity</a:t>
                      </a:r>
                    </a:p>
                  </a:txBody>
                  <a:tcPr marL="56444" marR="5644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endParaRPr lang="en-US" sz="1600">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Prematurity</a:t>
                      </a:r>
                    </a:p>
                  </a:txBody>
                  <a:tcPr marL="56444" marR="56444"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218310">
                <a:tc>
                  <a:txBody>
                    <a:bodyPr/>
                    <a:lstStyle/>
                    <a:p>
                      <a:pPr marL="0" marR="0" algn="ctr">
                        <a:spcBef>
                          <a:spcPts val="0"/>
                        </a:spcBef>
                        <a:spcAft>
                          <a:spcPts val="0"/>
                        </a:spcAft>
                      </a:pPr>
                      <a:r>
                        <a:rPr lang="en-US" sz="1600">
                          <a:latin typeface="Times New Roman"/>
                          <a:ea typeface="Times New Roman"/>
                        </a:rPr>
                        <a:t>Anoxia</a:t>
                      </a:r>
                    </a:p>
                  </a:txBody>
                  <a:tcPr marL="56444" marR="5644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endParaRPr lang="en-US" sz="1600">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Anoxia</a:t>
                      </a:r>
                    </a:p>
                  </a:txBody>
                  <a:tcPr marL="56444" marR="56444"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9"/>
                  </a:ext>
                </a:extLst>
              </a:tr>
              <a:tr h="218310">
                <a:tc>
                  <a:txBody>
                    <a:bodyPr/>
                    <a:lstStyle/>
                    <a:p>
                      <a:pPr marL="0" marR="0" algn="ctr">
                        <a:spcBef>
                          <a:spcPts val="0"/>
                        </a:spcBef>
                        <a:spcAft>
                          <a:spcPts val="0"/>
                        </a:spcAft>
                      </a:pPr>
                      <a:r>
                        <a:rPr lang="en-US" sz="1600">
                          <a:latin typeface="Times New Roman"/>
                          <a:ea typeface="Times New Roman"/>
                        </a:rPr>
                        <a:t>Infections after Birth</a:t>
                      </a:r>
                    </a:p>
                  </a:txBody>
                  <a:tcPr marL="56444" marR="5644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endParaRPr lang="en-US" sz="1600">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Infections after Birth</a:t>
                      </a:r>
                    </a:p>
                  </a:txBody>
                  <a:tcPr marL="56444" marR="56444"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218310">
                <a:tc>
                  <a:txBody>
                    <a:bodyPr/>
                    <a:lstStyle/>
                    <a:p>
                      <a:pPr marL="0" marR="0" algn="ctr">
                        <a:spcBef>
                          <a:spcPts val="0"/>
                        </a:spcBef>
                        <a:spcAft>
                          <a:spcPts val="0"/>
                        </a:spcAft>
                      </a:pPr>
                      <a:r>
                        <a:rPr lang="en-US" sz="1600">
                          <a:latin typeface="Times New Roman"/>
                          <a:ea typeface="Times New Roman"/>
                        </a:rPr>
                        <a:t>Mechanical Ventilation</a:t>
                      </a:r>
                    </a:p>
                  </a:txBody>
                  <a:tcPr marL="56444" marR="5644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endParaRPr lang="en-US" sz="1600">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Head Trauma</a:t>
                      </a:r>
                    </a:p>
                  </a:txBody>
                  <a:tcPr marL="56444" marR="56444"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
                  </a:ext>
                </a:extLst>
              </a:tr>
              <a:tr h="218310">
                <a:tc>
                  <a:txBody>
                    <a:bodyPr/>
                    <a:lstStyle/>
                    <a:p>
                      <a:pPr marL="0" marR="0" algn="ctr">
                        <a:spcBef>
                          <a:spcPts val="0"/>
                        </a:spcBef>
                        <a:spcAft>
                          <a:spcPts val="0"/>
                        </a:spcAft>
                      </a:pPr>
                      <a:r>
                        <a:rPr lang="en-US" sz="1600">
                          <a:latin typeface="Times New Roman"/>
                          <a:ea typeface="Times New Roman"/>
                        </a:rPr>
                        <a:t>Bacterial Meningitis</a:t>
                      </a:r>
                    </a:p>
                  </a:txBody>
                  <a:tcPr marL="56444" marR="5644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endParaRPr lang="en-US" sz="1600">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Cerebrovascular Disorders</a:t>
                      </a:r>
                    </a:p>
                  </a:txBody>
                  <a:tcPr marL="56444" marR="56444"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2"/>
                  </a:ext>
                </a:extLst>
              </a:tr>
              <a:tr h="2156141">
                <a:tc>
                  <a:txBody>
                    <a:bodyPr/>
                    <a:lstStyle/>
                    <a:p>
                      <a:pPr marL="0" marR="0" algn="ctr">
                        <a:spcBef>
                          <a:spcPts val="0"/>
                        </a:spcBef>
                        <a:spcAft>
                          <a:spcPts val="0"/>
                        </a:spcAft>
                      </a:pPr>
                      <a:endParaRPr lang="en-US" sz="1600" dirty="0">
                        <a:latin typeface="Times New Roman"/>
                        <a:ea typeface="Times New Roman"/>
                      </a:endParaRPr>
                    </a:p>
                  </a:txBody>
                  <a:tcPr marL="56444" marR="56444" marT="0"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a:latin typeface="Times New Roman"/>
                        <a:ea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rPr>
                        <a:t>Metabolic Disorders</a:t>
                      </a:r>
                    </a:p>
                    <a:p>
                      <a:pPr marL="0" marR="0" algn="ctr">
                        <a:spcBef>
                          <a:spcPts val="0"/>
                        </a:spcBef>
                        <a:spcAft>
                          <a:spcPts val="0"/>
                        </a:spcAft>
                      </a:pPr>
                      <a:r>
                        <a:rPr lang="en-US" sz="1600" dirty="0">
                          <a:latin typeface="Times New Roman"/>
                          <a:ea typeface="Times New Roman"/>
                        </a:rPr>
                        <a:t>Epilepsy</a:t>
                      </a:r>
                    </a:p>
                    <a:p>
                      <a:pPr marL="0" marR="0" algn="ctr">
                        <a:spcBef>
                          <a:spcPts val="0"/>
                        </a:spcBef>
                        <a:spcAft>
                          <a:spcPts val="0"/>
                        </a:spcAft>
                      </a:pPr>
                      <a:r>
                        <a:rPr lang="en-US" sz="1600" dirty="0">
                          <a:latin typeface="Times New Roman"/>
                          <a:ea typeface="Times New Roman"/>
                        </a:rPr>
                        <a:t>Recurrent </a:t>
                      </a:r>
                      <a:r>
                        <a:rPr lang="en-US" sz="1600" dirty="0" err="1">
                          <a:latin typeface="Times New Roman"/>
                          <a:ea typeface="Times New Roman"/>
                        </a:rPr>
                        <a:t>Otitis</a:t>
                      </a:r>
                      <a:r>
                        <a:rPr lang="en-US" sz="1600" dirty="0">
                          <a:latin typeface="Times New Roman"/>
                          <a:ea typeface="Times New Roman"/>
                        </a:rPr>
                        <a:t> Media</a:t>
                      </a:r>
                    </a:p>
                    <a:p>
                      <a:pPr marL="0" marR="0" algn="ctr">
                        <a:spcBef>
                          <a:spcPts val="0"/>
                        </a:spcBef>
                        <a:spcAft>
                          <a:spcPts val="0"/>
                        </a:spcAft>
                      </a:pPr>
                      <a:r>
                        <a:rPr lang="en-US" sz="1600" dirty="0">
                          <a:latin typeface="Times New Roman"/>
                          <a:ea typeface="Times New Roman"/>
                        </a:rPr>
                        <a:t>Meningitis/Encephalitis</a:t>
                      </a:r>
                    </a:p>
                    <a:p>
                      <a:pPr marL="0" marR="0" algn="ctr">
                        <a:spcBef>
                          <a:spcPts val="0"/>
                        </a:spcBef>
                        <a:spcAft>
                          <a:spcPts val="0"/>
                        </a:spcAft>
                      </a:pPr>
                      <a:r>
                        <a:rPr lang="en-US" sz="1600" dirty="0">
                          <a:latin typeface="Times New Roman"/>
                          <a:ea typeface="Times New Roman"/>
                        </a:rPr>
                        <a:t>Developmental Disorders (e.g. Dyslexia, Learning Disability, Language Impairment, Attention Deficit Hyperactivity Disorder)</a:t>
                      </a:r>
                    </a:p>
                  </a:txBody>
                  <a:tcPr marL="56444" marR="56444" marT="0" marB="0">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92598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Educational and Psychosocial Impact</a:t>
            </a:r>
          </a:p>
        </p:txBody>
      </p:sp>
      <p:sp>
        <p:nvSpPr>
          <p:cNvPr id="3" name="Content Placeholder 2"/>
          <p:cNvSpPr>
            <a:spLocks noGrp="1"/>
          </p:cNvSpPr>
          <p:nvPr>
            <p:ph idx="1"/>
          </p:nvPr>
        </p:nvSpPr>
        <p:spPr/>
        <p:txBody>
          <a:bodyPr>
            <a:normAutofit/>
          </a:bodyPr>
          <a:lstStyle/>
          <a:p>
            <a:pPr marL="0" indent="0" algn="l">
              <a:buNone/>
              <a:defRPr sz="2000"/>
            </a:pPr>
            <a:r>
              <a:rPr sz="3600" dirty="0"/>
              <a:t>• Even mild or unilateral hearing loss is educationally significant.</a:t>
            </a:r>
          </a:p>
          <a:p>
            <a:pPr marL="0" indent="0" algn="l">
              <a:buNone/>
              <a:defRPr sz="2000"/>
            </a:pPr>
            <a:r>
              <a:rPr sz="3600" dirty="0"/>
              <a:t>• Challenges: speech recognition in noise, fatigue, lower self-esteem.</a:t>
            </a:r>
          </a:p>
          <a:p>
            <a:pPr marL="0" indent="0" algn="l">
              <a:buNone/>
              <a:defRPr sz="2000"/>
            </a:pPr>
            <a:r>
              <a:rPr sz="3600" dirty="0"/>
              <a:t>• Collaboration among audiologists, educators, and families is essential.</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Pathophysiology</a:t>
            </a:r>
          </a:p>
        </p:txBody>
      </p:sp>
      <p:sp>
        <p:nvSpPr>
          <p:cNvPr id="3" name="Content Placeholder 2"/>
          <p:cNvSpPr>
            <a:spLocks noGrp="1"/>
          </p:cNvSpPr>
          <p:nvPr>
            <p:ph idx="1"/>
          </p:nvPr>
        </p:nvSpPr>
        <p:spPr/>
        <p:txBody>
          <a:bodyPr>
            <a:normAutofit fontScale="85000" lnSpcReduction="20000"/>
          </a:bodyPr>
          <a:lstStyle/>
          <a:p>
            <a:r>
              <a:t>Possible sites of dysfunction:</a:t>
            </a:r>
          </a:p>
          <a:p>
            <a:r>
              <a:t>• Inner hair cells (neurotransmitter release)</a:t>
            </a:r>
          </a:p>
          <a:p>
            <a:r>
              <a:t>• Synaptic junction (e.g., OTOF mutation)</a:t>
            </a:r>
          </a:p>
          <a:p>
            <a:r>
              <a:t>• Auditory nerve fibers (demyelination)</a:t>
            </a:r>
          </a:p>
          <a:p>
            <a:endParaRPr/>
          </a:p>
          <a:p>
            <a:r>
              <a:t>Common causes:</a:t>
            </a:r>
          </a:p>
          <a:p>
            <a:r>
              <a:t>• Genetic mutations</a:t>
            </a:r>
          </a:p>
          <a:p>
            <a:r>
              <a:t>• Hyperbilirubinemia</a:t>
            </a:r>
          </a:p>
          <a:p>
            <a:r>
              <a:t>• Hypoxia</a:t>
            </a:r>
          </a:p>
          <a:p>
            <a:r>
              <a:t>• Prematurity</a:t>
            </a:r>
          </a:p>
          <a:p>
            <a:r>
              <a:t>• CMV infection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3D10-E71C-4872-87BF-044A4505D336}"/>
              </a:ext>
            </a:extLst>
          </p:cNvPr>
          <p:cNvSpPr>
            <a:spLocks noGrp="1"/>
          </p:cNvSpPr>
          <p:nvPr>
            <p:ph type="title"/>
          </p:nvPr>
        </p:nvSpPr>
        <p:spPr/>
        <p:txBody>
          <a:bodyPr/>
          <a:lstStyle/>
          <a:p>
            <a:r>
              <a:rPr lang="en-US" dirty="0"/>
              <a:t>ANSD &amp; CAPD</a:t>
            </a:r>
          </a:p>
        </p:txBody>
      </p:sp>
      <p:sp>
        <p:nvSpPr>
          <p:cNvPr id="3" name="Content Placeholder 2">
            <a:extLst>
              <a:ext uri="{FF2B5EF4-FFF2-40B4-BE49-F238E27FC236}">
                <a16:creationId xmlns:a16="http://schemas.microsoft.com/office/drawing/2014/main" id="{14CFE11D-62D2-4D36-B45D-7E7E5AAB43D4}"/>
              </a:ext>
            </a:extLst>
          </p:cNvPr>
          <p:cNvSpPr>
            <a:spLocks noGrp="1"/>
          </p:cNvSpPr>
          <p:nvPr>
            <p:ph idx="1"/>
          </p:nvPr>
        </p:nvSpPr>
        <p:spPr>
          <a:xfrm>
            <a:off x="704675" y="1359017"/>
            <a:ext cx="10649125" cy="4817946"/>
          </a:xfrm>
        </p:spPr>
        <p:txBody>
          <a:bodyPr/>
          <a:lstStyle/>
          <a:p>
            <a:r>
              <a:rPr lang="en-US" dirty="0"/>
              <a:t>Have never had a patient referral for CAPD and learn that it is ANSD</a:t>
            </a:r>
          </a:p>
          <a:p>
            <a:endParaRPr lang="en-US" dirty="0"/>
          </a:p>
          <a:p>
            <a:r>
              <a:rPr lang="en-US" dirty="0"/>
              <a:t>Patients with ANSD will have CAPD</a:t>
            </a:r>
          </a:p>
        </p:txBody>
      </p:sp>
    </p:spTree>
    <p:extLst>
      <p:ext uri="{BB962C8B-B14F-4D97-AF65-F5344CB8AC3E}">
        <p14:creationId xmlns:p14="http://schemas.microsoft.com/office/powerpoint/2010/main" val="41109766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81202" y="457200"/>
          <a:ext cx="8305799" cy="6172200"/>
        </p:xfrm>
        <a:graphic>
          <a:graphicData uri="http://schemas.openxmlformats.org/drawingml/2006/table">
            <a:tbl>
              <a:tblPr/>
              <a:tblGrid>
                <a:gridCol w="3007861">
                  <a:extLst>
                    <a:ext uri="{9D8B030D-6E8A-4147-A177-3AD203B41FA5}">
                      <a16:colId xmlns:a16="http://schemas.microsoft.com/office/drawing/2014/main" val="20000"/>
                    </a:ext>
                  </a:extLst>
                </a:gridCol>
                <a:gridCol w="2392617">
                  <a:extLst>
                    <a:ext uri="{9D8B030D-6E8A-4147-A177-3AD203B41FA5}">
                      <a16:colId xmlns:a16="http://schemas.microsoft.com/office/drawing/2014/main" val="20001"/>
                    </a:ext>
                  </a:extLst>
                </a:gridCol>
                <a:gridCol w="2905321">
                  <a:extLst>
                    <a:ext uri="{9D8B030D-6E8A-4147-A177-3AD203B41FA5}">
                      <a16:colId xmlns:a16="http://schemas.microsoft.com/office/drawing/2014/main" val="20002"/>
                    </a:ext>
                  </a:extLst>
                </a:gridCol>
              </a:tblGrid>
              <a:tr h="280555">
                <a:tc>
                  <a:txBody>
                    <a:bodyPr/>
                    <a:lstStyle/>
                    <a:p>
                      <a:pPr marL="0" marR="0" algn="ctr">
                        <a:spcBef>
                          <a:spcPts val="0"/>
                        </a:spcBef>
                        <a:spcAft>
                          <a:spcPts val="0"/>
                        </a:spcAft>
                      </a:pPr>
                      <a:r>
                        <a:rPr lang="en-US" sz="1600" b="1">
                          <a:latin typeface="Times New Roman"/>
                          <a:ea typeface="Times New Roman"/>
                        </a:rPr>
                        <a:t>Audiometric Test/Procedure</a:t>
                      </a:r>
                      <a:endParaRPr lang="en-US"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Times New Roman"/>
                          <a:ea typeface="Times New Roman"/>
                        </a:rPr>
                        <a:t>Auditory Neuropathy</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Times New Roman"/>
                          <a:ea typeface="Times New Roman"/>
                        </a:rPr>
                        <a:t>(C)APD</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1663">
                <a:tc>
                  <a:txBody>
                    <a:bodyPr/>
                    <a:lstStyle/>
                    <a:p>
                      <a:pPr marL="0" marR="0" algn="ctr">
                        <a:spcBef>
                          <a:spcPts val="0"/>
                        </a:spcBef>
                        <a:spcAft>
                          <a:spcPts val="0"/>
                        </a:spcAft>
                      </a:pPr>
                      <a:r>
                        <a:rPr lang="en-US" sz="1600" dirty="0">
                          <a:latin typeface="Times New Roman"/>
                          <a:ea typeface="Times New Roman"/>
                        </a:rPr>
                        <a:t>Pure Tone Thresholds</a:t>
                      </a: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dirty="0">
                          <a:latin typeface="Times New Roman"/>
                          <a:ea typeface="Times New Roman"/>
                        </a:rPr>
                        <a:t>Various degrees of hearing loss and configurations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a:latin typeface="Times New Roman"/>
                          <a:ea typeface="Times New Roman"/>
                        </a:rPr>
                        <a:t>Usually within normal limits</a:t>
                      </a: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80555">
                <a:tc>
                  <a:txBody>
                    <a:bodyPr/>
                    <a:lstStyle/>
                    <a:p>
                      <a:pPr marL="0" marR="0" algn="ctr">
                        <a:spcBef>
                          <a:spcPts val="0"/>
                        </a:spcBef>
                        <a:spcAft>
                          <a:spcPts val="0"/>
                        </a:spcAft>
                      </a:pPr>
                      <a:r>
                        <a:rPr lang="en-US" sz="1600">
                          <a:latin typeface="Times New Roman"/>
                          <a:ea typeface="Times New Roman"/>
                        </a:rPr>
                        <a:t>Tympanometry</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1683327">
                <a:tc>
                  <a:txBody>
                    <a:bodyPr/>
                    <a:lstStyle/>
                    <a:p>
                      <a:pPr marL="0" marR="0" algn="ctr">
                        <a:spcBef>
                          <a:spcPts val="0"/>
                        </a:spcBef>
                        <a:spcAft>
                          <a:spcPts val="0"/>
                        </a:spcAft>
                      </a:pPr>
                      <a:r>
                        <a:rPr lang="en-US" sz="1600">
                          <a:latin typeface="Times New Roman"/>
                          <a:ea typeface="Times New Roman"/>
                        </a:rPr>
                        <a:t>Acoustic Reflexes</a:t>
                      </a:r>
                    </a:p>
                    <a:p>
                      <a:pPr marL="0" marR="0" algn="ctr">
                        <a:spcBef>
                          <a:spcPts val="0"/>
                        </a:spcBef>
                        <a:spcAft>
                          <a:spcPts val="0"/>
                        </a:spcAft>
                      </a:pPr>
                      <a:r>
                        <a:rPr lang="en-US" sz="1600">
                          <a:latin typeface="Times New Roman"/>
                          <a:ea typeface="Times New Roman"/>
                        </a:rPr>
                        <a:t>Speech Recognition in Quiet</a:t>
                      </a:r>
                    </a:p>
                    <a:p>
                      <a:pPr marL="0" marR="0" algn="ctr">
                        <a:spcBef>
                          <a:spcPts val="0"/>
                        </a:spcBef>
                        <a:spcAft>
                          <a:spcPts val="0"/>
                        </a:spcAft>
                      </a:pPr>
                      <a:r>
                        <a:rPr lang="en-US" sz="1600">
                          <a:latin typeface="Times New Roman"/>
                          <a:ea typeface="Times New Roman"/>
                        </a:rPr>
                        <a:t>Speech Recognition in Noise</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dirty="0">
                          <a:latin typeface="Times New Roman"/>
                          <a:ea typeface="Times New Roman"/>
                        </a:rPr>
                        <a:t>Elevated or Absent</a:t>
                      </a:r>
                    </a:p>
                    <a:p>
                      <a:pPr marL="0" marR="0" algn="ctr">
                        <a:spcBef>
                          <a:spcPts val="0"/>
                        </a:spcBef>
                        <a:spcAft>
                          <a:spcPts val="0"/>
                        </a:spcAft>
                      </a:pPr>
                      <a:endParaRPr lang="en-US" sz="1600" dirty="0">
                        <a:latin typeface="Times New Roman"/>
                        <a:ea typeface="Times New Roman"/>
                      </a:endParaRPr>
                    </a:p>
                    <a:p>
                      <a:pPr marL="0" marR="0" algn="ctr">
                        <a:spcBef>
                          <a:spcPts val="0"/>
                        </a:spcBef>
                        <a:spcAft>
                          <a:spcPts val="0"/>
                        </a:spcAft>
                      </a:pPr>
                      <a:r>
                        <a:rPr lang="en-US" sz="1600" dirty="0">
                          <a:latin typeface="Times New Roman"/>
                          <a:ea typeface="Times New Roman"/>
                        </a:rPr>
                        <a:t>Poor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Usually within normal limits</a:t>
                      </a:r>
                    </a:p>
                    <a:p>
                      <a:pPr marL="0" marR="0" algn="ctr">
                        <a:spcBef>
                          <a:spcPts val="0"/>
                        </a:spcBef>
                        <a:spcAft>
                          <a:spcPts val="0"/>
                        </a:spcAft>
                      </a:pPr>
                      <a:r>
                        <a:rPr lang="en-US" sz="1600">
                          <a:latin typeface="Times New Roman"/>
                          <a:ea typeface="Times New Roman"/>
                        </a:rPr>
                        <a:t>depending upon site(s) of central auditory nervous system (CANS) dysfunction</a:t>
                      </a:r>
                    </a:p>
                    <a:p>
                      <a:pPr marL="0" marR="0" algn="ctr">
                        <a:spcBef>
                          <a:spcPts val="0"/>
                        </a:spcBef>
                        <a:spcAft>
                          <a:spcPts val="0"/>
                        </a:spcAft>
                      </a:pPr>
                      <a:r>
                        <a:rPr lang="en-US" sz="1600">
                          <a:latin typeface="Times New Roman"/>
                          <a:ea typeface="Times New Roman"/>
                        </a:rPr>
                        <a:t>Variable, depending upon site(s) of CANS dysfunction</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280555">
                <a:tc>
                  <a:txBody>
                    <a:bodyPr/>
                    <a:lstStyle/>
                    <a:p>
                      <a:pPr marL="0" marR="0" algn="ctr">
                        <a:spcBef>
                          <a:spcPts val="0"/>
                        </a:spcBef>
                        <a:spcAft>
                          <a:spcPts val="0"/>
                        </a:spcAft>
                      </a:pPr>
                      <a:r>
                        <a:rPr lang="en-US" sz="1600">
                          <a:latin typeface="Times New Roman"/>
                          <a:ea typeface="Times New Roman"/>
                        </a:rPr>
                        <a:t>Otoacoustic Emissions</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Present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Present</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1122218">
                <a:tc>
                  <a:txBody>
                    <a:bodyPr/>
                    <a:lstStyle/>
                    <a:p>
                      <a:pPr marL="0" marR="0" algn="ctr">
                        <a:spcBef>
                          <a:spcPts val="0"/>
                        </a:spcBef>
                        <a:spcAft>
                          <a:spcPts val="0"/>
                        </a:spcAft>
                      </a:pPr>
                      <a:r>
                        <a:rPr lang="en-US" sz="1600" dirty="0">
                          <a:latin typeface="Times New Roman"/>
                          <a:ea typeface="Times New Roman"/>
                        </a:rPr>
                        <a:t>Gap Detection</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Abnormal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Often abnormal, depending upon site(s) of central auditory nervous system (CANS) dysfunction</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1683327">
                <a:tc>
                  <a:txBody>
                    <a:bodyPr/>
                    <a:lstStyle/>
                    <a:p>
                      <a:pPr marL="0" marR="0" algn="ctr">
                        <a:spcBef>
                          <a:spcPts val="0"/>
                        </a:spcBef>
                        <a:spcAft>
                          <a:spcPts val="0"/>
                        </a:spcAft>
                      </a:pPr>
                      <a:r>
                        <a:rPr lang="en-US" sz="1600">
                          <a:latin typeface="Times New Roman"/>
                          <a:ea typeface="Times New Roman"/>
                        </a:rPr>
                        <a:t>ABR</a:t>
                      </a:r>
                    </a:p>
                    <a:p>
                      <a:pPr marL="0" marR="0" algn="ctr">
                        <a:spcBef>
                          <a:spcPts val="0"/>
                        </a:spcBef>
                        <a:spcAft>
                          <a:spcPts val="0"/>
                        </a:spcAft>
                      </a:pPr>
                      <a:r>
                        <a:rPr lang="en-US" sz="1600">
                          <a:latin typeface="Times New Roman"/>
                          <a:ea typeface="Times New Roman"/>
                        </a:rPr>
                        <a:t>MLR</a:t>
                      </a:r>
                    </a:p>
                    <a:p>
                      <a:pPr marL="0" marR="0" algn="ctr">
                        <a:spcBef>
                          <a:spcPts val="0"/>
                        </a:spcBef>
                        <a:spcAft>
                          <a:spcPts val="0"/>
                        </a:spcAft>
                      </a:pPr>
                      <a:r>
                        <a:rPr lang="en-US" sz="1600">
                          <a:latin typeface="Times New Roman"/>
                          <a:ea typeface="Times New Roman"/>
                        </a:rPr>
                        <a:t>ALLR/P300</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rPr>
                        <a:t>Absent</a:t>
                      </a:r>
                    </a:p>
                    <a:p>
                      <a:pPr marL="0" marR="0" algn="ctr">
                        <a:spcBef>
                          <a:spcPts val="0"/>
                        </a:spcBef>
                        <a:spcAft>
                          <a:spcPts val="0"/>
                        </a:spcAft>
                      </a:pPr>
                      <a:r>
                        <a:rPr lang="en-US" sz="1600">
                          <a:latin typeface="Times New Roman"/>
                          <a:ea typeface="Times New Roman"/>
                        </a:rPr>
                        <a:t>Questionable</a:t>
                      </a:r>
                    </a:p>
                    <a:p>
                      <a:pPr marL="0" marR="0" algn="ctr">
                        <a:spcBef>
                          <a:spcPts val="0"/>
                        </a:spcBef>
                        <a:spcAft>
                          <a:spcPts val="0"/>
                        </a:spcAft>
                      </a:pPr>
                      <a:r>
                        <a:rPr lang="en-US" sz="1600">
                          <a:latin typeface="Times New Roman"/>
                          <a:ea typeface="Times New Roman"/>
                        </a:rPr>
                        <a:t>Questionable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dirty="0">
                          <a:latin typeface="Times New Roman"/>
                          <a:ea typeface="Times New Roman"/>
                        </a:rPr>
                        <a:t>Usually normal</a:t>
                      </a:r>
                    </a:p>
                    <a:p>
                      <a:pPr marL="0" marR="0" algn="ctr">
                        <a:spcBef>
                          <a:spcPts val="0"/>
                        </a:spcBef>
                        <a:spcAft>
                          <a:spcPts val="0"/>
                        </a:spcAft>
                      </a:pPr>
                      <a:r>
                        <a:rPr lang="en-US" sz="1600" dirty="0">
                          <a:latin typeface="Times New Roman"/>
                          <a:ea typeface="Times New Roman"/>
                        </a:rPr>
                        <a:t>Depending upon site(s) of central auditory nervous system (CANS) dysfunction</a:t>
                      </a:r>
                    </a:p>
                    <a:p>
                      <a:pPr marL="0" marR="0" algn="ctr">
                        <a:spcBef>
                          <a:spcPts val="0"/>
                        </a:spcBef>
                        <a:spcAft>
                          <a:spcPts val="0"/>
                        </a:spcAft>
                      </a:pPr>
                      <a:r>
                        <a:rPr lang="en-US" sz="1600" dirty="0">
                          <a:latin typeface="Times New Roman"/>
                          <a:ea typeface="Times New Roman"/>
                        </a:rPr>
                        <a:t>Variable, depending upon</a:t>
                      </a:r>
                    </a:p>
                    <a:p>
                      <a:pPr marL="0" marR="0" algn="ctr">
                        <a:spcBef>
                          <a:spcPts val="0"/>
                        </a:spcBef>
                        <a:spcAft>
                          <a:spcPts val="0"/>
                        </a:spcAft>
                      </a:pPr>
                      <a:r>
                        <a:rPr lang="en-US" sz="1600" dirty="0">
                          <a:latin typeface="Times New Roman"/>
                          <a:ea typeface="Times New Roman"/>
                        </a:rPr>
                        <a:t>site(s) of CANS dysfunction</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bl>
          </a:graphicData>
        </a:graphic>
      </p:graphicFrame>
      <p:sp>
        <p:nvSpPr>
          <p:cNvPr id="66561" name="Rectangle 1"/>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endParaRPr>
          </a:p>
        </p:txBody>
      </p:sp>
    </p:spTree>
    <p:extLst>
      <p:ext uri="{BB962C8B-B14F-4D97-AF65-F5344CB8AC3E}">
        <p14:creationId xmlns:p14="http://schemas.microsoft.com/office/powerpoint/2010/main" val="1420415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Educational and Functional Impact</a:t>
            </a:r>
          </a:p>
        </p:txBody>
      </p:sp>
      <p:sp>
        <p:nvSpPr>
          <p:cNvPr id="3" name="Content Placeholder 2"/>
          <p:cNvSpPr>
            <a:spLocks noGrp="1"/>
          </p:cNvSpPr>
          <p:nvPr>
            <p:ph idx="1"/>
          </p:nvPr>
        </p:nvSpPr>
        <p:spPr/>
        <p:txBody>
          <a:bodyPr/>
          <a:lstStyle/>
          <a:p>
            <a:r>
              <a:t>• Listening fatigue</a:t>
            </a:r>
          </a:p>
          <a:p>
            <a:r>
              <a:t>• Poor speech perception</a:t>
            </a:r>
          </a:p>
          <a:p>
            <a:r>
              <a:t>• Language and literacy delays</a:t>
            </a:r>
          </a:p>
          <a:p>
            <a:r>
              <a:t>• Inconsistent auditory responses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Management Strategies</a:t>
            </a:r>
          </a:p>
        </p:txBody>
      </p:sp>
      <p:sp>
        <p:nvSpPr>
          <p:cNvPr id="3" name="Content Placeholder 2"/>
          <p:cNvSpPr>
            <a:spLocks noGrp="1"/>
          </p:cNvSpPr>
          <p:nvPr>
            <p:ph idx="1"/>
          </p:nvPr>
        </p:nvSpPr>
        <p:spPr>
          <a:xfrm>
            <a:off x="1924665" y="1248698"/>
            <a:ext cx="8342671" cy="5408408"/>
          </a:xfrm>
        </p:spPr>
        <p:txBody>
          <a:bodyPr>
            <a:normAutofit/>
          </a:bodyPr>
          <a:lstStyle/>
          <a:p>
            <a:r>
              <a:rPr dirty="0"/>
              <a:t>Medical / Audiologic:</a:t>
            </a:r>
          </a:p>
          <a:p>
            <a:pPr marL="0" indent="0">
              <a:buNone/>
            </a:pPr>
            <a:r>
              <a:rPr dirty="0"/>
              <a:t>• Cochlear implants may restore neural synchrony.</a:t>
            </a:r>
          </a:p>
          <a:p>
            <a:pPr marL="0" indent="0">
              <a:buNone/>
            </a:pPr>
            <a:r>
              <a:rPr dirty="0"/>
              <a:t>• Hearing aids provide limited benefit.</a:t>
            </a:r>
          </a:p>
          <a:p>
            <a:pPr marL="0" indent="0">
              <a:buNone/>
            </a:pPr>
            <a:r>
              <a:rPr dirty="0"/>
              <a:t>• FM/DM systems improve SNR.</a:t>
            </a:r>
          </a:p>
          <a:p>
            <a:endParaRPr dirty="0"/>
          </a:p>
          <a:p>
            <a:r>
              <a:rPr dirty="0"/>
              <a:t>Therapeutic / Educational:</a:t>
            </a:r>
          </a:p>
          <a:p>
            <a:pPr marL="0" indent="0">
              <a:buNone/>
            </a:pPr>
            <a:r>
              <a:rPr dirty="0"/>
              <a:t>• Speech-language therapy with auditory training.</a:t>
            </a:r>
          </a:p>
          <a:p>
            <a:pPr marL="0" indent="0">
              <a:buNone/>
            </a:pPr>
            <a:r>
              <a:rPr dirty="0"/>
              <a:t>• Visual supports and quiet learning environments.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Takeaways</a:t>
            </a:r>
          </a:p>
        </p:txBody>
      </p:sp>
      <p:sp>
        <p:nvSpPr>
          <p:cNvPr id="3" name="Content Placeholder 2"/>
          <p:cNvSpPr>
            <a:spLocks noGrp="1"/>
          </p:cNvSpPr>
          <p:nvPr>
            <p:ph idx="1"/>
          </p:nvPr>
        </p:nvSpPr>
        <p:spPr/>
        <p:txBody>
          <a:bodyPr/>
          <a:lstStyle/>
          <a:p>
            <a:r>
              <a:t>• ANSD = disorder of neural timing, not sound detection.</a:t>
            </a:r>
          </a:p>
          <a:p>
            <a:r>
              <a:t>• OAE present + ABR absent = diagnostic hallmark.</a:t>
            </a:r>
          </a:p>
          <a:p>
            <a:r>
              <a:t>• Mimics auditory processing deficits.</a:t>
            </a:r>
          </a:p>
          <a:p>
            <a:r>
              <a:t>• Requires multidisciplinary management.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4695F-E037-AC2E-3021-BCD5D12338A1}"/>
              </a:ext>
            </a:extLst>
          </p:cNvPr>
          <p:cNvSpPr>
            <a:spLocks noGrp="1"/>
          </p:cNvSpPr>
          <p:nvPr>
            <p:ph type="title"/>
          </p:nvPr>
        </p:nvSpPr>
        <p:spPr/>
        <p:txBody>
          <a:bodyPr/>
          <a:lstStyle/>
          <a:p>
            <a:r>
              <a:rPr lang="en-US" dirty="0"/>
              <a:t>CASES</a:t>
            </a:r>
          </a:p>
        </p:txBody>
      </p:sp>
      <p:sp>
        <p:nvSpPr>
          <p:cNvPr id="4" name="Content Placeholder 3">
            <a:extLst>
              <a:ext uri="{FF2B5EF4-FFF2-40B4-BE49-F238E27FC236}">
                <a16:creationId xmlns:a16="http://schemas.microsoft.com/office/drawing/2014/main" id="{E0F92A6E-E1C1-2794-CCCA-795E18CC5C0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19511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7536B6-9578-4D78-8C74-00250E865402}"/>
              </a:ext>
            </a:extLst>
          </p:cNvPr>
          <p:cNvSpPr>
            <a:spLocks noGrp="1"/>
          </p:cNvSpPr>
          <p:nvPr>
            <p:ph idx="4294967295"/>
          </p:nvPr>
        </p:nvSpPr>
        <p:spPr>
          <a:xfrm>
            <a:off x="410816" y="357810"/>
            <a:ext cx="11502887" cy="6400800"/>
          </a:xfrm>
        </p:spPr>
        <p:txBody>
          <a:bodyPr>
            <a:normAutofit/>
          </a:bodyPr>
          <a:lstStyle/>
          <a:p>
            <a:r>
              <a:rPr lang="en-US" dirty="0"/>
              <a:t>Abe is a seventeen-year-old male who was identified with auditory neuropathy spectrum disorder (ANSD) shortly after birth. Abe was bilaterally fitted with hearing aids at two months of age, but currently wears only one hearing aid in the right ear, and only while attending school. He reports that he stopped wearing his hearing aid in his left ear during upper elementary school as he did not receive any benefit from the device and because the hearing aid “sounded like loud noise.”  He reports experiencing difficulty in background noise and in situations with multiple talkers. Although he reported improvement with his FM system, he does not use this device. His resistance to using the device is self-reported as “peer- related.”  Abe attends a private school with small classes. He reported that his teachers know about his hearing difficulty and are very helpful when he needs clarifications.  He will graduate from high school with honors in just a few weeks. </a:t>
            </a:r>
          </a:p>
          <a:p>
            <a:r>
              <a:rPr lang="en-US" dirty="0"/>
              <a:t>The purpose of this assessment is to provide documentation for disability services. </a:t>
            </a:r>
          </a:p>
        </p:txBody>
      </p:sp>
    </p:spTree>
    <p:extLst>
      <p:ext uri="{BB962C8B-B14F-4D97-AF65-F5344CB8AC3E}">
        <p14:creationId xmlns:p14="http://schemas.microsoft.com/office/powerpoint/2010/main" val="2687507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82AE2-B245-4C9E-BC68-04F5746DB553}"/>
              </a:ext>
            </a:extLst>
          </p:cNvPr>
          <p:cNvSpPr>
            <a:spLocks noGrp="1"/>
          </p:cNvSpPr>
          <p:nvPr>
            <p:ph type="title"/>
          </p:nvPr>
        </p:nvSpPr>
        <p:spPr>
          <a:xfrm>
            <a:off x="702365" y="365125"/>
            <a:ext cx="10651435" cy="1039605"/>
          </a:xfrm>
        </p:spPr>
        <p:txBody>
          <a:bodyPr>
            <a:normAutofit fontScale="90000"/>
          </a:bodyPr>
          <a:lstStyle/>
          <a:p>
            <a:pPr lvl="0" eaLnBrk="0" fontAlgn="base" hangingPunct="0">
              <a:lnSpc>
                <a:spcPct val="100000"/>
              </a:lnSpc>
              <a:spcAft>
                <a:spcPct val="0"/>
              </a:spcAft>
            </a:pPr>
            <a:r>
              <a:rPr lang="en-US" altLang="en-US" dirty="0">
                <a:latin typeface="Times New Roman" panose="02020603050405020304" pitchFamily="18" charset="0"/>
                <a:ea typeface="Calibri" panose="020F0502020204030204" pitchFamily="34" charset="0"/>
                <a:cs typeface="Times New Roman" panose="02020603050405020304" pitchFamily="18" charset="0"/>
              </a:rPr>
              <a:t>Table 21-5.  Audiometric Thresholds in dB HL for Case Study 4 (Abe).</a:t>
            </a:r>
            <a:endParaRPr lang="en-US" altLang="en-US" dirty="0"/>
          </a:p>
        </p:txBody>
      </p:sp>
      <p:graphicFrame>
        <p:nvGraphicFramePr>
          <p:cNvPr id="4" name="Content Placeholder 3">
            <a:extLst>
              <a:ext uri="{FF2B5EF4-FFF2-40B4-BE49-F238E27FC236}">
                <a16:creationId xmlns:a16="http://schemas.microsoft.com/office/drawing/2014/main" id="{612C73A4-AA58-413C-BBD7-DCF37E270C6E}"/>
              </a:ext>
            </a:extLst>
          </p:cNvPr>
          <p:cNvGraphicFramePr>
            <a:graphicFrameLocks noGrp="1"/>
          </p:cNvGraphicFramePr>
          <p:nvPr>
            <p:ph idx="1"/>
          </p:nvPr>
        </p:nvGraphicFramePr>
        <p:xfrm>
          <a:off x="424070" y="1690688"/>
          <a:ext cx="10986052" cy="4057219"/>
        </p:xfrm>
        <a:graphic>
          <a:graphicData uri="http://schemas.openxmlformats.org/drawingml/2006/table">
            <a:tbl>
              <a:tblPr firstRow="1" firstCol="1" bandRow="1">
                <a:tableStyleId>{5C22544A-7EE6-4342-B048-85BDC9FD1C3A}</a:tableStyleId>
              </a:tblPr>
              <a:tblGrid>
                <a:gridCol w="2808465">
                  <a:extLst>
                    <a:ext uri="{9D8B030D-6E8A-4147-A177-3AD203B41FA5}">
                      <a16:colId xmlns:a16="http://schemas.microsoft.com/office/drawing/2014/main" val="3658330499"/>
                    </a:ext>
                  </a:extLst>
                </a:gridCol>
                <a:gridCol w="1445533">
                  <a:extLst>
                    <a:ext uri="{9D8B030D-6E8A-4147-A177-3AD203B41FA5}">
                      <a16:colId xmlns:a16="http://schemas.microsoft.com/office/drawing/2014/main" val="3247430338"/>
                    </a:ext>
                  </a:extLst>
                </a:gridCol>
                <a:gridCol w="1135777">
                  <a:extLst>
                    <a:ext uri="{9D8B030D-6E8A-4147-A177-3AD203B41FA5}">
                      <a16:colId xmlns:a16="http://schemas.microsoft.com/office/drawing/2014/main" val="3784989449"/>
                    </a:ext>
                  </a:extLst>
                </a:gridCol>
                <a:gridCol w="1548785">
                  <a:extLst>
                    <a:ext uri="{9D8B030D-6E8A-4147-A177-3AD203B41FA5}">
                      <a16:colId xmlns:a16="http://schemas.microsoft.com/office/drawing/2014/main" val="2535180293"/>
                    </a:ext>
                  </a:extLst>
                </a:gridCol>
                <a:gridCol w="1548785">
                  <a:extLst>
                    <a:ext uri="{9D8B030D-6E8A-4147-A177-3AD203B41FA5}">
                      <a16:colId xmlns:a16="http://schemas.microsoft.com/office/drawing/2014/main" val="2678567409"/>
                    </a:ext>
                  </a:extLst>
                </a:gridCol>
                <a:gridCol w="1445533">
                  <a:extLst>
                    <a:ext uri="{9D8B030D-6E8A-4147-A177-3AD203B41FA5}">
                      <a16:colId xmlns:a16="http://schemas.microsoft.com/office/drawing/2014/main" val="3455315916"/>
                    </a:ext>
                  </a:extLst>
                </a:gridCol>
                <a:gridCol w="1053174">
                  <a:extLst>
                    <a:ext uri="{9D8B030D-6E8A-4147-A177-3AD203B41FA5}">
                      <a16:colId xmlns:a16="http://schemas.microsoft.com/office/drawing/2014/main" val="2263775176"/>
                    </a:ext>
                  </a:extLst>
                </a:gridCol>
              </a:tblGrid>
              <a:tr h="1009732">
                <a:tc>
                  <a:txBody>
                    <a:bodyPr/>
                    <a:lstStyle/>
                    <a:p>
                      <a:pPr marL="0" marR="0">
                        <a:spcBef>
                          <a:spcPts val="0"/>
                        </a:spcBef>
                        <a:spcAft>
                          <a:spcPts val="0"/>
                        </a:spcAft>
                      </a:pPr>
                      <a:r>
                        <a:rPr lang="en-US" sz="3200">
                          <a:effectLst/>
                        </a:rPr>
                        <a:t>Frequency (Hz)</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250</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500</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1000</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2000</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4000</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8000</a:t>
                      </a:r>
                      <a:endParaRPr lang="en-US" sz="3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601756476"/>
                  </a:ext>
                </a:extLst>
              </a:tr>
              <a:tr h="1009732">
                <a:tc>
                  <a:txBody>
                    <a:bodyPr/>
                    <a:lstStyle/>
                    <a:p>
                      <a:pPr marL="0" marR="0">
                        <a:spcBef>
                          <a:spcPts val="0"/>
                        </a:spcBef>
                        <a:spcAft>
                          <a:spcPts val="0"/>
                        </a:spcAft>
                      </a:pPr>
                      <a:r>
                        <a:rPr lang="en-US" sz="3200">
                          <a:effectLst/>
                        </a:rPr>
                        <a:t>Right air conduction</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30</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40</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40</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60</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 65</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50</a:t>
                      </a:r>
                      <a:endParaRPr lang="en-US" sz="3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645283499"/>
                  </a:ext>
                </a:extLst>
              </a:tr>
              <a:tr h="1028023">
                <a:tc>
                  <a:txBody>
                    <a:bodyPr/>
                    <a:lstStyle/>
                    <a:p>
                      <a:pPr marL="0" marR="0">
                        <a:spcBef>
                          <a:spcPts val="0"/>
                        </a:spcBef>
                        <a:spcAft>
                          <a:spcPts val="0"/>
                        </a:spcAft>
                      </a:pPr>
                      <a:r>
                        <a:rPr lang="en-US" sz="3200">
                          <a:effectLst/>
                        </a:rPr>
                        <a:t>Left air conduction</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30</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40</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45</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60</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70</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55</a:t>
                      </a:r>
                      <a:endParaRPr lang="en-US" sz="3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94676028"/>
                  </a:ext>
                </a:extLst>
              </a:tr>
              <a:tr h="1009732">
                <a:tc>
                  <a:txBody>
                    <a:bodyPr/>
                    <a:lstStyle/>
                    <a:p>
                      <a:pPr marL="0" marR="0">
                        <a:spcBef>
                          <a:spcPts val="0"/>
                        </a:spcBef>
                        <a:spcAft>
                          <a:spcPts val="0"/>
                        </a:spcAft>
                      </a:pPr>
                      <a:r>
                        <a:rPr lang="en-US" sz="3200">
                          <a:effectLst/>
                        </a:rPr>
                        <a:t>Unmasked bone</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20</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35</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40</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a:effectLst/>
                        </a:rPr>
                        <a:t>55</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dirty="0">
                          <a:effectLst/>
                        </a:rPr>
                        <a:t>65</a:t>
                      </a:r>
                      <a:endParaRPr lang="en-US" sz="3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200" dirty="0">
                          <a:effectLst/>
                        </a:rPr>
                        <a:t> </a:t>
                      </a:r>
                      <a:endParaRPr lang="en-US" sz="3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704581868"/>
                  </a:ext>
                </a:extLst>
              </a:tr>
            </a:tbl>
          </a:graphicData>
        </a:graphic>
      </p:graphicFrame>
    </p:spTree>
    <p:extLst>
      <p:ext uri="{BB962C8B-B14F-4D97-AF65-F5344CB8AC3E}">
        <p14:creationId xmlns:p14="http://schemas.microsoft.com/office/powerpoint/2010/main" val="22696855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8986C89-E95B-4EDF-BFFB-44B49DF60F94}"/>
              </a:ext>
            </a:extLst>
          </p:cNvPr>
          <p:cNvGraphicFramePr>
            <a:graphicFrameLocks noGrp="1"/>
          </p:cNvGraphicFramePr>
          <p:nvPr>
            <p:ph idx="4294967295"/>
          </p:nvPr>
        </p:nvGraphicFramePr>
        <p:xfrm>
          <a:off x="777922" y="627797"/>
          <a:ext cx="10727141" cy="5691115"/>
        </p:xfrm>
        <a:graphic>
          <a:graphicData uri="http://schemas.openxmlformats.org/drawingml/2006/table">
            <a:tbl>
              <a:tblPr firstRow="1" firstCol="1" bandRow="1">
                <a:tableStyleId>{5C22544A-7EE6-4342-B048-85BDC9FD1C3A}</a:tableStyleId>
              </a:tblPr>
              <a:tblGrid>
                <a:gridCol w="1620184">
                  <a:extLst>
                    <a:ext uri="{9D8B030D-6E8A-4147-A177-3AD203B41FA5}">
                      <a16:colId xmlns:a16="http://schemas.microsoft.com/office/drawing/2014/main" val="1143775411"/>
                    </a:ext>
                  </a:extLst>
                </a:gridCol>
                <a:gridCol w="1573393">
                  <a:extLst>
                    <a:ext uri="{9D8B030D-6E8A-4147-A177-3AD203B41FA5}">
                      <a16:colId xmlns:a16="http://schemas.microsoft.com/office/drawing/2014/main" val="4283157001"/>
                    </a:ext>
                  </a:extLst>
                </a:gridCol>
                <a:gridCol w="1163217">
                  <a:extLst>
                    <a:ext uri="{9D8B030D-6E8A-4147-A177-3AD203B41FA5}">
                      <a16:colId xmlns:a16="http://schemas.microsoft.com/office/drawing/2014/main" val="3658264937"/>
                    </a:ext>
                  </a:extLst>
                </a:gridCol>
                <a:gridCol w="1451358">
                  <a:extLst>
                    <a:ext uri="{9D8B030D-6E8A-4147-A177-3AD203B41FA5}">
                      <a16:colId xmlns:a16="http://schemas.microsoft.com/office/drawing/2014/main" val="545661875"/>
                    </a:ext>
                  </a:extLst>
                </a:gridCol>
                <a:gridCol w="1027932">
                  <a:extLst>
                    <a:ext uri="{9D8B030D-6E8A-4147-A177-3AD203B41FA5}">
                      <a16:colId xmlns:a16="http://schemas.microsoft.com/office/drawing/2014/main" val="4178924584"/>
                    </a:ext>
                  </a:extLst>
                </a:gridCol>
                <a:gridCol w="432853">
                  <a:extLst>
                    <a:ext uri="{9D8B030D-6E8A-4147-A177-3AD203B41FA5}">
                      <a16:colId xmlns:a16="http://schemas.microsoft.com/office/drawing/2014/main" val="2815295225"/>
                    </a:ext>
                  </a:extLst>
                </a:gridCol>
                <a:gridCol w="1142297">
                  <a:extLst>
                    <a:ext uri="{9D8B030D-6E8A-4147-A177-3AD203B41FA5}">
                      <a16:colId xmlns:a16="http://schemas.microsoft.com/office/drawing/2014/main" val="3772037592"/>
                    </a:ext>
                  </a:extLst>
                </a:gridCol>
                <a:gridCol w="2315907">
                  <a:extLst>
                    <a:ext uri="{9D8B030D-6E8A-4147-A177-3AD203B41FA5}">
                      <a16:colId xmlns:a16="http://schemas.microsoft.com/office/drawing/2014/main" val="2403062750"/>
                    </a:ext>
                  </a:extLst>
                </a:gridCol>
              </a:tblGrid>
              <a:tr h="2319324">
                <a:tc gridSpan="2">
                  <a:txBody>
                    <a:bodyPr/>
                    <a:lstStyle/>
                    <a:p>
                      <a:pPr marL="0" marR="0" algn="ctr">
                        <a:spcBef>
                          <a:spcPts val="0"/>
                        </a:spcBef>
                        <a:spcAft>
                          <a:spcPts val="0"/>
                        </a:spcAft>
                      </a:pPr>
                      <a:r>
                        <a:rPr lang="en-US" sz="3600" dirty="0">
                          <a:effectLst/>
                        </a:rPr>
                        <a:t> </a:t>
                      </a:r>
                    </a:p>
                    <a:p>
                      <a:pPr marL="0" marR="0" algn="ctr">
                        <a:spcBef>
                          <a:spcPts val="0"/>
                        </a:spcBef>
                        <a:spcAft>
                          <a:spcPts val="0"/>
                        </a:spcAft>
                      </a:pPr>
                      <a:r>
                        <a:rPr lang="en-US" sz="3600" dirty="0">
                          <a:effectLst/>
                        </a:rPr>
                        <a:t>Gaps-in-Noise Threshold</a:t>
                      </a:r>
                      <a:endParaRPr lang="en-US" sz="36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3600" dirty="0">
                          <a:effectLst/>
                        </a:rPr>
                        <a:t> </a:t>
                      </a:r>
                    </a:p>
                    <a:p>
                      <a:pPr marL="0" marR="0" algn="ctr">
                        <a:spcBef>
                          <a:spcPts val="0"/>
                        </a:spcBef>
                        <a:spcAft>
                          <a:spcPts val="0"/>
                        </a:spcAft>
                      </a:pPr>
                      <a:r>
                        <a:rPr lang="en-US" sz="3600" dirty="0">
                          <a:effectLst/>
                        </a:rPr>
                        <a:t> </a:t>
                      </a:r>
                    </a:p>
                    <a:p>
                      <a:pPr marL="0" marR="0" algn="ctr">
                        <a:spcBef>
                          <a:spcPts val="0"/>
                        </a:spcBef>
                        <a:spcAft>
                          <a:spcPts val="0"/>
                        </a:spcAft>
                      </a:pPr>
                      <a:r>
                        <a:rPr lang="en-US" sz="3600" dirty="0">
                          <a:effectLst/>
                        </a:rPr>
                        <a:t>Dichotic Digits</a:t>
                      </a:r>
                      <a:endParaRPr lang="en-US" sz="36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gridSpan="3">
                  <a:txBody>
                    <a:bodyPr/>
                    <a:lstStyle/>
                    <a:p>
                      <a:pPr marL="0" marR="0" algn="ctr">
                        <a:spcBef>
                          <a:spcPts val="0"/>
                        </a:spcBef>
                        <a:spcAft>
                          <a:spcPts val="0"/>
                        </a:spcAft>
                      </a:pPr>
                      <a:r>
                        <a:rPr lang="en-US" sz="3600">
                          <a:effectLst/>
                        </a:rPr>
                        <a:t> </a:t>
                      </a:r>
                    </a:p>
                    <a:p>
                      <a:pPr marL="0" marR="0" algn="ctr">
                        <a:spcBef>
                          <a:spcPts val="0"/>
                        </a:spcBef>
                        <a:spcAft>
                          <a:spcPts val="0"/>
                        </a:spcAft>
                      </a:pPr>
                      <a:r>
                        <a:rPr lang="en-US" sz="3600">
                          <a:effectLst/>
                        </a:rPr>
                        <a:t>Frequency Patterns </a:t>
                      </a:r>
                      <a:endParaRPr lang="en-US" sz="36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3600">
                          <a:effectLst/>
                        </a:rPr>
                        <a:t>Masking Level Difference</a:t>
                      </a:r>
                      <a:endParaRPr lang="en-US" sz="3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228734627"/>
                  </a:ext>
                </a:extLst>
              </a:tr>
              <a:tr h="737377">
                <a:tc>
                  <a:txBody>
                    <a:bodyPr/>
                    <a:lstStyle/>
                    <a:p>
                      <a:pPr marL="0" marR="0" algn="ctr">
                        <a:spcBef>
                          <a:spcPts val="0"/>
                        </a:spcBef>
                        <a:spcAft>
                          <a:spcPts val="0"/>
                        </a:spcAft>
                      </a:pPr>
                      <a:r>
                        <a:rPr lang="en-US" sz="3600">
                          <a:effectLst/>
                        </a:rPr>
                        <a:t>Left</a:t>
                      </a:r>
                      <a:endParaRPr lang="en-US" sz="3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3600" dirty="0">
                          <a:effectLst/>
                        </a:rPr>
                        <a:t>Right</a:t>
                      </a:r>
                      <a:endParaRPr lang="en-US" sz="3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3600" dirty="0">
                          <a:effectLst/>
                        </a:rPr>
                        <a:t>Left</a:t>
                      </a:r>
                      <a:endParaRPr lang="en-US" sz="3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3600">
                          <a:effectLst/>
                        </a:rPr>
                        <a:t>Right</a:t>
                      </a:r>
                      <a:endParaRPr lang="en-US" sz="3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3600">
                          <a:effectLst/>
                        </a:rPr>
                        <a:t>Left</a:t>
                      </a:r>
                      <a:endParaRPr lang="en-US" sz="3600">
                        <a:effectLst/>
                        <a:latin typeface="Times New Roman" panose="02020603050405020304" pitchFamily="18" charset="0"/>
                        <a:ea typeface="Calibri" panose="020F0502020204030204" pitchFamily="34" charset="0"/>
                      </a:endParaRPr>
                    </a:p>
                  </a:txBody>
                  <a:tcPr marL="68580" marR="68580" marT="0" marB="0"/>
                </a:tc>
                <a:tc gridSpan="2">
                  <a:txBody>
                    <a:bodyPr/>
                    <a:lstStyle/>
                    <a:p>
                      <a:pPr marL="0" marR="0" algn="ctr">
                        <a:spcBef>
                          <a:spcPts val="0"/>
                        </a:spcBef>
                        <a:spcAft>
                          <a:spcPts val="0"/>
                        </a:spcAft>
                      </a:pPr>
                      <a:r>
                        <a:rPr lang="en-US" sz="3600">
                          <a:effectLst/>
                        </a:rPr>
                        <a:t>Right</a:t>
                      </a:r>
                      <a:endParaRPr lang="en-US" sz="36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rowSpan="2">
                  <a:txBody>
                    <a:bodyPr/>
                    <a:lstStyle/>
                    <a:p>
                      <a:pPr marL="0" marR="0">
                        <a:spcBef>
                          <a:spcPts val="0"/>
                        </a:spcBef>
                        <a:spcAft>
                          <a:spcPts val="0"/>
                        </a:spcAft>
                      </a:pPr>
                      <a:r>
                        <a:rPr lang="en-US" sz="3600" dirty="0">
                          <a:effectLst/>
                        </a:rPr>
                        <a:t> </a:t>
                      </a:r>
                    </a:p>
                    <a:p>
                      <a:pPr marL="0" marR="0" algn="ctr">
                        <a:spcBef>
                          <a:spcPts val="0"/>
                        </a:spcBef>
                        <a:spcAft>
                          <a:spcPts val="0"/>
                        </a:spcAft>
                      </a:pPr>
                      <a:r>
                        <a:rPr lang="en-US" sz="3600" dirty="0">
                          <a:effectLst/>
                        </a:rPr>
                        <a:t>6 dB HL</a:t>
                      </a:r>
                      <a:endParaRPr lang="en-US" sz="3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446576176"/>
                  </a:ext>
                </a:extLst>
              </a:tr>
              <a:tr h="1159662">
                <a:tc>
                  <a:txBody>
                    <a:bodyPr/>
                    <a:lstStyle/>
                    <a:p>
                      <a:pPr marL="0" marR="0">
                        <a:spcBef>
                          <a:spcPts val="0"/>
                        </a:spcBef>
                        <a:spcAft>
                          <a:spcPts val="0"/>
                        </a:spcAft>
                      </a:pPr>
                      <a:r>
                        <a:rPr lang="en-US" sz="3600" dirty="0">
                          <a:effectLst/>
                        </a:rPr>
                        <a:t>20 </a:t>
                      </a:r>
                      <a:r>
                        <a:rPr lang="en-US" sz="3600" dirty="0" err="1">
                          <a:effectLst/>
                        </a:rPr>
                        <a:t>ms</a:t>
                      </a:r>
                      <a:endParaRPr lang="en-US" sz="3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3600" dirty="0">
                          <a:effectLst/>
                        </a:rPr>
                        <a:t>6 </a:t>
                      </a:r>
                      <a:r>
                        <a:rPr lang="en-US" sz="3600" dirty="0" err="1">
                          <a:effectLst/>
                        </a:rPr>
                        <a:t>ms</a:t>
                      </a:r>
                      <a:endParaRPr lang="en-US" sz="3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3600" dirty="0">
                          <a:effectLst/>
                        </a:rPr>
                        <a:t>90%</a:t>
                      </a:r>
                      <a:endParaRPr lang="en-US" sz="3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3600">
                          <a:effectLst/>
                        </a:rPr>
                        <a:t>98%</a:t>
                      </a:r>
                      <a:endParaRPr lang="en-US" sz="3600">
                        <a:effectLst/>
                        <a:latin typeface="Times New Roman" panose="02020603050405020304" pitchFamily="18" charset="0"/>
                        <a:ea typeface="Calibri" panose="020F0502020204030204" pitchFamily="34" charset="0"/>
                      </a:endParaRPr>
                    </a:p>
                  </a:txBody>
                  <a:tcPr marL="68580" marR="68580" marT="0" marB="0"/>
                </a:tc>
                <a:tc gridSpan="2">
                  <a:txBody>
                    <a:bodyPr/>
                    <a:lstStyle/>
                    <a:p>
                      <a:pPr marL="0" marR="0">
                        <a:spcBef>
                          <a:spcPts val="0"/>
                        </a:spcBef>
                        <a:spcAft>
                          <a:spcPts val="0"/>
                        </a:spcAft>
                      </a:pPr>
                      <a:r>
                        <a:rPr lang="en-US" sz="3600">
                          <a:effectLst/>
                        </a:rPr>
                        <a:t>100%</a:t>
                      </a:r>
                      <a:endParaRPr lang="en-US" sz="36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3600">
                          <a:effectLst/>
                        </a:rPr>
                        <a:t>100%</a:t>
                      </a:r>
                      <a:endParaRPr lang="en-US" sz="3600">
                        <a:effectLst/>
                        <a:latin typeface="Times New Roman" panose="02020603050405020304" pitchFamily="18" charset="0"/>
                        <a:ea typeface="Calibri" panose="020F0502020204030204" pitchFamily="34" charset="0"/>
                      </a:endParaRPr>
                    </a:p>
                  </a:txBody>
                  <a:tcPr marL="68580" marR="68580" marT="0" marB="0"/>
                </a:tc>
                <a:tc vMerge="1">
                  <a:txBody>
                    <a:bodyPr/>
                    <a:lstStyle/>
                    <a:p>
                      <a:endParaRPr lang="en-US"/>
                    </a:p>
                  </a:txBody>
                  <a:tcPr/>
                </a:tc>
                <a:extLst>
                  <a:ext uri="{0D108BD9-81ED-4DB2-BD59-A6C34878D82A}">
                    <a16:rowId xmlns:a16="http://schemas.microsoft.com/office/drawing/2014/main" val="1931725967"/>
                  </a:ext>
                </a:extLst>
              </a:tr>
              <a:tr h="1474752">
                <a:tc>
                  <a:txBody>
                    <a:bodyPr/>
                    <a:lstStyle/>
                    <a:p>
                      <a:pPr marL="0" marR="0" algn="ctr">
                        <a:spcBef>
                          <a:spcPts val="0"/>
                        </a:spcBef>
                        <a:spcAft>
                          <a:spcPts val="0"/>
                        </a:spcAft>
                      </a:pPr>
                      <a:r>
                        <a:rPr lang="en-US" sz="2800" dirty="0">
                          <a:effectLst/>
                        </a:rPr>
                        <a:t>Abnormal</a:t>
                      </a:r>
                      <a:endParaRPr lang="en-US" sz="28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800" dirty="0">
                          <a:effectLst/>
                        </a:rPr>
                        <a:t>Normal</a:t>
                      </a:r>
                      <a:endParaRPr lang="en-US" sz="2800" dirty="0">
                        <a:effectLst/>
                        <a:latin typeface="Times New Roman" panose="02020603050405020304" pitchFamily="18" charset="0"/>
                        <a:ea typeface="Calibri" panose="020F0502020204030204" pitchFamily="34" charset="0"/>
                      </a:endParaRPr>
                    </a:p>
                  </a:txBody>
                  <a:tcPr marL="68580" marR="68580" marT="0" marB="0"/>
                </a:tc>
                <a:tc gridSpan="2">
                  <a:txBody>
                    <a:bodyPr/>
                    <a:lstStyle/>
                    <a:p>
                      <a:pPr marL="0" marR="0" algn="ctr">
                        <a:spcBef>
                          <a:spcPts val="0"/>
                        </a:spcBef>
                        <a:spcAft>
                          <a:spcPts val="0"/>
                        </a:spcAft>
                      </a:pPr>
                      <a:r>
                        <a:rPr lang="en-US" sz="2800" dirty="0">
                          <a:effectLst/>
                        </a:rPr>
                        <a:t>Normal</a:t>
                      </a:r>
                      <a:endParaRPr lang="en-US" sz="28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gridSpan="3">
                  <a:txBody>
                    <a:bodyPr/>
                    <a:lstStyle/>
                    <a:p>
                      <a:pPr marL="0" marR="0" algn="ctr">
                        <a:spcBef>
                          <a:spcPts val="0"/>
                        </a:spcBef>
                        <a:spcAft>
                          <a:spcPts val="0"/>
                        </a:spcAft>
                      </a:pPr>
                      <a:r>
                        <a:rPr lang="en-US" sz="2800" dirty="0">
                          <a:effectLst/>
                        </a:rPr>
                        <a:t>Normal</a:t>
                      </a:r>
                      <a:endParaRPr lang="en-US" sz="28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800" dirty="0">
                          <a:effectLst/>
                        </a:rPr>
                        <a:t>Abnormal</a:t>
                      </a:r>
                      <a:endParaRPr lang="en-US" sz="28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829732445"/>
                  </a:ext>
                </a:extLst>
              </a:tr>
            </a:tbl>
          </a:graphicData>
        </a:graphic>
      </p:graphicFrame>
      <p:sp>
        <p:nvSpPr>
          <p:cNvPr id="5" name="Rectangle 1">
            <a:extLst>
              <a:ext uri="{FF2B5EF4-FFF2-40B4-BE49-F238E27FC236}">
                <a16:creationId xmlns:a16="http://schemas.microsoft.com/office/drawing/2014/main" id="{C797C6E9-F96C-4478-80BE-48EE613C5DCA}"/>
              </a:ext>
            </a:extLst>
          </p:cNvPr>
          <p:cNvSpPr>
            <a:spLocks noChangeArrowheads="1"/>
          </p:cNvSpPr>
          <p:nvPr/>
        </p:nvSpPr>
        <p:spPr bwMode="auto">
          <a:xfrm>
            <a:off x="-7419500" y="0"/>
            <a:ext cx="234468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21-6.  Behavioral CAPD Test Results for Case 5 (Abe).</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9567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Technology and Classroom Support</a:t>
            </a:r>
          </a:p>
        </p:txBody>
      </p:sp>
      <p:sp>
        <p:nvSpPr>
          <p:cNvPr id="3" name="Content Placeholder 2"/>
          <p:cNvSpPr>
            <a:spLocks noGrp="1"/>
          </p:cNvSpPr>
          <p:nvPr>
            <p:ph idx="1"/>
          </p:nvPr>
        </p:nvSpPr>
        <p:spPr/>
        <p:txBody>
          <a:bodyPr>
            <a:normAutofit/>
          </a:bodyPr>
          <a:lstStyle/>
          <a:p>
            <a:pPr marL="0" indent="0" algn="l">
              <a:buNone/>
              <a:defRPr sz="2000"/>
            </a:pPr>
            <a:r>
              <a:rPr sz="3200" dirty="0"/>
              <a:t>• Remote microphone and FM systems improve SNR.</a:t>
            </a:r>
          </a:p>
          <a:p>
            <a:pPr marL="0" indent="0" algn="l">
              <a:buNone/>
              <a:defRPr sz="2000"/>
            </a:pPr>
            <a:r>
              <a:rPr sz="3200" dirty="0"/>
              <a:t>• Captioning and speech-to-text enhance access.</a:t>
            </a:r>
          </a:p>
          <a:p>
            <a:pPr marL="0" indent="0" algn="l">
              <a:buNone/>
              <a:defRPr sz="2000"/>
            </a:pPr>
            <a:r>
              <a:rPr sz="3200" dirty="0"/>
              <a:t>• Consistent amplification use and good acoustics support learning.</a:t>
            </a:r>
          </a:p>
          <a:p>
            <a:pPr marL="0" indent="0" algn="l">
              <a:buNone/>
              <a:defRPr sz="2000"/>
            </a:pPr>
            <a:r>
              <a:rPr sz="3200" dirty="0"/>
              <a:t>• Audiologists guide technology fitting and training.</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AD_ABR">
            <a:extLst>
              <a:ext uri="{FF2B5EF4-FFF2-40B4-BE49-F238E27FC236}">
                <a16:creationId xmlns:a16="http://schemas.microsoft.com/office/drawing/2014/main" id="{CCD1ED8A-F0C5-4C2F-8C7A-95F246F76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7948" y="0"/>
            <a:ext cx="5406887" cy="712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0786AC1E-D93F-4E0C-B0E2-B6B268AF63A4}"/>
              </a:ext>
            </a:extLst>
          </p:cNvPr>
          <p:cNvSpPr>
            <a:spLocks noGrp="1"/>
          </p:cNvSpPr>
          <p:nvPr>
            <p:ph type="title" idx="4294967295"/>
          </p:nvPr>
        </p:nvSpPr>
        <p:spPr>
          <a:xfrm>
            <a:off x="1669774" y="357809"/>
            <a:ext cx="8845826" cy="1332879"/>
          </a:xfrm>
        </p:spPr>
        <p:txBody>
          <a:bodyPr/>
          <a:lstStyle/>
          <a:p>
            <a:r>
              <a:rPr lang="en-US" dirty="0"/>
              <a:t>Abe’s ABR</a:t>
            </a:r>
          </a:p>
        </p:txBody>
      </p:sp>
    </p:spTree>
    <p:extLst>
      <p:ext uri="{BB962C8B-B14F-4D97-AF65-F5344CB8AC3E}">
        <p14:creationId xmlns:p14="http://schemas.microsoft.com/office/powerpoint/2010/main" val="39981506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5638-4A83-E4C0-CA0B-1DE39B411EF9}"/>
              </a:ext>
            </a:extLst>
          </p:cNvPr>
          <p:cNvSpPr>
            <a:spLocks noGrp="1"/>
          </p:cNvSpPr>
          <p:nvPr>
            <p:ph type="title" idx="4294967295"/>
          </p:nvPr>
        </p:nvSpPr>
        <p:spPr>
          <a:xfrm>
            <a:off x="0" y="365125"/>
            <a:ext cx="10850563" cy="777875"/>
          </a:xfrm>
        </p:spPr>
        <p:txBody>
          <a:bodyPr/>
          <a:lstStyle/>
          <a:p>
            <a:r>
              <a:rPr lang="en-US" dirty="0"/>
              <a:t>ANSD patient Office of Disability Services</a:t>
            </a:r>
          </a:p>
        </p:txBody>
      </p:sp>
      <p:sp>
        <p:nvSpPr>
          <p:cNvPr id="5" name="TextBox 4">
            <a:extLst>
              <a:ext uri="{FF2B5EF4-FFF2-40B4-BE49-F238E27FC236}">
                <a16:creationId xmlns:a16="http://schemas.microsoft.com/office/drawing/2014/main" id="{7DCFD0A2-F665-CE47-97C6-C4FB4EDC0FE2}"/>
              </a:ext>
            </a:extLst>
          </p:cNvPr>
          <p:cNvSpPr txBox="1"/>
          <p:nvPr/>
        </p:nvSpPr>
        <p:spPr>
          <a:xfrm>
            <a:off x="301752" y="1362456"/>
            <a:ext cx="11484864" cy="5911683"/>
          </a:xfrm>
          <a:prstGeom prst="rect">
            <a:avLst/>
          </a:prstGeom>
          <a:noFill/>
        </p:spPr>
        <p:txBody>
          <a:bodyPr wrap="square">
            <a:spAutoFit/>
          </a:bodyPr>
          <a:lstStyle/>
          <a:p>
            <a:pPr marL="0" marR="0">
              <a:lnSpc>
                <a:spcPct val="115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Dear Director,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 have been asked to help in completing Documentation Guidelines for Physical Disabilities for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Xxxx</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Xxxx</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Enclosed you will find his latest audiogram and test results from our clinic.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2000" b="1"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Specific Diagnosis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Auditory Neuropathy/Auditory Spectrum Disorder (AN/AD)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ICD-9-CM:   389.12 (neural hearing loss, bilateral)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Relevant history and date of the last visit with this person: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Aft>
                <a:spcPts val="10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Xxxx</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was last seen at this clinic on 6/15XX in order to obtain additional information regarding his difficulty understanding speech.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Xxxx</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has a (central) auditory processing disorder as a result from his Auditory Neuropathy/Auditory D-synchrony (AN/AD) and has been managed by the audiologists in the Dept. of Otolaryngology, LSUHSC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Xxxx</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presents with a moderate-to severe neural hearing loss.  Audiometric thresholds have remained stable and are essentially symmetrical between ears.  However,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Xxxx</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prefers to wear only one hearing aid, the one for his right ear and does not feel that a hearing aid in the left ear is helpful.</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Aft>
                <a:spcPts val="10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Aft>
                <a:spcPts val="10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28020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8B5021-9BF0-C241-869B-212C65DC6E38}"/>
              </a:ext>
            </a:extLst>
          </p:cNvPr>
          <p:cNvSpPr txBox="1"/>
          <p:nvPr/>
        </p:nvSpPr>
        <p:spPr>
          <a:xfrm>
            <a:off x="192024" y="265177"/>
            <a:ext cx="11905488" cy="6467091"/>
          </a:xfrm>
          <a:prstGeom prst="rect">
            <a:avLst/>
          </a:prstGeom>
          <a:noFill/>
        </p:spPr>
        <p:txBody>
          <a:bodyPr wrap="square">
            <a:spAutoFit/>
          </a:bodyPr>
          <a:lstStyle/>
          <a:p>
            <a:pPr marL="0" marR="0">
              <a:lnSpc>
                <a:spcPct val="115000"/>
              </a:lnSpc>
              <a:spcAft>
                <a:spcPts val="1000"/>
              </a:spcAft>
            </a:pPr>
            <a:r>
              <a:rPr lang="en-US" sz="2000" b="1" i="1" u="sng" dirty="0">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1000"/>
              </a:spcAft>
              <a:buSzPts val="1200"/>
              <a:buFont typeface="Times New Roman" panose="02020603050405020304" pitchFamily="18" charset="0"/>
              <a:buAutoNum type="arabicPeriod"/>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Hearing aid amplification with directional microphones.   Binaural amplification should be tried.   We must rely on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Xxxx</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to give feedback of the benefits of the left hearing aid.  Because of the AN/AD, it is possible that benefit will be limited.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1000"/>
              </a:spcAft>
              <a:buSzPts val="1200"/>
              <a:buFont typeface="Times New Roman" panose="02020603050405020304" pitchFamily="18" charset="0"/>
              <a:buAutoNum type="arabicPeriod"/>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Continue to receive audiological monitoring every 12 months.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Xxxx’s</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hearing has remained stable, but we should continue monitoring.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1000"/>
              </a:spcAft>
              <a:buSzPts val="1200"/>
              <a:buFont typeface="Times New Roman" panose="02020603050405020304" pitchFamily="18" charset="0"/>
              <a:buAutoNum type="arabicPeriod"/>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 possible neurological consultation should be considered.  A majority of patients with AN/AD have other peripheral neuropathies, although hearing loss may be their only complaint.  A consult to a neurologist may rule out other unknown etiologies may be useful.    </a:t>
            </a:r>
          </a:p>
          <a:p>
            <a:pPr marL="342900" marR="0" lvl="0" indent="-342900">
              <a:lnSpc>
                <a:spcPct val="115000"/>
              </a:lnSpc>
              <a:spcAft>
                <a:spcPts val="1000"/>
              </a:spcAft>
              <a:buSzPts val="1200"/>
              <a:buFont typeface="Times New Roman" panose="02020603050405020304" pitchFamily="18" charset="0"/>
              <a:buAutoNum type="arabicPeriod"/>
            </a:pPr>
            <a:r>
              <a:rPr lang="en-US" sz="2000" i="1" dirty="0">
                <a:latin typeface="Times New Roman" panose="02020603050405020304" pitchFamily="18" charset="0"/>
                <a:ea typeface="Calibri" panose="020F0502020204030204" pitchFamily="34" charset="0"/>
                <a:cs typeface="Times New Roman" panose="02020603050405020304" pitchFamily="18" charset="0"/>
              </a:rPr>
              <a:t>Given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Xxxx’s</a:t>
            </a:r>
            <a:r>
              <a:rPr lang="en-US" sz="2000" i="1" dirty="0">
                <a:latin typeface="Times New Roman" panose="02020603050405020304" pitchFamily="18" charset="0"/>
                <a:ea typeface="Calibri" panose="020F0502020204030204" pitchFamily="34" charset="0"/>
                <a:cs typeface="Times New Roman" panose="02020603050405020304" pitchFamily="18" charset="0"/>
              </a:rPr>
              <a:t> vulnerability to missing instructions and directions- or information out of context- visual feedback of instructions, assignments, and directions are strongly recommended.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1000"/>
              </a:spcAft>
              <a:buSzPts val="1200"/>
              <a:buFont typeface="Times New Roman" panose="02020603050405020304" pitchFamily="18" charset="0"/>
              <a:buAutoNum type="arabicPeriod"/>
            </a:pPr>
            <a:r>
              <a:rPr lang="en-US" sz="2000" i="1" dirty="0" err="1">
                <a:latin typeface="Times New Roman" panose="02020603050405020304" pitchFamily="18" charset="0"/>
                <a:ea typeface="Calibri" panose="020F0502020204030204" pitchFamily="34" charset="0"/>
                <a:cs typeface="Times New Roman" panose="02020603050405020304" pitchFamily="18" charset="0"/>
              </a:rPr>
              <a:t>Xxxx</a:t>
            </a:r>
            <a:r>
              <a:rPr lang="en-US" sz="2000" i="1" dirty="0">
                <a:latin typeface="Times New Roman" panose="02020603050405020304" pitchFamily="18" charset="0"/>
                <a:ea typeface="Calibri" panose="020F0502020204030204" pitchFamily="34" charset="0"/>
                <a:cs typeface="Times New Roman" panose="02020603050405020304" pitchFamily="18" charset="0"/>
              </a:rPr>
              <a:t> will need extended time for in-class and national examinations that require extensive amounts of reading and/or writing.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1000"/>
              </a:spcAft>
              <a:buSzPts val="1200"/>
              <a:buFont typeface="Times New Roman" panose="02020603050405020304" pitchFamily="18" charset="0"/>
              <a:buAutoNum type="arabicPeriod"/>
            </a:pPr>
            <a:r>
              <a:rPr lang="en-US" sz="2000" i="1" dirty="0">
                <a:latin typeface="Times New Roman" panose="02020603050405020304" pitchFamily="18" charset="0"/>
                <a:ea typeface="Calibri" panose="020F0502020204030204" pitchFamily="34" charset="0"/>
                <a:cs typeface="Times New Roman" panose="02020603050405020304" pitchFamily="18" charset="0"/>
              </a:rPr>
              <a:t>Testing in a distraction free area will also be best for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Xxxx</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Aft>
                <a:spcPts val="1000"/>
              </a:spcAft>
              <a:buSzPts val="1200"/>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85505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9675A0-1782-6865-E7EB-29B9C9EBD652}"/>
              </a:ext>
            </a:extLst>
          </p:cNvPr>
          <p:cNvSpPr txBox="1"/>
          <p:nvPr/>
        </p:nvSpPr>
        <p:spPr>
          <a:xfrm>
            <a:off x="361741" y="381837"/>
            <a:ext cx="11274250" cy="5363328"/>
          </a:xfrm>
          <a:prstGeom prst="rect">
            <a:avLst/>
          </a:prstGeom>
          <a:noFill/>
        </p:spPr>
        <p:txBody>
          <a:bodyPr wrap="square">
            <a:spAutoFit/>
          </a:bodyPr>
          <a:lstStyle/>
          <a:p>
            <a:pPr marR="0" lvl="0">
              <a:lnSpc>
                <a:spcPct val="115000"/>
              </a:lnSpc>
              <a:spcAft>
                <a:spcPts val="1000"/>
              </a:spcAft>
              <a:buSzPts val="1200"/>
            </a:pPr>
            <a:r>
              <a:rPr lang="en-US" i="1" dirty="0">
                <a:effectLst/>
                <a:latin typeface="Times New Roman" panose="02020603050405020304" pitchFamily="18" charset="0"/>
                <a:ea typeface="Calibri" panose="020F0502020204030204" pitchFamily="34" charset="0"/>
                <a:cs typeface="Times New Roman" panose="02020603050405020304" pitchFamily="18" charset="0"/>
              </a:rPr>
              <a:t>7.Xxxx should receive 504 accommodations in school because of his peripheral and central hearing loss.  We spoke to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Xxxx</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about his hearing.  He is working much harder than his peers to discern the auditory signal not only at a decreased sensation level, but he must ‘process’ this ‘distorted signal’ into something that is meaningful to him (language).  Even though we can increase the volume to make things more audible for him, the AN/AD makes speech distorted and unclear.  This is important to remember!  Classroom accommodations that might be useful are: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Aft>
                <a:spcPts val="1000"/>
              </a:spcAft>
              <a:buFont typeface="+mj-lt"/>
              <a:buAutoNum type="alphaLcPeriod"/>
            </a:pPr>
            <a:r>
              <a:rPr lang="en-US" i="1" dirty="0">
                <a:effectLst/>
                <a:latin typeface="Times New Roman" panose="02020603050405020304" pitchFamily="18" charset="0"/>
                <a:ea typeface="Calibri" panose="020F0502020204030204" pitchFamily="34" charset="0"/>
                <a:cs typeface="Times New Roman" panose="02020603050405020304" pitchFamily="18" charset="0"/>
              </a:rPr>
              <a:t>Remote Microphone system.  With new hearing aids, it is possible for a wireless connection so that he is receiving an increased signal-to-noise ratio, with his hearing aids, without wearing additional hardware.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Aft>
                <a:spcPts val="1000"/>
              </a:spcAft>
              <a:buFont typeface="+mj-lt"/>
              <a:buAutoNum type="alphaLcPeriod"/>
            </a:pPr>
            <a:r>
              <a:rPr lang="en-US" i="1" dirty="0">
                <a:effectLst/>
                <a:latin typeface="Times New Roman" panose="02020603050405020304" pitchFamily="18" charset="0"/>
                <a:ea typeface="Calibri" panose="020F0502020204030204" pitchFamily="34" charset="0"/>
                <a:cs typeface="Times New Roman" panose="02020603050405020304" pitchFamily="18" charset="0"/>
              </a:rPr>
              <a:t>Strategic Seating.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Xxxx</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has great difficulty understanding speech- especially in degraded acoustic environments.  He should be sitting close to the speaker, away from distractions.  This may require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Xxxx</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investigating several positions, so that he can pick the one that is best for him.  It should be important for his right ear to be closer to the speaker.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Aft>
                <a:spcPts val="1000"/>
              </a:spcAft>
              <a:buFont typeface="+mj-lt"/>
              <a:buAutoNum type="alphaLcPeriod"/>
            </a:pPr>
            <a:r>
              <a:rPr lang="en-US" i="1" dirty="0">
                <a:effectLst/>
                <a:latin typeface="Times New Roman" panose="02020603050405020304" pitchFamily="18" charset="0"/>
                <a:ea typeface="Calibri" panose="020F0502020204030204" pitchFamily="34" charset="0"/>
                <a:cs typeface="Times New Roman" panose="02020603050405020304" pitchFamily="18" charset="0"/>
              </a:rPr>
              <a:t>Note taker.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Xxxx</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would benefit from having a copy of the instructor or a peer’s notes.  This would allow him to focus on lectures (listening) and be assured that he is receiving a written copy of class notes.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Aft>
                <a:spcPts val="1000"/>
              </a:spcAft>
              <a:buFont typeface="+mj-lt"/>
              <a:buAutoNum type="alphaLcPeriod"/>
            </a:pPr>
            <a:r>
              <a:rPr lang="en-US" i="1" dirty="0">
                <a:effectLst/>
                <a:latin typeface="Times New Roman" panose="02020603050405020304" pitchFamily="18" charset="0"/>
                <a:ea typeface="Calibri" panose="020F0502020204030204" pitchFamily="34" charset="0"/>
                <a:cs typeface="Times New Roman" panose="02020603050405020304" pitchFamily="18" charset="0"/>
              </a:rPr>
              <a:t>Self-Advocacy.  We spoke to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Xxxx</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about his involvement with his education and future.  We hope that he will inform his teachers about his hearing loss and ask for clarification and additional help when necessary.  </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0895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1592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359AC-9997-9BC9-172C-91DA438DA601}"/>
              </a:ext>
            </a:extLst>
          </p:cNvPr>
          <p:cNvSpPr>
            <a:spLocks noGrp="1"/>
          </p:cNvSpPr>
          <p:nvPr>
            <p:ph type="title"/>
          </p:nvPr>
        </p:nvSpPr>
        <p:spPr>
          <a:xfrm>
            <a:off x="484632" y="365125"/>
            <a:ext cx="10869168" cy="466979"/>
          </a:xfrm>
        </p:spPr>
        <p:txBody>
          <a:bodyPr>
            <a:normAutofit fontScale="90000"/>
          </a:bodyPr>
          <a:lstStyle/>
          <a:p>
            <a:r>
              <a:rPr lang="en-US" dirty="0"/>
              <a:t>HX</a:t>
            </a:r>
          </a:p>
        </p:txBody>
      </p:sp>
      <p:sp>
        <p:nvSpPr>
          <p:cNvPr id="3" name="Content Placeholder 2">
            <a:extLst>
              <a:ext uri="{FF2B5EF4-FFF2-40B4-BE49-F238E27FC236}">
                <a16:creationId xmlns:a16="http://schemas.microsoft.com/office/drawing/2014/main" id="{2E708B8D-6E1F-20E9-FEF8-D2CB4486D91A}"/>
              </a:ext>
            </a:extLst>
          </p:cNvPr>
          <p:cNvSpPr>
            <a:spLocks noGrp="1"/>
          </p:cNvSpPr>
          <p:nvPr>
            <p:ph idx="1"/>
          </p:nvPr>
        </p:nvSpPr>
        <p:spPr>
          <a:xfrm>
            <a:off x="310896" y="1161288"/>
            <a:ext cx="11042905" cy="5504688"/>
          </a:xfrm>
        </p:spPr>
        <p:txBody>
          <a:bodyPr>
            <a:normAutofit/>
          </a:bodyPr>
          <a:lstStyle/>
          <a:p>
            <a:pPr marL="0" marR="0"/>
            <a:r>
              <a:rPr lang="en-US" sz="1800" dirty="0">
                <a:effectLst/>
                <a:latin typeface="Times New Roman" panose="02020603050405020304" pitchFamily="18" charset="0"/>
                <a:ea typeface="Times New Roman" panose="02020603050405020304" pitchFamily="18" charset="0"/>
              </a:rPr>
              <a:t>Jane Doe (age 15) was seen on the above date for a central auditory processing assessment.  She was accompanied to this appointment by her parents who supplied background information.  </a:t>
            </a:r>
          </a:p>
          <a:p>
            <a:pPr marL="0" marR="0"/>
            <a:r>
              <a:rPr lang="en-US" sz="1800" dirty="0">
                <a:effectLst/>
                <a:latin typeface="Times New Roman" panose="02020603050405020304" pitchFamily="18" charset="0"/>
                <a:ea typeface="Times New Roman" panose="02020603050405020304" pitchFamily="18" charset="0"/>
              </a:rPr>
              <a:t>Normal birth and developmental histories have also been reported.  Jane Doe reported having difficulty hearing in background noise.  This has led to social struggles.  There are no reports of any academic difficulties and rep orts of a &gt; 4.0 GPA. </a:t>
            </a:r>
          </a:p>
          <a:p>
            <a:pPr marL="0" marR="0" indent="0">
              <a:buNone/>
            </a:pPr>
            <a:r>
              <a:rPr lang="en-US" sz="2400" b="1" u="sng" dirty="0">
                <a:effectLst/>
                <a:latin typeface="Times New Roman" panose="02020603050405020304" pitchFamily="18" charset="0"/>
                <a:ea typeface="Times New Roman" panose="02020603050405020304" pitchFamily="18" charset="0"/>
              </a:rPr>
              <a:t>SCAN Results:  </a:t>
            </a:r>
          </a:p>
          <a:p>
            <a:pPr marL="0" marR="0" indent="0">
              <a:buNone/>
            </a:pPr>
            <a:r>
              <a:rPr lang="en-US" sz="1800" dirty="0">
                <a:effectLst/>
                <a:latin typeface="Times New Roman" panose="02020603050405020304" pitchFamily="18" charset="0"/>
                <a:ea typeface="Times New Roman" panose="02020603050405020304" pitchFamily="18" charset="0"/>
              </a:rPr>
              <a:t> 			</a:t>
            </a:r>
            <a:r>
              <a:rPr lang="en-US" sz="1800" b="1" u="sng" dirty="0">
                <a:effectLst/>
                <a:latin typeface="Times New Roman" panose="02020603050405020304" pitchFamily="18" charset="0"/>
                <a:ea typeface="Times New Roman" panose="02020603050405020304" pitchFamily="18" charset="0"/>
              </a:rPr>
              <a:t>Raw Score                	Scaled Score	  	Percentile  </a:t>
            </a:r>
            <a:endParaRPr lang="en-US" sz="1800" dirty="0">
              <a:effectLst/>
              <a:latin typeface="Times New Roman" panose="02020603050405020304" pitchFamily="18" charset="0"/>
              <a:ea typeface="Times New Roman" panose="02020603050405020304" pitchFamily="18" charset="0"/>
            </a:endParaRPr>
          </a:p>
          <a:p>
            <a:pPr marL="0" marR="0" indent="0">
              <a:buNone/>
            </a:pPr>
            <a:r>
              <a:rPr lang="en-US" sz="1800" b="1" dirty="0">
                <a:effectLst/>
                <a:latin typeface="Times New Roman" panose="02020603050405020304" pitchFamily="18" charset="0"/>
                <a:ea typeface="Times New Roman" panose="02020603050405020304" pitchFamily="18" charset="0"/>
              </a:rPr>
              <a:t>Auditory Figure Ground	25			 06			 09	     </a:t>
            </a:r>
            <a:endParaRPr lang="en-US" sz="1800" dirty="0">
              <a:effectLst/>
              <a:latin typeface="Times New Roman" panose="02020603050405020304" pitchFamily="18" charset="0"/>
              <a:ea typeface="Times New Roman" panose="02020603050405020304" pitchFamily="18" charset="0"/>
            </a:endParaRPr>
          </a:p>
          <a:p>
            <a:pPr marL="0" marR="0" indent="0">
              <a:buNone/>
            </a:pPr>
            <a:r>
              <a:rPr lang="en-US" sz="1800" b="1" dirty="0">
                <a:effectLst/>
                <a:latin typeface="Times New Roman" panose="02020603050405020304" pitchFamily="18" charset="0"/>
                <a:ea typeface="Times New Roman" panose="02020603050405020304" pitchFamily="18" charset="0"/>
              </a:rPr>
              <a:t>Filtered Words		23			 07			 16</a:t>
            </a:r>
            <a:endParaRPr lang="en-US" sz="1800" dirty="0">
              <a:effectLst/>
              <a:latin typeface="Times New Roman" panose="02020603050405020304" pitchFamily="18" charset="0"/>
              <a:ea typeface="Times New Roman" panose="02020603050405020304" pitchFamily="18" charset="0"/>
            </a:endParaRPr>
          </a:p>
          <a:p>
            <a:pPr marL="0" marR="0" indent="0">
              <a:buNone/>
            </a:pPr>
            <a:r>
              <a:rPr lang="en-US" sz="1800" b="1" dirty="0">
                <a:effectLst/>
                <a:latin typeface="Times New Roman" panose="02020603050405020304" pitchFamily="18" charset="0"/>
                <a:ea typeface="Times New Roman" panose="02020603050405020304" pitchFamily="18" charset="0"/>
              </a:rPr>
              <a:t>Competing Words		43		           	  09		            	 37</a:t>
            </a:r>
            <a:endParaRPr lang="en-US" sz="1800" dirty="0">
              <a:effectLst/>
              <a:latin typeface="Times New Roman" panose="02020603050405020304" pitchFamily="18" charset="0"/>
              <a:ea typeface="Times New Roman" panose="02020603050405020304" pitchFamily="18" charset="0"/>
            </a:endParaRPr>
          </a:p>
          <a:p>
            <a:pPr marL="0" marR="0" indent="0">
              <a:buNone/>
            </a:pPr>
            <a:r>
              <a:rPr lang="en-US" sz="1800" b="1" dirty="0">
                <a:effectLst/>
                <a:latin typeface="Times New Roman" panose="02020603050405020304" pitchFamily="18" charset="0"/>
                <a:ea typeface="Times New Roman" panose="02020603050405020304" pitchFamily="18" charset="0"/>
              </a:rPr>
              <a:t>Competing Sentences     	65		             	10		             	  50</a:t>
            </a:r>
            <a:endParaRPr lang="en-US" sz="1800" dirty="0">
              <a:effectLst/>
              <a:latin typeface="Times New Roman" panose="02020603050405020304" pitchFamily="18" charset="0"/>
              <a:ea typeface="Times New Roman" panose="02020603050405020304" pitchFamily="18" charset="0"/>
            </a:endParaRPr>
          </a:p>
          <a:p>
            <a:pPr marL="0" marR="0" indent="0">
              <a:buNone/>
            </a:pPr>
            <a:r>
              <a:rPr lang="en-US" sz="1800" b="1" dirty="0">
                <a:effectLst/>
                <a:latin typeface="Times New Roman" panose="02020603050405020304" pitchFamily="18" charset="0"/>
                <a:ea typeface="Times New Roman" panose="02020603050405020304" pitchFamily="18" charset="0"/>
              </a:rPr>
              <a:t>SCAN Composite		NA			 85		 	 16</a:t>
            </a:r>
          </a:p>
          <a:p>
            <a:pPr marL="0" marR="0" indent="0">
              <a:buNone/>
            </a:pPr>
            <a:endParaRPr lang="en-US" sz="1800" dirty="0">
              <a:effectLst/>
              <a:latin typeface="Times New Roman" panose="02020603050405020304" pitchFamily="18" charset="0"/>
              <a:ea typeface="Times New Roman" panose="02020603050405020304" pitchFamily="18" charset="0"/>
            </a:endParaRPr>
          </a:p>
          <a:p>
            <a:pPr marL="0" marR="0" indent="0">
              <a:buNone/>
            </a:pPr>
            <a:r>
              <a:rPr lang="en-US" sz="1800" dirty="0">
                <a:effectLst/>
                <a:latin typeface="Times New Roman" panose="02020603050405020304" pitchFamily="18" charset="0"/>
                <a:ea typeface="Times New Roman" panose="02020603050405020304" pitchFamily="18" charset="0"/>
              </a:rPr>
              <a:t>Dichotic Digits:  88%  left; 84% right</a:t>
            </a:r>
          </a:p>
          <a:p>
            <a:pPr marL="0" marR="0" indent="0">
              <a:buNone/>
            </a:pPr>
            <a:r>
              <a:rPr lang="en-US" sz="1800" b="1" dirty="0">
                <a:effectLst/>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24625763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165AC-BB19-E439-3CF1-71B61142F0AB}"/>
              </a:ext>
            </a:extLst>
          </p:cNvPr>
          <p:cNvSpPr>
            <a:spLocks noGrp="1"/>
          </p:cNvSpPr>
          <p:nvPr>
            <p:ph type="title"/>
          </p:nvPr>
        </p:nvSpPr>
        <p:spPr>
          <a:xfrm>
            <a:off x="630936" y="365125"/>
            <a:ext cx="10722864" cy="869315"/>
          </a:xfrm>
        </p:spPr>
        <p:txBody>
          <a:bodyPr/>
          <a:lstStyle/>
          <a:p>
            <a:r>
              <a:rPr lang="en-US" dirty="0"/>
              <a:t>Recommendations?</a:t>
            </a:r>
          </a:p>
        </p:txBody>
      </p:sp>
      <p:sp>
        <p:nvSpPr>
          <p:cNvPr id="3" name="Content Placeholder 2">
            <a:extLst>
              <a:ext uri="{FF2B5EF4-FFF2-40B4-BE49-F238E27FC236}">
                <a16:creationId xmlns:a16="http://schemas.microsoft.com/office/drawing/2014/main" id="{DD0A4D1B-D4D3-A846-D17B-2F9C636651D8}"/>
              </a:ext>
            </a:extLst>
          </p:cNvPr>
          <p:cNvSpPr>
            <a:spLocks noGrp="1"/>
          </p:cNvSpPr>
          <p:nvPr>
            <p:ph idx="1"/>
          </p:nvPr>
        </p:nvSpPr>
        <p:spPr>
          <a:xfrm>
            <a:off x="566928" y="1298448"/>
            <a:ext cx="10786872" cy="4878515"/>
          </a:xfrm>
        </p:spPr>
        <p:txBody>
          <a:bodyPr/>
          <a:lstStyle/>
          <a:p>
            <a:r>
              <a:rPr lang="en-US" dirty="0"/>
              <a:t>Auditory training exercises?</a:t>
            </a:r>
          </a:p>
          <a:p>
            <a:r>
              <a:rPr lang="en-US" dirty="0"/>
              <a:t>Mild gain  hearing aids + Remote microphone</a:t>
            </a:r>
          </a:p>
          <a:p>
            <a:r>
              <a:rPr lang="en-US" dirty="0"/>
              <a:t>Environment modifications?</a:t>
            </a:r>
          </a:p>
          <a:p>
            <a:r>
              <a:rPr lang="en-US" dirty="0"/>
              <a:t>Other Tests/Recommendations?</a:t>
            </a:r>
          </a:p>
        </p:txBody>
      </p:sp>
    </p:spTree>
    <p:extLst>
      <p:ext uri="{BB962C8B-B14F-4D97-AF65-F5344CB8AC3E}">
        <p14:creationId xmlns:p14="http://schemas.microsoft.com/office/powerpoint/2010/main" val="31588431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5D1B5-F4F3-B5CE-C5C6-CE17D3E4E5DB}"/>
              </a:ext>
            </a:extLst>
          </p:cNvPr>
          <p:cNvSpPr>
            <a:spLocks noGrp="1"/>
          </p:cNvSpPr>
          <p:nvPr>
            <p:ph type="title"/>
          </p:nvPr>
        </p:nvSpPr>
        <p:spPr>
          <a:xfrm>
            <a:off x="685800" y="365125"/>
            <a:ext cx="10668000" cy="631571"/>
          </a:xfrm>
        </p:spPr>
        <p:txBody>
          <a:bodyPr>
            <a:normAutofit fontScale="90000"/>
          </a:bodyPr>
          <a:lstStyle/>
          <a:p>
            <a:r>
              <a:rPr lang="en-US" dirty="0"/>
              <a:t>Exposures to other toxins… </a:t>
            </a:r>
          </a:p>
        </p:txBody>
      </p:sp>
      <p:sp>
        <p:nvSpPr>
          <p:cNvPr id="3" name="Content Placeholder 2">
            <a:extLst>
              <a:ext uri="{FF2B5EF4-FFF2-40B4-BE49-F238E27FC236}">
                <a16:creationId xmlns:a16="http://schemas.microsoft.com/office/drawing/2014/main" id="{5E1578C3-0E7E-D13B-0142-7437299599BB}"/>
              </a:ext>
            </a:extLst>
          </p:cNvPr>
          <p:cNvSpPr>
            <a:spLocks noGrp="1"/>
          </p:cNvSpPr>
          <p:nvPr>
            <p:ph idx="1"/>
          </p:nvPr>
        </p:nvSpPr>
        <p:spPr>
          <a:xfrm>
            <a:off x="391886" y="1225899"/>
            <a:ext cx="10961914" cy="4951064"/>
          </a:xfrm>
        </p:spPr>
        <p:txBody>
          <a:bodyPr/>
          <a:lstStyle/>
          <a:p>
            <a:pPr marL="0" marR="0"/>
            <a:r>
              <a:rPr lang="en-US" sz="1800" b="1" u="sng" dirty="0">
                <a:effectLst/>
                <a:latin typeface="Times New Roman" panose="02020603050405020304" pitchFamily="18" charset="0"/>
                <a:ea typeface="Times New Roman" panose="02020603050405020304" pitchFamily="18" charset="0"/>
              </a:rPr>
              <a:t>Results and Recommendations</a:t>
            </a:r>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Times New Roman" panose="02020603050405020304" pitchFamily="18" charset="0"/>
                <a:ea typeface="Times New Roman" panose="02020603050405020304" pitchFamily="18" charset="0"/>
              </a:rPr>
              <a:t>Jane 2’s profile is interesting.  Jane 2 performed within normal limits in all behavioral tests of auditory processing.  She also passed a language screening and was within normal limits on two additional language subtests.  However, her performance on the Phonemic Synthesis Test was below normal limits for her age.   </a:t>
            </a:r>
          </a:p>
          <a:p>
            <a:pPr marL="0" marR="0"/>
            <a:r>
              <a:rPr lang="en-US" sz="1800" dirty="0">
                <a:effectLst/>
                <a:latin typeface="Times New Roman" panose="02020603050405020304" pitchFamily="18" charset="0"/>
                <a:ea typeface="Times New Roman" panose="02020603050405020304" pitchFamily="18" charset="0"/>
              </a:rPr>
              <a:t>Jane 2 may benefit from a comprehensive psychoeducational assessment.  This will assess cognitive, academic, emotional, and social functioning. This assessment may be used to identify areas of academic weakness, challenges, or giftedness that may affect Jane 2’s academic performance.   </a:t>
            </a:r>
          </a:p>
          <a:p>
            <a:pPr marL="0" marR="0"/>
            <a:r>
              <a:rPr lang="en-US" sz="1800" dirty="0">
                <a:effectLst/>
                <a:latin typeface="Times New Roman" panose="02020603050405020304" pitchFamily="18" charset="0"/>
                <a:ea typeface="Times New Roman" panose="02020603050405020304" pitchFamily="18" charset="0"/>
              </a:rPr>
              <a:t>Of interest to this assessment was the mention of jet fuel exposure in drinking water, while Jane 2 and her family were stationed in XXX.  Previous studies have reported negative effects on the central nervous system.  Additionally, difficulties with fatigue, concentration, memory, and vestibular disturbances are among the many reported negative effects of exposure to jet fuels on the central auditory system.  However, it is impossible for me to link this cause to Jane 2’s academic profile.  </a:t>
            </a:r>
          </a:p>
          <a:p>
            <a:r>
              <a:rPr lang="en-US" sz="1800" dirty="0">
                <a:effectLst/>
                <a:latin typeface="Times New Roman" panose="02020603050405020304" pitchFamily="18" charset="0"/>
                <a:ea typeface="Times New Roman" panose="02020603050405020304" pitchFamily="18" charset="0"/>
              </a:rPr>
              <a:t>(</a:t>
            </a:r>
            <a:r>
              <a:rPr lang="en-US" sz="1800" u="sng" dirty="0">
                <a:solidFill>
                  <a:srgbClr val="0000FF"/>
                </a:solidFill>
                <a:effectLst/>
                <a:latin typeface="Times New Roman" panose="02020603050405020304" pitchFamily="18" charset="0"/>
                <a:ea typeface="Times New Roman" panose="02020603050405020304" pitchFamily="18" charset="0"/>
                <a:hlinkClick r:id="rId2"/>
              </a:rPr>
              <a:t>https://www.ncbi.nlm.nih.gov/books/NBK207633/</a:t>
            </a:r>
            <a:r>
              <a:rPr lang="en-US" sz="1800" dirty="0">
                <a:effectLst/>
                <a:latin typeface="Times New Roman" panose="02020603050405020304" pitchFamily="18" charset="0"/>
                <a:ea typeface="Times New Roman" panose="02020603050405020304" pitchFamily="18" charset="0"/>
              </a:rPr>
              <a:t> )</a:t>
            </a:r>
          </a:p>
          <a:p>
            <a:endParaRPr lang="en-US" dirty="0"/>
          </a:p>
        </p:txBody>
      </p:sp>
    </p:spTree>
    <p:extLst>
      <p:ext uri="{BB962C8B-B14F-4D97-AF65-F5344CB8AC3E}">
        <p14:creationId xmlns:p14="http://schemas.microsoft.com/office/powerpoint/2010/main" val="6848299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F6069-90E6-711D-D616-42BB9CD98F01}"/>
              </a:ext>
            </a:extLst>
          </p:cNvPr>
          <p:cNvSpPr>
            <a:spLocks noGrp="1"/>
          </p:cNvSpPr>
          <p:nvPr>
            <p:ph type="title"/>
          </p:nvPr>
        </p:nvSpPr>
        <p:spPr>
          <a:xfrm>
            <a:off x="320040" y="365251"/>
            <a:ext cx="10613136" cy="631571"/>
          </a:xfrm>
        </p:spPr>
        <p:txBody>
          <a:bodyPr>
            <a:normAutofit fontScale="90000"/>
          </a:bodyPr>
          <a:lstStyle/>
          <a:p>
            <a:br>
              <a:rPr lang="en-US" sz="2200" dirty="0">
                <a:effectLst/>
                <a:latin typeface="Times New Roman" panose="02020603050405020304" pitchFamily="18" charset="0"/>
                <a:ea typeface="Times New Roman" panose="02020603050405020304" pitchFamily="18" charset="0"/>
              </a:rPr>
            </a:br>
            <a:r>
              <a:rPr lang="en-US" sz="2200" dirty="0">
                <a:effectLst/>
                <a:latin typeface="Times New Roman" panose="02020603050405020304" pitchFamily="18" charset="0"/>
                <a:ea typeface="Times New Roman" panose="02020603050405020304" pitchFamily="18" charset="0"/>
              </a:rPr>
              <a:t>Jane4  (age 20) has a complex medical history and has previous diagnoses listed below.</a:t>
            </a:r>
            <a:br>
              <a:rPr lang="en-US" sz="2200" dirty="0">
                <a:effectLst/>
                <a:latin typeface="Times New Roman" panose="02020603050405020304" pitchFamily="18" charset="0"/>
                <a:ea typeface="Times New Roman" panose="02020603050405020304" pitchFamily="18" charset="0"/>
              </a:rPr>
            </a:br>
            <a:r>
              <a:rPr lang="en-US" dirty="0"/>
              <a:t> </a:t>
            </a:r>
          </a:p>
        </p:txBody>
      </p:sp>
      <p:sp>
        <p:nvSpPr>
          <p:cNvPr id="3" name="Content Placeholder 2">
            <a:extLst>
              <a:ext uri="{FF2B5EF4-FFF2-40B4-BE49-F238E27FC236}">
                <a16:creationId xmlns:a16="http://schemas.microsoft.com/office/drawing/2014/main" id="{2DE2E6C4-2F34-5DEF-10B5-78D7FF25C0A9}"/>
              </a:ext>
            </a:extLst>
          </p:cNvPr>
          <p:cNvSpPr>
            <a:spLocks noGrp="1"/>
          </p:cNvSpPr>
          <p:nvPr>
            <p:ph idx="1"/>
          </p:nvPr>
        </p:nvSpPr>
        <p:spPr>
          <a:xfrm>
            <a:off x="539496" y="1097280"/>
            <a:ext cx="10814304" cy="5079683"/>
          </a:xfrm>
        </p:spPr>
        <p:txBody>
          <a:bodyPr/>
          <a:lstStyle/>
          <a:p>
            <a:r>
              <a:rPr lang="en-US" sz="1800" dirty="0">
                <a:effectLst/>
                <a:latin typeface="Times New Roman" panose="02020603050405020304" pitchFamily="18" charset="0"/>
                <a:ea typeface="Times New Roman" panose="02020603050405020304" pitchFamily="18" charset="0"/>
              </a:rPr>
              <a:t>Autism Spectrum Disorder,</a:t>
            </a:r>
          </a:p>
          <a:p>
            <a:r>
              <a:rPr lang="en-US" sz="1800" dirty="0">
                <a:effectLst/>
                <a:latin typeface="Times New Roman" panose="02020603050405020304" pitchFamily="18" charset="0"/>
                <a:ea typeface="Times New Roman" panose="02020603050405020304" pitchFamily="18" charset="0"/>
              </a:rPr>
              <a:t>Auditory processing Disorder</a:t>
            </a:r>
          </a:p>
          <a:p>
            <a:r>
              <a:rPr lang="en-US" sz="1800" dirty="0">
                <a:effectLst/>
                <a:latin typeface="Times New Roman" panose="02020603050405020304" pitchFamily="18" charset="0"/>
                <a:ea typeface="Times New Roman" panose="02020603050405020304" pitchFamily="18" charset="0"/>
              </a:rPr>
              <a:t>ADHD</a:t>
            </a:r>
          </a:p>
          <a:p>
            <a:r>
              <a:rPr lang="en-US" sz="1800" dirty="0">
                <a:effectLst/>
                <a:latin typeface="Times New Roman" panose="02020603050405020304" pitchFamily="18" charset="0"/>
                <a:ea typeface="Times New Roman" panose="02020603050405020304" pitchFamily="18" charset="0"/>
              </a:rPr>
              <a:t>Vestibular and Sensory Processing Disorder</a:t>
            </a:r>
          </a:p>
          <a:p>
            <a:r>
              <a:rPr lang="en-US" sz="1800" dirty="0">
                <a:effectLst/>
                <a:latin typeface="Times New Roman" panose="02020603050405020304" pitchFamily="18" charset="0"/>
                <a:ea typeface="Times New Roman" panose="02020603050405020304" pitchFamily="18" charset="0"/>
              </a:rPr>
              <a:t>Organic Mood Disorder</a:t>
            </a:r>
          </a:p>
          <a:p>
            <a:r>
              <a:rPr lang="en-US" sz="1800" dirty="0">
                <a:effectLst/>
                <a:latin typeface="Times New Roman" panose="02020603050405020304" pitchFamily="18" charset="0"/>
                <a:ea typeface="Times New Roman" panose="02020603050405020304" pitchFamily="18" charset="0"/>
              </a:rPr>
              <a:t>Learning Disorder</a:t>
            </a:r>
          </a:p>
          <a:p>
            <a:r>
              <a:rPr lang="en-US" sz="1800" dirty="0">
                <a:effectLst/>
                <a:latin typeface="Times New Roman" panose="02020603050405020304" pitchFamily="18" charset="0"/>
                <a:ea typeface="Times New Roman" panose="02020603050405020304" pitchFamily="18" charset="0"/>
              </a:rPr>
              <a:t>Expressive and Receptive Language Disorder</a:t>
            </a:r>
          </a:p>
          <a:p>
            <a:r>
              <a:rPr lang="en-US" sz="1800" dirty="0">
                <a:effectLst/>
                <a:latin typeface="Times New Roman" panose="02020603050405020304" pitchFamily="18" charset="0"/>
                <a:ea typeface="Times New Roman" panose="02020603050405020304" pitchFamily="18" charset="0"/>
              </a:rPr>
              <a:t>Fetal Alcohol Syndrome Disorder</a:t>
            </a:r>
          </a:p>
          <a:p>
            <a:r>
              <a:rPr lang="en-US" sz="1800" dirty="0">
                <a:effectLst/>
                <a:latin typeface="Times New Roman" panose="02020603050405020304" pitchFamily="18" charset="0"/>
                <a:ea typeface="Times New Roman" panose="02020603050405020304" pitchFamily="18" charset="0"/>
              </a:rPr>
              <a:t>PTSD</a:t>
            </a:r>
          </a:p>
          <a:p>
            <a:r>
              <a:rPr lang="en-US" sz="1800" dirty="0">
                <a:effectLst/>
                <a:latin typeface="Times New Roman" panose="02020603050405020304" pitchFamily="18" charset="0"/>
                <a:ea typeface="Times New Roman" panose="02020603050405020304" pitchFamily="18" charset="0"/>
              </a:rPr>
              <a:t>Traumatic Brain Injury </a:t>
            </a:r>
          </a:p>
          <a:p>
            <a:r>
              <a:rPr lang="en-US" sz="1800" dirty="0">
                <a:effectLst/>
                <a:latin typeface="Times New Roman" panose="02020603050405020304" pitchFamily="18" charset="0"/>
                <a:ea typeface="Times New Roman" panose="02020603050405020304" pitchFamily="18" charset="0"/>
              </a:rPr>
              <a:t>Encephalopathy</a:t>
            </a:r>
          </a:p>
          <a:p>
            <a:r>
              <a:rPr lang="en-US" sz="1800" dirty="0">
                <a:effectLst/>
                <a:latin typeface="Times New Roman" panose="02020603050405020304" pitchFamily="18" charset="0"/>
                <a:ea typeface="Times New Roman" panose="02020603050405020304" pitchFamily="18" charset="0"/>
              </a:rPr>
              <a:t>Insulin Resistance</a:t>
            </a:r>
          </a:p>
          <a:p>
            <a:pPr marL="0" indent="0">
              <a:buNone/>
            </a:pPr>
            <a:endParaRPr lang="en-US" dirty="0"/>
          </a:p>
        </p:txBody>
      </p:sp>
    </p:spTree>
    <p:extLst>
      <p:ext uri="{BB962C8B-B14F-4D97-AF65-F5344CB8AC3E}">
        <p14:creationId xmlns:p14="http://schemas.microsoft.com/office/powerpoint/2010/main" val="13449712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AF3D-03EC-2695-DA54-42715EE5C566}"/>
              </a:ext>
            </a:extLst>
          </p:cNvPr>
          <p:cNvSpPr>
            <a:spLocks noGrp="1"/>
          </p:cNvSpPr>
          <p:nvPr>
            <p:ph type="title"/>
          </p:nvPr>
        </p:nvSpPr>
        <p:spPr>
          <a:xfrm>
            <a:off x="685800" y="365125"/>
            <a:ext cx="10668000" cy="604139"/>
          </a:xfrm>
        </p:spPr>
        <p:txBody>
          <a:bodyPr>
            <a:normAutofit fontScale="90000"/>
          </a:bodyPr>
          <a:lstStyle/>
          <a:p>
            <a:r>
              <a:rPr lang="en-US" dirty="0"/>
              <a:t>Jane 4 continued</a:t>
            </a:r>
          </a:p>
        </p:txBody>
      </p:sp>
      <p:sp>
        <p:nvSpPr>
          <p:cNvPr id="3" name="Content Placeholder 2">
            <a:extLst>
              <a:ext uri="{FF2B5EF4-FFF2-40B4-BE49-F238E27FC236}">
                <a16:creationId xmlns:a16="http://schemas.microsoft.com/office/drawing/2014/main" id="{1DAB03B7-DD14-A079-B095-B2A65D087DA2}"/>
              </a:ext>
            </a:extLst>
          </p:cNvPr>
          <p:cNvSpPr>
            <a:spLocks noGrp="1"/>
          </p:cNvSpPr>
          <p:nvPr>
            <p:ph idx="1"/>
          </p:nvPr>
        </p:nvSpPr>
        <p:spPr>
          <a:xfrm>
            <a:off x="381837" y="969264"/>
            <a:ext cx="10971963" cy="5207699"/>
          </a:xfrm>
        </p:spPr>
        <p:txBody>
          <a:bodyPr>
            <a:normAutofit/>
          </a:bodyPr>
          <a:lstStyle/>
          <a:p>
            <a:pPr marL="0" marR="0" indent="0">
              <a:buNone/>
            </a:pPr>
            <a:r>
              <a:rPr lang="en-US" sz="1800" dirty="0">
                <a:effectLst/>
                <a:latin typeface="Times New Roman" panose="02020603050405020304" pitchFamily="18" charset="0"/>
                <a:ea typeface="Times New Roman" panose="02020603050405020304" pitchFamily="18" charset="0"/>
              </a:rPr>
              <a:t> </a:t>
            </a:r>
          </a:p>
          <a:p>
            <a:pPr marL="0" marR="0" indent="0">
              <a:buNone/>
            </a:pPr>
            <a:r>
              <a:rPr lang="en-US" sz="1800" dirty="0">
                <a:effectLst/>
                <a:latin typeface="Times New Roman" panose="02020603050405020304" pitchFamily="18" charset="0"/>
                <a:ea typeface="Times New Roman" panose="02020603050405020304" pitchFamily="18" charset="0"/>
              </a:rPr>
              <a:t>                                	        </a:t>
            </a:r>
            <a:r>
              <a:rPr lang="en-US" sz="1800" b="1" u="sng" dirty="0">
                <a:effectLst/>
                <a:latin typeface="Times New Roman" panose="02020603050405020304" pitchFamily="18" charset="0"/>
                <a:ea typeface="Times New Roman" panose="02020603050405020304" pitchFamily="18" charset="0"/>
              </a:rPr>
              <a:t>Raw Score                Scaled Score	  	Percentile  </a:t>
            </a:r>
            <a:endParaRPr lang="en-US" sz="1800" dirty="0">
              <a:effectLst/>
              <a:latin typeface="Times New Roman" panose="02020603050405020304" pitchFamily="18" charset="0"/>
              <a:ea typeface="Times New Roman" panose="02020603050405020304" pitchFamily="18" charset="0"/>
            </a:endParaRPr>
          </a:p>
          <a:p>
            <a:pPr marL="0" marR="0" indent="0">
              <a:buNone/>
            </a:pPr>
            <a:r>
              <a:rPr lang="en-US" sz="1800" b="1" dirty="0">
                <a:effectLst/>
                <a:latin typeface="Times New Roman" panose="02020603050405020304" pitchFamily="18" charset="0"/>
                <a:ea typeface="Times New Roman" panose="02020603050405020304" pitchFamily="18" charset="0"/>
              </a:rPr>
              <a:t>Auditory Figure Ground	32			 11			 63	     </a:t>
            </a:r>
            <a:endParaRPr lang="en-US" sz="1800" dirty="0">
              <a:effectLst/>
              <a:latin typeface="Times New Roman" panose="02020603050405020304" pitchFamily="18" charset="0"/>
              <a:ea typeface="Times New Roman" panose="02020603050405020304" pitchFamily="18" charset="0"/>
            </a:endParaRPr>
          </a:p>
          <a:p>
            <a:pPr marL="0" marR="0" indent="0">
              <a:buNone/>
            </a:pPr>
            <a:r>
              <a:rPr lang="en-US" sz="1800" b="1" dirty="0">
                <a:effectLst/>
                <a:latin typeface="Times New Roman" panose="02020603050405020304" pitchFamily="18" charset="0"/>
                <a:ea typeface="Times New Roman" panose="02020603050405020304" pitchFamily="18" charset="0"/>
              </a:rPr>
              <a:t>Filtered Words		27			 08			 25</a:t>
            </a:r>
            <a:endParaRPr lang="en-US" sz="1800" dirty="0">
              <a:effectLst/>
              <a:latin typeface="Times New Roman" panose="02020603050405020304" pitchFamily="18" charset="0"/>
              <a:ea typeface="Times New Roman" panose="02020603050405020304" pitchFamily="18" charset="0"/>
            </a:endParaRPr>
          </a:p>
          <a:p>
            <a:endParaRPr lang="en-US" dirty="0"/>
          </a:p>
          <a:p>
            <a:r>
              <a:rPr lang="en-US" sz="1800" dirty="0">
                <a:effectLst/>
                <a:latin typeface="Times New Roman" panose="02020603050405020304" pitchFamily="18" charset="0"/>
                <a:ea typeface="Times New Roman" panose="02020603050405020304" pitchFamily="18" charset="0"/>
              </a:rPr>
              <a:t>The </a:t>
            </a:r>
            <a:r>
              <a:rPr lang="en-US" sz="1800" b="1" u="sng" dirty="0">
                <a:effectLst/>
                <a:latin typeface="Times New Roman" panose="02020603050405020304" pitchFamily="18" charset="0"/>
                <a:ea typeface="Times New Roman" panose="02020603050405020304" pitchFamily="18" charset="0"/>
              </a:rPr>
              <a:t>Dichotic Digits Test</a:t>
            </a:r>
            <a:r>
              <a:rPr lang="en-US" sz="1800" dirty="0">
                <a:effectLst/>
                <a:latin typeface="Times New Roman" panose="02020603050405020304" pitchFamily="18" charset="0"/>
                <a:ea typeface="Times New Roman" panose="02020603050405020304" pitchFamily="18" charset="0"/>
              </a:rPr>
              <a:t> was also administered. In this test, two numbers are presented to the right ear at the same time as two numbers are presented to the left ear.  The listener must repeat all four numbers.  This assesses the ability of the auditory system to integrate information from the right and left cerebral hemispheres Jane 4 scored 90% for the right auditory pathway and 30% for the left auditory pathway</a:t>
            </a:r>
          </a:p>
          <a:p>
            <a:endParaRPr lang="en-US" sz="1800" dirty="0">
              <a:latin typeface="Times New Roman" panose="02020603050405020304" pitchFamily="18" charset="0"/>
            </a:endParaRPr>
          </a:p>
          <a:p>
            <a:pPr marL="0" indent="0">
              <a:buNone/>
            </a:pPr>
            <a:r>
              <a:rPr lang="en-US" sz="1600" dirty="0">
                <a:latin typeface="Times New Roman" panose="02020603050405020304" pitchFamily="18" charset="0"/>
              </a:rPr>
              <a:t>Recommendations:  </a:t>
            </a:r>
          </a:p>
          <a:p>
            <a:pPr marL="342900" marR="0" lvl="0" indent="-342900">
              <a:buFont typeface="+mj-lt"/>
              <a:buAutoNum type="arabicPeriod"/>
            </a:pPr>
            <a:r>
              <a:rPr lang="en-US" sz="1600" dirty="0">
                <a:effectLst/>
                <a:latin typeface="Times New Roman" panose="02020603050405020304" pitchFamily="18" charset="0"/>
                <a:ea typeface="Times New Roman" panose="02020603050405020304" pitchFamily="18" charset="0"/>
              </a:rPr>
              <a:t>Dichotic Listening Training.  This would possibly help listening situations and to ease communication. There are 2 apps available for use at home.</a:t>
            </a:r>
          </a:p>
          <a:p>
            <a:pPr marL="742950" marR="0" lvl="1" indent="-285750">
              <a:buFont typeface="+mj-lt"/>
              <a:buAutoNum type="alphaLcPeriod"/>
            </a:pPr>
            <a:r>
              <a:rPr lang="en-US" sz="1600" dirty="0">
                <a:effectLst/>
                <a:latin typeface="Times New Roman" panose="02020603050405020304" pitchFamily="18" charset="0"/>
                <a:ea typeface="Times New Roman" panose="02020603050405020304" pitchFamily="18" charset="0"/>
              </a:rPr>
              <a:t>Feather Squadron by Acoustic Pioneer</a:t>
            </a:r>
          </a:p>
          <a:p>
            <a:pPr marL="742950" marR="0" lvl="1" indent="-285750">
              <a:buFont typeface="+mj-lt"/>
              <a:buAutoNum type="alphaLcPeriod"/>
            </a:pPr>
            <a:r>
              <a:rPr lang="en-US" sz="1600" dirty="0" err="1">
                <a:effectLst/>
                <a:latin typeface="Times New Roman" panose="02020603050405020304" pitchFamily="18" charset="0"/>
                <a:ea typeface="Times New Roman" panose="02020603050405020304" pitchFamily="18" charset="0"/>
              </a:rPr>
              <a:t>iDichotic</a:t>
            </a:r>
            <a:r>
              <a:rPr lang="en-US" sz="1600" dirty="0">
                <a:effectLst/>
                <a:latin typeface="Times New Roman" panose="02020603050405020304" pitchFamily="18" charset="0"/>
                <a:ea typeface="Times New Roman" panose="02020603050405020304" pitchFamily="18" charset="0"/>
              </a:rPr>
              <a:t> a free app</a:t>
            </a:r>
          </a:p>
          <a:p>
            <a:pPr marL="0" indent="0">
              <a:buNone/>
            </a:pPr>
            <a:endParaRPr lang="en-US" dirty="0"/>
          </a:p>
        </p:txBody>
      </p:sp>
    </p:spTree>
    <p:extLst>
      <p:ext uri="{BB962C8B-B14F-4D97-AF65-F5344CB8AC3E}">
        <p14:creationId xmlns:p14="http://schemas.microsoft.com/office/powerpoint/2010/main" val="1102673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Looking Ahead to the Afternoon</a:t>
            </a:r>
          </a:p>
        </p:txBody>
      </p:sp>
      <p:sp>
        <p:nvSpPr>
          <p:cNvPr id="3" name="Content Placeholder 2"/>
          <p:cNvSpPr>
            <a:spLocks noGrp="1"/>
          </p:cNvSpPr>
          <p:nvPr>
            <p:ph idx="1"/>
          </p:nvPr>
        </p:nvSpPr>
        <p:spPr/>
        <p:txBody>
          <a:bodyPr>
            <a:normAutofit/>
          </a:bodyPr>
          <a:lstStyle/>
          <a:p>
            <a:pPr algn="l">
              <a:defRPr sz="2000"/>
            </a:pPr>
            <a:r>
              <a:rPr sz="3200" dirty="0"/>
              <a:t>We’ll build on these foundations with case-based learning, focusing on:</a:t>
            </a:r>
          </a:p>
          <a:p>
            <a:pPr marL="0" indent="0" algn="l">
              <a:buNone/>
              <a:defRPr sz="2000"/>
            </a:pPr>
            <a:r>
              <a:rPr sz="3200" dirty="0"/>
              <a:t>• Classroom strategies and environmental modifications</a:t>
            </a:r>
          </a:p>
          <a:p>
            <a:pPr marL="0" indent="0" algn="l">
              <a:buNone/>
              <a:defRPr sz="2000"/>
            </a:pPr>
            <a:r>
              <a:rPr sz="3200" dirty="0"/>
              <a:t>• Supporting students with hearing loss, ASD, and CVI</a:t>
            </a:r>
          </a:p>
          <a:p>
            <a:pPr marL="0" indent="0" algn="l">
              <a:buNone/>
              <a:defRPr sz="2000"/>
            </a:pPr>
            <a:r>
              <a:rPr sz="3200" dirty="0"/>
              <a:t>• Interprofessional collaboration and advocacy</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7848600" cy="639762"/>
          </a:xfrm>
        </p:spPr>
        <p:txBody>
          <a:bodyPr>
            <a:normAutofit fontScale="90000"/>
          </a:bodyPr>
          <a:lstStyle/>
          <a:p>
            <a:r>
              <a:rPr lang="en-US" dirty="0"/>
              <a:t>Case 1</a:t>
            </a:r>
          </a:p>
        </p:txBody>
      </p:sp>
      <p:sp>
        <p:nvSpPr>
          <p:cNvPr id="3" name="Content Placeholder 2"/>
          <p:cNvSpPr>
            <a:spLocks noGrp="1"/>
          </p:cNvSpPr>
          <p:nvPr>
            <p:ph sz="quarter" idx="1"/>
          </p:nvPr>
        </p:nvSpPr>
        <p:spPr>
          <a:xfrm>
            <a:off x="662473" y="1231640"/>
            <a:ext cx="10412964" cy="5225144"/>
          </a:xfrm>
        </p:spPr>
        <p:txBody>
          <a:bodyPr>
            <a:normAutofit/>
          </a:bodyPr>
          <a:lstStyle/>
          <a:p>
            <a:r>
              <a:rPr lang="en-US" dirty="0"/>
              <a:t>Mary is a 6-year-old female referred for a CAPD screening by her speech-language pathologist (SLP) due to lack of progress in speech-language therapy. Significant medical history includes three sets of pressure equalization tubes, positive history of jaundice at birth, and history of speech delay. Previous audiological evaluations reported hearing sensitivity within normal limits. Earlier in the academic year, Mary </a:t>
            </a:r>
            <a:r>
              <a:rPr lang="en-US" i="1" dirty="0"/>
              <a:t>passed</a:t>
            </a:r>
            <a:r>
              <a:rPr lang="en-US" dirty="0"/>
              <a:t> a hearing screening. Excessive cerumen was noted upon otoscopy, but normal (Type A) tympanograms were obtained, bilaterally. Mary attends a private school and is having difficulty with reading and spelling. </a:t>
            </a:r>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sz="quarter" idx="1"/>
          </p:nvPr>
        </p:nvSpPr>
        <p:spPr>
          <a:xfrm>
            <a:off x="475861" y="1371600"/>
            <a:ext cx="11234057" cy="5234473"/>
          </a:xfrm>
        </p:spPr>
        <p:txBody>
          <a:bodyPr/>
          <a:lstStyle/>
          <a:p>
            <a:pPr marL="0" indent="0">
              <a:buNone/>
            </a:pPr>
            <a:r>
              <a:rPr lang="en-US" dirty="0"/>
              <a:t>Otoscopic examination revealed impacted cerumen bilaterally. Audiometric thresholds suggested a conductive hearing loss, bilaterally. Mary’s mother reported that she has previously voiced concern about Mary’s predisposition for excessive build-up and has requested cerumen removal by the pediatrician. Mary’s pediatrician ignored her concerns stating that wax was normal and did not need to be removed. Because of the pediatrician’s indifference, Mary was referred to an ear, nose and throat (ENT) physician for cerumen removal.</a:t>
            </a:r>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767363" y="1981199"/>
            <a:ext cx="10002237" cy="3943739"/>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SCAN 3C Results</a:t>
            </a:r>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324947" y="1547447"/>
            <a:ext cx="8656639" cy="4870175"/>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Results and Recommendations:</a:t>
            </a:r>
            <a:endParaRPr lang="en-US" dirty="0"/>
          </a:p>
        </p:txBody>
      </p:sp>
      <p:sp>
        <p:nvSpPr>
          <p:cNvPr id="3" name="Content Placeholder 2"/>
          <p:cNvSpPr>
            <a:spLocks noGrp="1"/>
          </p:cNvSpPr>
          <p:nvPr>
            <p:ph sz="quarter" idx="1"/>
          </p:nvPr>
        </p:nvSpPr>
        <p:spPr>
          <a:xfrm>
            <a:off x="382556" y="1548882"/>
            <a:ext cx="10804848" cy="5029199"/>
          </a:xfrm>
        </p:spPr>
        <p:txBody>
          <a:bodyPr/>
          <a:lstStyle/>
          <a:p>
            <a:r>
              <a:rPr lang="en-US" dirty="0"/>
              <a:t>Behavioral and electrophysiological measures were within normal limits, and no additional audiological recommendations were made. It was recommended, however, that Mary continue speech-language therapy. If progress is not seen, additional central auditory processing testing in one year is recommended when Mary will be 7 years old. Because of Mary’s predisposition to excessive cerumen accumulation, Mary’s mother was advised to maintain vigilance about cerumen removal with Mary’s pediatrician or ENT. </a:t>
            </a:r>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8001000" cy="639762"/>
          </a:xfrm>
        </p:spPr>
        <p:txBody>
          <a:bodyPr>
            <a:normAutofit fontScale="90000"/>
          </a:bodyPr>
          <a:lstStyle/>
          <a:p>
            <a:r>
              <a:rPr lang="en-US" dirty="0"/>
              <a:t>Hearing Loss</a:t>
            </a:r>
          </a:p>
        </p:txBody>
      </p:sp>
      <p:sp>
        <p:nvSpPr>
          <p:cNvPr id="3" name="Content Placeholder 2"/>
          <p:cNvSpPr>
            <a:spLocks noGrp="1"/>
          </p:cNvSpPr>
          <p:nvPr>
            <p:ph sz="quarter" idx="1"/>
          </p:nvPr>
        </p:nvSpPr>
        <p:spPr>
          <a:xfrm>
            <a:off x="457200" y="1212980"/>
            <a:ext cx="11252718" cy="5416420"/>
          </a:xfrm>
        </p:spPr>
        <p:txBody>
          <a:bodyPr>
            <a:normAutofit lnSpcReduction="10000"/>
          </a:bodyPr>
          <a:lstStyle/>
          <a:p>
            <a:pPr lvl="0"/>
            <a:r>
              <a:rPr lang="en-US" dirty="0"/>
              <a:t>A</a:t>
            </a:r>
            <a:r>
              <a:rPr lang="en-US" i="1" dirty="0"/>
              <a:t> person with hearing loss can be tested for CAPD; however, tests should be carefully selected and interpretation may still necessarily be qualified or guarded. Distinct patterns of performance on the central auditory test battery can suggest the likelihood of a CAPD, regardless of degree of hearing loss. Moreover, there are low linguistically-loaded tests (e.g., Dichotic Digits Test) or non-speech tests (e.g., Frequency Patterns Test) that are less affected by the presence of a hearing loss. Temporal processing tests (e.g., duration patterns, frequency patterns) may be less influenced by peripheral hearing loss. The Frequency Pattern Test (Musiek &amp; </a:t>
            </a:r>
            <a:r>
              <a:rPr lang="en-US" i="1" dirty="0" err="1"/>
              <a:t>Pinherio</a:t>
            </a:r>
            <a:r>
              <a:rPr lang="en-US" i="1" dirty="0"/>
              <a:t>, 1987) consists of low frequency tonal stimuli (880 and 1122 Hz) and may be particularly useful if the hearing loss is seen outside these frequencies. Electrophysiologic recordings can be obtained using broadband stimuli, such as clicks, or low frequency tone bursts where normal hearing may be present.</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8305800" cy="1036638"/>
          </a:xfrm>
        </p:spPr>
        <p:txBody>
          <a:bodyPr>
            <a:normAutofit fontScale="90000"/>
          </a:bodyPr>
          <a:lstStyle/>
          <a:p>
            <a:pPr lvl="0"/>
            <a:br>
              <a:rPr lang="en-US" dirty="0"/>
            </a:br>
            <a:br>
              <a:rPr lang="en-US" dirty="0"/>
            </a:br>
            <a:r>
              <a:rPr lang="en-US" dirty="0"/>
              <a:t>What CAPD risk factors were reported?</a:t>
            </a:r>
          </a:p>
        </p:txBody>
      </p:sp>
      <p:sp>
        <p:nvSpPr>
          <p:cNvPr id="3" name="Content Placeholder 2"/>
          <p:cNvSpPr>
            <a:spLocks noGrp="1"/>
          </p:cNvSpPr>
          <p:nvPr>
            <p:ph sz="quarter" idx="1"/>
          </p:nvPr>
        </p:nvSpPr>
        <p:spPr/>
        <p:txBody>
          <a:bodyPr/>
          <a:lstStyle/>
          <a:p>
            <a:r>
              <a:rPr lang="en-US" i="1" dirty="0"/>
              <a:t>History of protracted otitis media, hyperbilirubinemia (jaundice), speech delay, and poor academic performance in reading and spelling</a:t>
            </a:r>
            <a:endParaRPr lang="en-US" dirty="0"/>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600" dirty="0"/>
              <a:t>Why would central auditory processing testing be considered at a later age?  </a:t>
            </a:r>
            <a:endParaRPr lang="en-US" dirty="0"/>
          </a:p>
        </p:txBody>
      </p:sp>
      <p:sp>
        <p:nvSpPr>
          <p:cNvPr id="3" name="Content Placeholder 2"/>
          <p:cNvSpPr>
            <a:spLocks noGrp="1"/>
          </p:cNvSpPr>
          <p:nvPr>
            <p:ph sz="quarter" idx="1"/>
          </p:nvPr>
        </p:nvSpPr>
        <p:spPr/>
        <p:txBody>
          <a:bodyPr/>
          <a:lstStyle/>
          <a:p>
            <a:r>
              <a:rPr lang="en-US" i="1" dirty="0"/>
              <a:t>CAPD testing is rigorous and places considerable demands on the child for focused attention, physical and mental endurance, and the ability to process challenging tasks. For the most part, normative data for many central auditory processing tests before the age of 7 are not available; moreover, due to the challenge associated with these tasks, normal, young, children present considerable variability in performance. Additional testing may be recommended if Mary does not make progress in speech-language therapy.</a:t>
            </a:r>
            <a:endParaRPr lang="en-US" dirty="0"/>
          </a:p>
          <a:p>
            <a:pPr>
              <a:buNone/>
            </a:pP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9BE1-DB3E-549E-9994-6E9E1CB07765}"/>
              </a:ext>
            </a:extLst>
          </p:cNvPr>
          <p:cNvSpPr>
            <a:spLocks noGrp="1"/>
          </p:cNvSpPr>
          <p:nvPr>
            <p:ph type="title"/>
          </p:nvPr>
        </p:nvSpPr>
        <p:spPr>
          <a:xfrm>
            <a:off x="592853" y="365126"/>
            <a:ext cx="10760947" cy="820580"/>
          </a:xfrm>
        </p:spPr>
        <p:txBody>
          <a:bodyPr/>
          <a:lstStyle/>
          <a:p>
            <a:r>
              <a:rPr lang="en-US" dirty="0"/>
              <a:t>Case ‘Clara’ age 14</a:t>
            </a:r>
          </a:p>
        </p:txBody>
      </p:sp>
      <p:sp>
        <p:nvSpPr>
          <p:cNvPr id="3" name="Content Placeholder 2">
            <a:extLst>
              <a:ext uri="{FF2B5EF4-FFF2-40B4-BE49-F238E27FC236}">
                <a16:creationId xmlns:a16="http://schemas.microsoft.com/office/drawing/2014/main" id="{B6C6827E-6B9B-83A0-A3BC-97ACFE8A56D0}"/>
              </a:ext>
            </a:extLst>
          </p:cNvPr>
          <p:cNvSpPr>
            <a:spLocks noGrp="1"/>
          </p:cNvSpPr>
          <p:nvPr>
            <p:ph idx="1"/>
          </p:nvPr>
        </p:nvSpPr>
        <p:spPr>
          <a:xfrm>
            <a:off x="592853" y="1253331"/>
            <a:ext cx="10515600" cy="4351338"/>
          </a:xfrm>
        </p:spPr>
        <p:txBody>
          <a:bodyPr>
            <a:normAutofit fontScale="85000" lnSpcReduction="20000"/>
          </a:bodyPr>
          <a:lstStyle/>
          <a:p>
            <a:r>
              <a:rPr lang="en-US" dirty="0"/>
              <a:t>Dx of ADHD; does not take medication</a:t>
            </a:r>
          </a:p>
          <a:p>
            <a:r>
              <a:rPr lang="en-US" dirty="0"/>
              <a:t>Dx of ASD</a:t>
            </a:r>
          </a:p>
          <a:p>
            <a:r>
              <a:rPr lang="en-US" dirty="0"/>
              <a:t>No support Services</a:t>
            </a:r>
          </a:p>
          <a:p>
            <a:r>
              <a:rPr lang="en-US" dirty="0"/>
              <a:t>Normal peripheral hearing</a:t>
            </a:r>
          </a:p>
          <a:p>
            <a:pPr marL="0" indent="0">
              <a:buNone/>
            </a:pPr>
            <a:r>
              <a:rPr lang="en-US" dirty="0"/>
              <a:t>SCAN: 3A</a:t>
            </a:r>
          </a:p>
          <a:p>
            <a:pPr marL="0" indent="0">
              <a:buNone/>
            </a:pPr>
            <a:r>
              <a:rPr lang="en-US" dirty="0"/>
              <a:t>			 </a:t>
            </a:r>
            <a:r>
              <a:rPr lang="en-US" b="1" u="sng" dirty="0"/>
              <a:t>Raw Score                Scaled Score	  	Percentile  </a:t>
            </a:r>
            <a:endParaRPr lang="en-US" dirty="0"/>
          </a:p>
          <a:p>
            <a:pPr marL="0" indent="0">
              <a:buNone/>
            </a:pPr>
            <a:r>
              <a:rPr lang="en-US" dirty="0"/>
              <a:t>Auditory Figure Ground	32			 11			 63	     </a:t>
            </a:r>
          </a:p>
          <a:p>
            <a:pPr marL="0" indent="0">
              <a:buNone/>
            </a:pPr>
            <a:r>
              <a:rPr lang="en-US" dirty="0"/>
              <a:t>Filtered Words			35			 12			 75</a:t>
            </a:r>
          </a:p>
          <a:p>
            <a:pPr marL="0" indent="0">
              <a:buNone/>
            </a:pPr>
            <a:r>
              <a:rPr lang="en-US" dirty="0"/>
              <a:t>Competing Words		54		             13		             84</a:t>
            </a:r>
          </a:p>
          <a:p>
            <a:pPr marL="0" indent="0">
              <a:buNone/>
            </a:pPr>
            <a:r>
              <a:rPr lang="en-US" dirty="0"/>
              <a:t>Competing Sentences     	70		             12		             75</a:t>
            </a:r>
          </a:p>
          <a:p>
            <a:pPr marL="0" indent="0">
              <a:buNone/>
            </a:pPr>
            <a:r>
              <a:rPr lang="en-US" dirty="0"/>
              <a:t>SCAN Composite		NA			115		 	 84</a:t>
            </a:r>
          </a:p>
          <a:p>
            <a:endParaRPr lang="en-US" dirty="0"/>
          </a:p>
        </p:txBody>
      </p:sp>
    </p:spTree>
    <p:extLst>
      <p:ext uri="{BB962C8B-B14F-4D97-AF65-F5344CB8AC3E}">
        <p14:creationId xmlns:p14="http://schemas.microsoft.com/office/powerpoint/2010/main" val="29544501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E1EE-63EC-3CD7-F222-C3E42B834A66}"/>
              </a:ext>
            </a:extLst>
          </p:cNvPr>
          <p:cNvSpPr>
            <a:spLocks noGrp="1"/>
          </p:cNvSpPr>
          <p:nvPr>
            <p:ph type="title"/>
          </p:nvPr>
        </p:nvSpPr>
        <p:spPr>
          <a:xfrm>
            <a:off x="683288" y="365126"/>
            <a:ext cx="10670512" cy="810532"/>
          </a:xfrm>
        </p:spPr>
        <p:txBody>
          <a:bodyPr/>
          <a:lstStyle/>
          <a:p>
            <a:r>
              <a:rPr lang="en-US" dirty="0"/>
              <a:t>Clara continued..</a:t>
            </a:r>
          </a:p>
        </p:txBody>
      </p:sp>
      <p:sp>
        <p:nvSpPr>
          <p:cNvPr id="3" name="Content Placeholder 2">
            <a:extLst>
              <a:ext uri="{FF2B5EF4-FFF2-40B4-BE49-F238E27FC236}">
                <a16:creationId xmlns:a16="http://schemas.microsoft.com/office/drawing/2014/main" id="{067892FB-C959-450D-58D4-2B9C8743AD5B}"/>
              </a:ext>
            </a:extLst>
          </p:cNvPr>
          <p:cNvSpPr>
            <a:spLocks noGrp="1"/>
          </p:cNvSpPr>
          <p:nvPr>
            <p:ph idx="1"/>
          </p:nvPr>
        </p:nvSpPr>
        <p:spPr>
          <a:xfrm>
            <a:off x="683288" y="1306286"/>
            <a:ext cx="10670512" cy="4870677"/>
          </a:xfrm>
        </p:spPr>
        <p:txBody>
          <a:bodyPr/>
          <a:lstStyle/>
          <a:p>
            <a:r>
              <a:rPr lang="en-US" b="1" u="sng" dirty="0"/>
              <a:t>Three Interval Forced Choice Gaps-In-Noise</a:t>
            </a:r>
            <a:r>
              <a:rPr lang="en-US" dirty="0"/>
              <a:t>: 2msec</a:t>
            </a:r>
          </a:p>
          <a:p>
            <a:r>
              <a:rPr lang="en-US" dirty="0"/>
              <a:t>Frequency Pattern Test:  100% Left ear Verbal</a:t>
            </a:r>
          </a:p>
          <a:p>
            <a:r>
              <a:rPr lang="en-US" dirty="0"/>
              <a:t>D</a:t>
            </a:r>
          </a:p>
          <a:p>
            <a:r>
              <a:rPr lang="en-US" dirty="0" err="1"/>
              <a:t>ichotic</a:t>
            </a:r>
            <a:r>
              <a:rPr lang="en-US" dirty="0"/>
              <a:t> Digits:  100% for right and left ears</a:t>
            </a:r>
          </a:p>
          <a:p>
            <a:endParaRPr lang="en-US" dirty="0"/>
          </a:p>
          <a:p>
            <a:r>
              <a:rPr lang="en-US" b="1" u="sng" dirty="0"/>
              <a:t>Recommendations</a:t>
            </a:r>
            <a:endParaRPr lang="en-US" dirty="0"/>
          </a:p>
          <a:p>
            <a:pPr marL="0" indent="0">
              <a:buNone/>
            </a:pPr>
            <a:r>
              <a:rPr lang="en-US" dirty="0"/>
              <a:t>?</a:t>
            </a:r>
          </a:p>
        </p:txBody>
      </p:sp>
    </p:spTree>
    <p:extLst>
      <p:ext uri="{BB962C8B-B14F-4D97-AF65-F5344CB8AC3E}">
        <p14:creationId xmlns:p14="http://schemas.microsoft.com/office/powerpoint/2010/main" val="2469606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PlaceHolder 1"/>
          <p:cNvSpPr>
            <a:spLocks noGrp="1"/>
          </p:cNvSpPr>
          <p:nvPr>
            <p:ph type="title"/>
          </p:nvPr>
        </p:nvSpPr>
        <p:spPr>
          <a:xfrm>
            <a:off x="831960" y="1709640"/>
            <a:ext cx="10514520" cy="2851560"/>
          </a:xfrm>
          <a:prstGeom prst="rect">
            <a:avLst/>
          </a:prstGeom>
          <a:noFill/>
          <a:ln w="0">
            <a:noFill/>
          </a:ln>
        </p:spPr>
        <p:txBody>
          <a:bodyPr lIns="90000" tIns="45000" rIns="90000" bIns="45000" anchor="b">
            <a:noAutofit/>
          </a:bodyPr>
          <a:lstStyle/>
          <a:p>
            <a:pPr>
              <a:lnSpc>
                <a:spcPct val="90000"/>
              </a:lnSpc>
            </a:pPr>
            <a:br>
              <a:rPr dirty="0"/>
            </a:br>
            <a:r>
              <a:rPr lang="en-US" sz="6000" b="0" strike="noStrike" spc="-1" dirty="0">
                <a:solidFill>
                  <a:srgbClr val="000000"/>
                </a:solidFill>
                <a:latin typeface="Calibri Light"/>
              </a:rPr>
              <a:t>Autism Spectrum Disorder</a:t>
            </a:r>
            <a:endParaRPr lang="en-US" sz="6000" b="0" strike="noStrike" spc="-1" dirty="0">
              <a:latin typeface="Arial"/>
            </a:endParaRPr>
          </a:p>
        </p:txBody>
      </p:sp>
      <p:sp>
        <p:nvSpPr>
          <p:cNvPr id="567" name="PlaceHolder 2"/>
          <p:cNvSpPr>
            <a:spLocks noGrp="1"/>
          </p:cNvSpPr>
          <p:nvPr>
            <p:ph/>
          </p:nvPr>
        </p:nvSpPr>
        <p:spPr>
          <a:xfrm>
            <a:off x="831960" y="4589640"/>
            <a:ext cx="10514520" cy="1499040"/>
          </a:xfrm>
          <a:prstGeom prst="rect">
            <a:avLst/>
          </a:prstGeom>
          <a:noFill/>
          <a:ln w="0">
            <a:noFill/>
          </a:ln>
        </p:spPr>
        <p:txBody>
          <a:bodyPr lIns="90000" tIns="45000" rIns="90000" bIns="45000" anchor="t">
            <a:noAutofit/>
          </a:bodyPr>
          <a:lstStyle/>
          <a:p>
            <a:endParaRPr lang="en-US" sz="3200" b="0" strike="noStrike" spc="-1" dirty="0">
              <a:latin typeface="Arial"/>
            </a:endParaRPr>
          </a:p>
        </p:txBody>
      </p:sp>
      <p:pic>
        <p:nvPicPr>
          <p:cNvPr id="568" name="Picture 1" descr="LSU-HEALTH"/>
          <p:cNvPicPr/>
          <p:nvPr/>
        </p:nvPicPr>
        <p:blipFill>
          <a:blip r:embed="rId2"/>
          <a:stretch/>
        </p:blipFill>
        <p:spPr>
          <a:xfrm>
            <a:off x="291240" y="6491880"/>
            <a:ext cx="1504080" cy="243360"/>
          </a:xfrm>
          <a:prstGeom prst="rect">
            <a:avLst/>
          </a:prstGeom>
          <a:ln w="0">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8B580-370A-4DCC-747D-9622D1B56D29}"/>
              </a:ext>
            </a:extLst>
          </p:cNvPr>
          <p:cNvSpPr>
            <a:spLocks noGrp="1"/>
          </p:cNvSpPr>
          <p:nvPr>
            <p:ph type="title"/>
          </p:nvPr>
        </p:nvSpPr>
        <p:spPr>
          <a:xfrm>
            <a:off x="592853" y="365126"/>
            <a:ext cx="10760947" cy="911016"/>
          </a:xfrm>
        </p:spPr>
        <p:txBody>
          <a:bodyPr/>
          <a:lstStyle/>
          <a:p>
            <a:r>
              <a:rPr lang="en-US" dirty="0"/>
              <a:t>Case J: 8 yr old male w/ ASD </a:t>
            </a:r>
          </a:p>
        </p:txBody>
      </p:sp>
      <p:sp>
        <p:nvSpPr>
          <p:cNvPr id="3" name="Content Placeholder 2">
            <a:extLst>
              <a:ext uri="{FF2B5EF4-FFF2-40B4-BE49-F238E27FC236}">
                <a16:creationId xmlns:a16="http://schemas.microsoft.com/office/drawing/2014/main" id="{DA1C1A42-DA38-0652-876C-A07C24E59112}"/>
              </a:ext>
            </a:extLst>
          </p:cNvPr>
          <p:cNvSpPr>
            <a:spLocks noGrp="1"/>
          </p:cNvSpPr>
          <p:nvPr>
            <p:ph idx="1"/>
          </p:nvPr>
        </p:nvSpPr>
        <p:spPr>
          <a:xfrm>
            <a:off x="592853" y="1356527"/>
            <a:ext cx="10760947" cy="4820436"/>
          </a:xfrm>
        </p:spPr>
        <p:txBody>
          <a:bodyPr>
            <a:normAutofit lnSpcReduction="10000"/>
          </a:bodyPr>
          <a:lstStyle/>
          <a:p>
            <a:pPr marL="0" indent="0">
              <a:buNone/>
            </a:pPr>
            <a:r>
              <a:rPr lang="en-US" dirty="0"/>
              <a:t>SCAN: 3C</a:t>
            </a:r>
          </a:p>
          <a:p>
            <a:pPr marL="0" indent="0">
              <a:buNone/>
            </a:pPr>
            <a:r>
              <a:rPr lang="en-US" dirty="0"/>
              <a:t> </a:t>
            </a:r>
          </a:p>
          <a:p>
            <a:pPr marL="0" indent="0">
              <a:buNone/>
            </a:pPr>
            <a:r>
              <a:rPr lang="en-US" dirty="0"/>
              <a:t>                                	        </a:t>
            </a:r>
            <a:r>
              <a:rPr lang="en-US" b="1" u="sng" dirty="0"/>
              <a:t>Raw Score                    Standard Score	Percentile  </a:t>
            </a:r>
            <a:endParaRPr lang="en-US" dirty="0"/>
          </a:p>
          <a:p>
            <a:pPr marL="0" indent="0">
              <a:buNone/>
            </a:pPr>
            <a:r>
              <a:rPr lang="en-US" dirty="0"/>
              <a:t>Filtered Words		36 			10			  50	     </a:t>
            </a:r>
          </a:p>
          <a:p>
            <a:pPr marL="0" indent="0">
              <a:buNone/>
            </a:pPr>
            <a:r>
              <a:rPr lang="en-US" dirty="0"/>
              <a:t>Auditory Figure Ground	26			10			  50</a:t>
            </a:r>
          </a:p>
          <a:p>
            <a:pPr marL="0" indent="0">
              <a:buNone/>
            </a:pPr>
            <a:r>
              <a:rPr lang="en-US" dirty="0"/>
              <a:t>Competing Words		36 (L=11; R=15)	 7			  16</a:t>
            </a:r>
          </a:p>
          <a:p>
            <a:pPr marL="0" indent="0">
              <a:buNone/>
            </a:pPr>
            <a:r>
              <a:rPr lang="en-US" dirty="0"/>
              <a:t>Competing Sentences     	38 (L=3; R=35)	 8			  25</a:t>
            </a:r>
          </a:p>
          <a:p>
            <a:pPr marL="0" indent="0">
              <a:buNone/>
            </a:pPr>
            <a:r>
              <a:rPr lang="en-US" dirty="0"/>
              <a:t>SCAN Composite		NA		            90			  25</a:t>
            </a:r>
          </a:p>
          <a:p>
            <a:pPr marL="0" indent="0">
              <a:buNone/>
            </a:pPr>
            <a:r>
              <a:rPr lang="en-US" b="1" dirty="0"/>
              <a:t>	       </a:t>
            </a:r>
            <a:endParaRPr lang="en-US" dirty="0"/>
          </a:p>
        </p:txBody>
      </p:sp>
    </p:spTree>
    <p:extLst>
      <p:ext uri="{BB962C8B-B14F-4D97-AF65-F5344CB8AC3E}">
        <p14:creationId xmlns:p14="http://schemas.microsoft.com/office/powerpoint/2010/main" val="34597382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F47A-AA50-2B6C-CB45-E3216EB6E819}"/>
              </a:ext>
            </a:extLst>
          </p:cNvPr>
          <p:cNvSpPr>
            <a:spLocks noGrp="1"/>
          </p:cNvSpPr>
          <p:nvPr>
            <p:ph type="title"/>
          </p:nvPr>
        </p:nvSpPr>
        <p:spPr/>
        <p:txBody>
          <a:bodyPr/>
          <a:lstStyle/>
          <a:p>
            <a:r>
              <a:rPr lang="en-US" dirty="0"/>
              <a:t>Case J: 8 yr old male w/ ASD </a:t>
            </a:r>
          </a:p>
        </p:txBody>
      </p:sp>
      <p:sp>
        <p:nvSpPr>
          <p:cNvPr id="3" name="Content Placeholder 2">
            <a:extLst>
              <a:ext uri="{FF2B5EF4-FFF2-40B4-BE49-F238E27FC236}">
                <a16:creationId xmlns:a16="http://schemas.microsoft.com/office/drawing/2014/main" id="{305C8732-45EF-14DF-832B-715E82F7D2AC}"/>
              </a:ext>
            </a:extLst>
          </p:cNvPr>
          <p:cNvSpPr>
            <a:spLocks noGrp="1"/>
          </p:cNvSpPr>
          <p:nvPr>
            <p:ph idx="1"/>
          </p:nvPr>
        </p:nvSpPr>
        <p:spPr>
          <a:xfrm>
            <a:off x="633046" y="1457011"/>
            <a:ext cx="10720754" cy="4719952"/>
          </a:xfrm>
        </p:spPr>
        <p:txBody>
          <a:bodyPr>
            <a:normAutofit fontScale="85000" lnSpcReduction="20000"/>
          </a:bodyPr>
          <a:lstStyle/>
          <a:p>
            <a:pPr marL="0" indent="0">
              <a:buNone/>
            </a:pPr>
            <a:r>
              <a:rPr lang="en-US" dirty="0"/>
              <a:t>Dichotic Digits:  Right ear  96%; Left Ear:  25%</a:t>
            </a:r>
          </a:p>
          <a:p>
            <a:pPr marL="0" indent="0">
              <a:buNone/>
            </a:pPr>
            <a:endParaRPr lang="en-US" dirty="0"/>
          </a:p>
          <a:p>
            <a:pPr marL="0" indent="0">
              <a:buNone/>
            </a:pPr>
            <a:r>
              <a:rPr lang="en-US" dirty="0"/>
              <a:t>The </a:t>
            </a:r>
            <a:r>
              <a:rPr lang="en-US" b="1" u="sng" dirty="0"/>
              <a:t>Staggard Spondaic Word (SSW) </a:t>
            </a:r>
            <a:r>
              <a:rPr lang="en-US" dirty="0"/>
              <a:t>test was also administered.  During this test compound words are presented in such a manner to there are quiet and dichotic conditions for the right and left ears. The following scores were obtained.  </a:t>
            </a:r>
          </a:p>
          <a:p>
            <a:pPr marL="0" indent="0">
              <a:buNone/>
            </a:pPr>
            <a:r>
              <a:rPr lang="en-US" dirty="0"/>
              <a:t> </a:t>
            </a:r>
          </a:p>
          <a:p>
            <a:pPr marL="0" indent="0">
              <a:buNone/>
            </a:pPr>
            <a:r>
              <a:rPr lang="en-US" b="1" u="sng" dirty="0"/>
              <a:t>Condition		      Errors  	Norms  (2SD)</a:t>
            </a:r>
            <a:r>
              <a:rPr lang="en-US" dirty="0"/>
              <a:t>	    </a:t>
            </a:r>
          </a:p>
          <a:p>
            <a:pPr marL="0" indent="0">
              <a:buNone/>
            </a:pPr>
            <a:r>
              <a:rPr lang="en-US" dirty="0"/>
              <a:t>Right Non-Competing	   	4	 	 6	     </a:t>
            </a:r>
          </a:p>
          <a:p>
            <a:pPr marL="0" indent="0">
              <a:buNone/>
            </a:pPr>
            <a:r>
              <a:rPr lang="en-US" dirty="0"/>
              <a:t>Right Competing	           20		13                 </a:t>
            </a:r>
          </a:p>
          <a:p>
            <a:pPr marL="0" indent="0">
              <a:buNone/>
            </a:pPr>
            <a:r>
              <a:rPr lang="en-US" dirty="0"/>
              <a:t>Left Competing                        31		19</a:t>
            </a:r>
          </a:p>
          <a:p>
            <a:pPr marL="0" indent="0">
              <a:buNone/>
            </a:pPr>
            <a:r>
              <a:rPr lang="en-US" dirty="0"/>
              <a:t>Left Non-Competing       	 3	 	 8</a:t>
            </a:r>
          </a:p>
          <a:p>
            <a:pPr marL="0" indent="0">
              <a:buNone/>
            </a:pPr>
            <a:r>
              <a:rPr lang="en-US" dirty="0"/>
              <a:t>Total Errors		            58        		36</a:t>
            </a:r>
          </a:p>
          <a:p>
            <a:pPr marL="0" indent="0">
              <a:buNone/>
            </a:pPr>
            <a:endParaRPr lang="en-US" dirty="0"/>
          </a:p>
        </p:txBody>
      </p:sp>
    </p:spTree>
    <p:extLst>
      <p:ext uri="{BB962C8B-B14F-4D97-AF65-F5344CB8AC3E}">
        <p14:creationId xmlns:p14="http://schemas.microsoft.com/office/powerpoint/2010/main" val="37169890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FA2F5D4-6293-29AC-6405-A0F7B75D4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980" y="1727200"/>
            <a:ext cx="526415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6192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0A53FBBE-56A4-5675-E4F6-497A370604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130" b="23570"/>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2415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PlaceHolder 1"/>
          <p:cNvSpPr>
            <a:spLocks noGrp="1"/>
          </p:cNvSpPr>
          <p:nvPr>
            <p:ph type="title"/>
          </p:nvPr>
        </p:nvSpPr>
        <p:spPr>
          <a:xfrm>
            <a:off x="520200" y="302040"/>
            <a:ext cx="10832760" cy="1387440"/>
          </a:xfrm>
          <a:prstGeom prst="rect">
            <a:avLst/>
          </a:prstGeom>
          <a:noFill/>
          <a:ln w="0">
            <a:noFill/>
          </a:ln>
        </p:spPr>
        <p:txBody>
          <a:bodyPr lIns="90000" tIns="45000" rIns="90000" bIns="45000" anchor="ctr">
            <a:normAutofit fontScale="90000"/>
          </a:bodyPr>
          <a:lstStyle/>
          <a:p>
            <a:pPr algn="ctr">
              <a:lnSpc>
                <a:spcPct val="90000"/>
              </a:lnSpc>
            </a:pPr>
            <a:br/>
            <a:br/>
            <a:br/>
            <a:r>
              <a:rPr lang="en-US" sz="4400" b="0" strike="noStrike" spc="-1">
                <a:solidFill>
                  <a:srgbClr val="000000"/>
                </a:solidFill>
                <a:latin typeface="Calibri Light"/>
              </a:rPr>
              <a:t>Questions</a:t>
            </a:r>
            <a:br/>
            <a:br/>
            <a:r>
              <a:rPr lang="en-US" sz="4400" b="0" strike="noStrike" spc="-1">
                <a:solidFill>
                  <a:srgbClr val="000000"/>
                </a:solidFill>
                <a:latin typeface="Calibri Light"/>
              </a:rPr>
              <a:t>Thank you!</a:t>
            </a:r>
            <a:br/>
            <a:br/>
            <a:r>
              <a:rPr lang="en-US" sz="4400" b="0" strike="noStrike" spc="-1">
                <a:solidFill>
                  <a:srgbClr val="000000"/>
                </a:solidFill>
                <a:latin typeface="Calibri Light"/>
              </a:rPr>
              <a:t>ahurle@lsuhsc.edu</a:t>
            </a:r>
            <a:endParaRPr lang="en-US" sz="4400" b="0" strike="noStrike" spc="-1">
              <a:latin typeface="Arial"/>
            </a:endParaRPr>
          </a:p>
        </p:txBody>
      </p:sp>
      <p:pic>
        <p:nvPicPr>
          <p:cNvPr id="641" name="Picture 2" descr="360 We Did It Stock Photos and Images - 123RF"/>
          <p:cNvPicPr/>
          <p:nvPr/>
        </p:nvPicPr>
        <p:blipFill>
          <a:blip r:embed="rId2"/>
          <a:stretch/>
        </p:blipFill>
        <p:spPr>
          <a:xfrm>
            <a:off x="3238560" y="3553560"/>
            <a:ext cx="5713920" cy="3427920"/>
          </a:xfrm>
          <a:prstGeom prst="rect">
            <a:avLst/>
          </a:prstGeom>
          <a:ln w="0">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Collaboration Between SLPs and Audiologists</a:t>
            </a:r>
          </a:p>
        </p:txBody>
      </p:sp>
      <p:sp>
        <p:nvSpPr>
          <p:cNvPr id="3" name="Content Placeholder 2"/>
          <p:cNvSpPr>
            <a:spLocks noGrp="1"/>
          </p:cNvSpPr>
          <p:nvPr>
            <p:ph idx="1"/>
          </p:nvPr>
        </p:nvSpPr>
        <p:spPr/>
        <p:txBody>
          <a:bodyPr/>
          <a:lstStyle/>
          <a:p>
            <a:r>
              <a:rPr dirty="0"/>
              <a:t>What do you wish the other discipline knew about your role?</a:t>
            </a:r>
          </a:p>
          <a:p>
            <a:r>
              <a:rPr dirty="0"/>
              <a:t>Where do scopes overlap or diverge?</a:t>
            </a:r>
          </a:p>
          <a:p>
            <a:r>
              <a:t> </a:t>
            </a:r>
            <a:r>
              <a:rPr dirty="0"/>
              <a:t>Who leads listening goal discussions in your setting?</a:t>
            </a:r>
          </a:p>
          <a:p>
            <a:endParaRPr dirty="0"/>
          </a:p>
          <a:p>
            <a:r>
              <a:rPr dirty="0"/>
              <a:t>Encourages interdisciplinary teamwork.</a:t>
            </a:r>
          </a:p>
        </p:txBody>
      </p:sp>
    </p:spTree>
    <p:extLst>
      <p:ext uri="{BB962C8B-B14F-4D97-AF65-F5344CB8AC3E}">
        <p14:creationId xmlns:p14="http://schemas.microsoft.com/office/powerpoint/2010/main" val="6855055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PlaceHolder 1"/>
          <p:cNvSpPr>
            <a:spLocks noGrp="1"/>
          </p:cNvSpPr>
          <p:nvPr>
            <p:ph type="title"/>
          </p:nvPr>
        </p:nvSpPr>
        <p:spPr>
          <a:xfrm>
            <a:off x="2362320" y="274680"/>
            <a:ext cx="7847640" cy="333720"/>
          </a:xfrm>
          <a:prstGeom prst="rect">
            <a:avLst/>
          </a:prstGeom>
          <a:noFill/>
          <a:ln w="0">
            <a:noFill/>
          </a:ln>
        </p:spPr>
        <p:txBody>
          <a:bodyPr lIns="90000" tIns="45000" rIns="90000" bIns="45000" anchor="ctr">
            <a:normAutofit fontScale="90000"/>
          </a:bodyPr>
          <a:lstStyle/>
          <a:p>
            <a:pPr algn="ctr">
              <a:lnSpc>
                <a:spcPct val="90000"/>
              </a:lnSpc>
            </a:pPr>
            <a:r>
              <a:rPr lang="en-US" sz="4400" b="0" strike="noStrike" spc="-1">
                <a:solidFill>
                  <a:srgbClr val="000000"/>
                </a:solidFill>
                <a:latin typeface="Calibri Light"/>
              </a:rPr>
              <a:t>References</a:t>
            </a:r>
            <a:endParaRPr lang="en-US" sz="4400" b="0" strike="noStrike" spc="-1">
              <a:latin typeface="Arial"/>
            </a:endParaRPr>
          </a:p>
        </p:txBody>
      </p:sp>
      <p:sp>
        <p:nvSpPr>
          <p:cNvPr id="643" name="PlaceHolder 2"/>
          <p:cNvSpPr>
            <a:spLocks noGrp="1"/>
          </p:cNvSpPr>
          <p:nvPr>
            <p:ph/>
          </p:nvPr>
        </p:nvSpPr>
        <p:spPr>
          <a:xfrm>
            <a:off x="813600" y="609480"/>
            <a:ext cx="10308960" cy="6933240"/>
          </a:xfrm>
          <a:prstGeom prst="rect">
            <a:avLst/>
          </a:prstGeom>
          <a:noFill/>
          <a:ln w="0">
            <a:noFill/>
          </a:ln>
        </p:spPr>
        <p:txBody>
          <a:bodyPr lIns="90000" tIns="45000" rIns="90000" bIns="45000" anchor="t">
            <a:noAutofit/>
          </a:bodyPr>
          <a:lstStyle/>
          <a:p>
            <a:pPr marL="228600" indent="-228600">
              <a:lnSpc>
                <a:spcPct val="90000"/>
              </a:lnSpc>
              <a:spcBef>
                <a:spcPts val="1001"/>
              </a:spcBef>
              <a:tabLst>
                <a:tab pos="0" algn="l"/>
              </a:tabLst>
            </a:pPr>
            <a:r>
              <a:rPr lang="en-US" sz="800" b="0" strike="noStrike" spc="-1">
                <a:solidFill>
                  <a:srgbClr val="000000"/>
                </a:solidFill>
                <a:latin typeface="Calibri"/>
              </a:rPr>
              <a:t>Aboitiz,  et al. (1992).  Fiber composition of human corpus callosum. Brain Res:  598: 143-153</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Bomba et al (2004) Cortical auditory evoked potential in autism: a review.  Int J Psychophysiolog 53: 161-169.</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Booth et al (2011). Connectivity and the corpus callosum in autism spectrum conditions; insights from comparison of autism and callosal agenesis. Prog Brain Res 189: 303-317.</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Courchesne et al  (1984) Autism: processing of novel auditory information assessed by event related brain potentials Electro Clin Neurophysiology 59: 238-248.</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 Courchesne et al (1985) Eventr related brain potential correlates of the processing of novel visual and auditory information I autism J Autism Dev Disord 15: 55-75.</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Dunn et al(2008). Mismatch negativity in children with autism and typical development. 38: 52-71. </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Ferri et al. (2003) The mismatch negativity and the P3a components of the auditory event-related potentials in autistic low functioning subjects.  Clin Neurophysiolg 114: 1671-1680.</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 Gomot et al.(2002)Hypersensitivity to acoustic change in children with autism: electrophysiological evidenceof left frontal cortex dysfunctioning.  Psychophysiology 39: 577-584.</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Haas et al. (1996). Neurologic abnormalities in infantile autism. J Child Neurol 11: 84-92.</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Hardan,  et al (2000).  Corpus callosum size in autism.  Neurology 55: 1033-1036</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Hayashi, et al(1989).  A neurolinguistic study of autistic children employing dichotic listening. Tokai J Exp Clin Med 14: 339-345.</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Kuhl et al (2005). Links between social and linguistic processing of speech in preschool children with autism: behavioral and electrophysiological measures Dev Scie 8: F1-12.   </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Lau, C.A. (2012). Audiology must take its rightful place on the autism team.  Hearing Journal. 65: 18-19.</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Maziade, M. et al (2000) Prolongation of brainstem auditory-evoked responses in acoustic probands and their unaffected relatives.  Arch Gen Psychiatry 57: 1077-83.</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Manes, et al (1999). An MRI study of the corpus callosum and cerebellum in mentally retarded autistic individuals. J. Neurophychiatry Clin Neurosci 11: 470-474.</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Musiek, F.E., Baran, J.A., &amp; Shinn, J. 2004. Assessment and remediation of an auditory processing disorder associated with head trauma. J Am Acad Audiol, 15: 117-132.</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Niwa, S., Ohta, M., Yamazaki, K. (1983). P300 and stimulus evaluation process in autistic subjects. J Autism Dev Disord 13: 33-42.</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Novic et al (1980) An electrophysiologic indication of auditory processing defects in autism.  Psychiatry Res 3? 107-114.</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Novic et al (1979)  An electrophysiologic indication of defective information storage in childhood autism Psychiatry Res 1: 101-108.</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Rosenblum, S.M., Arick, J.R., Krug, D.A., Stubbs, E.G., Young, N.B., Pelson, R.O. (1980). Auditory brainstem evoked responses in autistic children. J Autism Dev Disorder 10: 215-225.</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Russo et al (2009) Brainstem transcription of speech is disrupted in children with autism spectrum disorder 12: 4, 557-567.</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Rosenhall et al (2003).  Autism and Auditory Brain Stem Responses Ear and Hearing 24: 206-214.</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Russo et al. (2008) Deficient brainstem encoding of pitch in children with autism spectrum disorders. Clinical Neurophysiology.  119: 1720-1731.</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Russo et al (2010).  Biological changes in auditory function following training in children with autism spectrum disorder.  6: 60.</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Taylor, M.J., Rosenblatt, B., Linschoten, L. (1982). Auditory brainstem responses abnormalities in autistic children. Can J Neurol Sci 9: 429-433.</a:t>
            </a:r>
            <a:endParaRPr lang="en-US" sz="800" b="0" strike="noStrike" spc="-1">
              <a:latin typeface="Arial"/>
            </a:endParaRPr>
          </a:p>
          <a:p>
            <a:pPr marL="228600" indent="-228600">
              <a:lnSpc>
                <a:spcPct val="90000"/>
              </a:lnSpc>
              <a:spcBef>
                <a:spcPts val="1001"/>
              </a:spcBef>
              <a:tabLst>
                <a:tab pos="0" algn="l"/>
              </a:tabLst>
            </a:pPr>
            <a:r>
              <a:rPr lang="en-US" sz="800" b="0" strike="noStrike" spc="-1">
                <a:solidFill>
                  <a:srgbClr val="000000"/>
                </a:solidFill>
                <a:latin typeface="Calibri"/>
              </a:rPr>
              <a:t>Waiter et al. (2005). Structural white matter deficits in high functioning individuals with autistic spectrum disorder: A voxel based investigation. Neuroimage 24: 455-461. </a:t>
            </a:r>
            <a:endParaRPr lang="en-US" sz="800" b="0" strike="noStrike" spc="-1">
              <a:latin typeface="Arial"/>
            </a:endParaRPr>
          </a:p>
          <a:p>
            <a:pPr marL="228600" indent="-228600">
              <a:lnSpc>
                <a:spcPct val="90000"/>
              </a:lnSpc>
              <a:spcBef>
                <a:spcPts val="1001"/>
              </a:spcBef>
              <a:tabLst>
                <a:tab pos="0" algn="l"/>
              </a:tabLst>
            </a:pPr>
            <a:endParaRPr lang="en-US" sz="800" b="0" strike="noStrike" spc="-1">
              <a:latin typeface="Arial"/>
            </a:endParaRPr>
          </a:p>
          <a:p>
            <a:pPr marL="228600" indent="-228600">
              <a:lnSpc>
                <a:spcPct val="90000"/>
              </a:lnSpc>
              <a:spcBef>
                <a:spcPts val="1001"/>
              </a:spcBef>
              <a:tabLst>
                <a:tab pos="0" algn="l"/>
              </a:tabLst>
            </a:pPr>
            <a:endParaRPr lang="en-US" sz="800" b="0" strike="noStrike" spc="-1">
              <a:latin typeface="Arial"/>
            </a:endParaRPr>
          </a:p>
          <a:p>
            <a:pPr marL="228600" indent="-228600">
              <a:lnSpc>
                <a:spcPct val="90000"/>
              </a:lnSpc>
              <a:spcBef>
                <a:spcPts val="1001"/>
              </a:spcBef>
              <a:tabLst>
                <a:tab pos="0" algn="l"/>
              </a:tabLst>
            </a:pPr>
            <a:endParaRPr lang="en-US" sz="800" b="0" strike="noStrike" spc="-1">
              <a:latin typeface="Arial"/>
            </a:endParaRPr>
          </a:p>
          <a:p>
            <a:pPr marL="228600" indent="-228600">
              <a:lnSpc>
                <a:spcPct val="90000"/>
              </a:lnSpc>
              <a:spcBef>
                <a:spcPts val="1001"/>
              </a:spcBef>
              <a:tabLst>
                <a:tab pos="0" algn="l"/>
              </a:tabLst>
            </a:pPr>
            <a:endParaRPr lang="en-US" sz="800" b="0" strike="noStrike" spc="-1">
              <a:latin typeface="Arial"/>
            </a:endParaRPr>
          </a:p>
          <a:p>
            <a:pPr marL="228600" indent="-228600">
              <a:lnSpc>
                <a:spcPct val="90000"/>
              </a:lnSpc>
              <a:spcBef>
                <a:spcPts val="1001"/>
              </a:spcBef>
              <a:tabLst>
                <a:tab pos="0" algn="l"/>
              </a:tabLst>
            </a:pPr>
            <a:r>
              <a:rPr lang="en-US" sz="1200" b="0" strike="noStrike" spc="-1">
                <a:solidFill>
                  <a:srgbClr val="000000"/>
                </a:solidFill>
                <a:latin typeface="Calibri"/>
              </a:rPr>
              <a:t> </a:t>
            </a:r>
            <a:endParaRPr lang="en-US" sz="1200" b="0" strike="noStrike" spc="-1">
              <a:latin typeface="Arial"/>
            </a:endParaRPr>
          </a:p>
          <a:p>
            <a:pPr marL="228600" indent="-228600">
              <a:lnSpc>
                <a:spcPct val="90000"/>
              </a:lnSpc>
              <a:spcBef>
                <a:spcPts val="1001"/>
              </a:spcBef>
              <a:tabLst>
                <a:tab pos="0" algn="l"/>
              </a:tabLst>
            </a:pPr>
            <a:endParaRPr lang="en-US" sz="12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6955</Words>
  <Application>Microsoft Office PowerPoint</Application>
  <PresentationFormat>Widescreen</PresentationFormat>
  <Paragraphs>678</Paragraphs>
  <Slides>96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96</vt:i4>
      </vt:variant>
    </vt:vector>
  </HeadingPairs>
  <TitlesOfParts>
    <vt:vector size="103" baseType="lpstr">
      <vt:lpstr>Arial</vt:lpstr>
      <vt:lpstr>Calibri</vt:lpstr>
      <vt:lpstr>Calibri Light</vt:lpstr>
      <vt:lpstr>Symbol</vt:lpstr>
      <vt:lpstr>Times New Roman</vt:lpstr>
      <vt:lpstr>Wingdings</vt:lpstr>
      <vt:lpstr>Office Theme</vt:lpstr>
      <vt:lpstr>Educational Audiology in Schools: Foundations, Complex Cases, and Practical Strategies </vt:lpstr>
      <vt:lpstr>Overview</vt:lpstr>
      <vt:lpstr>Hearing vs. Listening</vt:lpstr>
      <vt:lpstr>Listening Effort and Fatigue</vt:lpstr>
      <vt:lpstr>Early Detection and Prevalence</vt:lpstr>
      <vt:lpstr>Educational and Psychosocial Impact</vt:lpstr>
      <vt:lpstr>Technology and Classroom Support</vt:lpstr>
      <vt:lpstr>Looking Ahead to the Afternoon</vt:lpstr>
      <vt:lpstr> Autism Spectrum Disorder</vt:lpstr>
      <vt:lpstr>Incidence and Prevalence</vt:lpstr>
      <vt:lpstr>Structural Brain Differences</vt:lpstr>
      <vt:lpstr>Corpus Callosum and Auditory Function</vt:lpstr>
      <vt:lpstr>ASD and Differences in Corpus Callosum</vt:lpstr>
      <vt:lpstr>Corpus Callosum and Auditory Function</vt:lpstr>
      <vt:lpstr>Electrophysiological Responses</vt:lpstr>
      <vt:lpstr>PowerPoint Presentation</vt:lpstr>
      <vt:lpstr>Brain Differences (Cont.)</vt:lpstr>
      <vt:lpstr>Auditory Cortical Response</vt:lpstr>
      <vt:lpstr>Otoacoustic Emissions </vt:lpstr>
      <vt:lpstr>Efferent Auditory System </vt:lpstr>
      <vt:lpstr>Barriers in Testing ‘Difficult’ Children</vt:lpstr>
      <vt:lpstr>What makes a child with ASD difficult to test?</vt:lpstr>
      <vt:lpstr>Important to rule out hearing loss</vt:lpstr>
      <vt:lpstr>PowerPoint Presentation</vt:lpstr>
      <vt:lpstr>ASD and (C)APD</vt:lpstr>
      <vt:lpstr>ASD and Auditory Processing Difficulties</vt:lpstr>
      <vt:lpstr>Who can address these problems?</vt:lpstr>
      <vt:lpstr>From C.A. Lau….</vt:lpstr>
      <vt:lpstr>Dichotic Listening</vt:lpstr>
      <vt:lpstr>Cortical Visual Impairment</vt:lpstr>
      <vt:lpstr>Cortical Visual Impairment (CVI): What Audiologists Need to Know</vt:lpstr>
      <vt:lpstr>Overview: What is CVI?</vt:lpstr>
      <vt:lpstr>Why Audiologists Should Care</vt:lpstr>
      <vt:lpstr>Common Characteristics of CVI</vt:lpstr>
      <vt:lpstr>CVI Red Flags in Audiology Evaluations</vt:lpstr>
      <vt:lpstr>Differential Diagnosis: CVI vs APD</vt:lpstr>
      <vt:lpstr>PowerPoint Presentation</vt:lpstr>
      <vt:lpstr>Case Studies</vt:lpstr>
      <vt:lpstr>Audiologist’s Role in Multidisciplinary Care</vt:lpstr>
      <vt:lpstr>Key Takeaways</vt:lpstr>
      <vt:lpstr>Updated Clinical Guidance for Audiologists</vt:lpstr>
      <vt:lpstr>Audiology Booth and Test Environment Setup</vt:lpstr>
      <vt:lpstr>Audiovisual (A/V) and Communication Considerations</vt:lpstr>
      <vt:lpstr>AAC and Educational Implications</vt:lpstr>
      <vt:lpstr>CVI Risk Factors and Audiology Intake Checklist</vt:lpstr>
      <vt:lpstr>Mobility and Visual-Motor Considerations</vt:lpstr>
      <vt:lpstr>Interdisciplinary and IEP/IFSP Collaboration</vt:lpstr>
      <vt:lpstr>Signs Of Possible Functional Vision Problems </vt:lpstr>
      <vt:lpstr>Visual Defensiveness  (Visually Over-Responsive)</vt:lpstr>
      <vt:lpstr>Visually Under-Responsive </vt:lpstr>
      <vt:lpstr>Poor Visual Discrimination </vt:lpstr>
      <vt:lpstr>  Poor Visual-Motor Skills  </vt:lpstr>
      <vt:lpstr>Cortical Visual Impairment Visual Processing</vt:lpstr>
      <vt:lpstr>Audio-Visual Integration</vt:lpstr>
      <vt:lpstr>Auditory/Visual</vt:lpstr>
      <vt:lpstr>Auditory Neuropathy Spectrum Disorder (ANSD)</vt:lpstr>
      <vt:lpstr>Implications for Education</vt:lpstr>
      <vt:lpstr> Auditory Neuropathy Spectrum Disorder</vt:lpstr>
      <vt:lpstr>PowerPoint Presentation</vt:lpstr>
      <vt:lpstr>Pathophysiology</vt:lpstr>
      <vt:lpstr>ANSD &amp; CAPD</vt:lpstr>
      <vt:lpstr>PowerPoint Presentation</vt:lpstr>
      <vt:lpstr>Educational and Functional Impact</vt:lpstr>
      <vt:lpstr>Management Strategies</vt:lpstr>
      <vt:lpstr>Key Takeaways</vt:lpstr>
      <vt:lpstr>CASES</vt:lpstr>
      <vt:lpstr>PowerPoint Presentation</vt:lpstr>
      <vt:lpstr>Table 21-5.  Audiometric Thresholds in dB HL for Case Study 4 (Abe).</vt:lpstr>
      <vt:lpstr>PowerPoint Presentation</vt:lpstr>
      <vt:lpstr>Abe’s ABR</vt:lpstr>
      <vt:lpstr>ANSD patient Office of Disability Services</vt:lpstr>
      <vt:lpstr>PowerPoint Presentation</vt:lpstr>
      <vt:lpstr>PowerPoint Presentation</vt:lpstr>
      <vt:lpstr>PowerPoint Presentation</vt:lpstr>
      <vt:lpstr>HX</vt:lpstr>
      <vt:lpstr>Recommendations?</vt:lpstr>
      <vt:lpstr>Exposures to other toxins… </vt:lpstr>
      <vt:lpstr> Jane4  (age 20) has a complex medical history and has previous diagnoses listed below.  </vt:lpstr>
      <vt:lpstr>Jane 4 continued</vt:lpstr>
      <vt:lpstr>Case 1</vt:lpstr>
      <vt:lpstr>Assessment:</vt:lpstr>
      <vt:lpstr>PowerPoint Presentation</vt:lpstr>
      <vt:lpstr>SCAN 3C Results</vt:lpstr>
      <vt:lpstr>Results and Recommendations:</vt:lpstr>
      <vt:lpstr>Hearing Loss</vt:lpstr>
      <vt:lpstr>  What CAPD risk factors were reported?</vt:lpstr>
      <vt:lpstr>Why would central auditory processing testing be considered at a later age?  </vt:lpstr>
      <vt:lpstr>Case ‘Clara’ age 14</vt:lpstr>
      <vt:lpstr>Clara continued..</vt:lpstr>
      <vt:lpstr>Case J: 8 yr old male w/ ASD </vt:lpstr>
      <vt:lpstr>Case J: 8 yr old male w/ ASD </vt:lpstr>
      <vt:lpstr>PowerPoint Presentation</vt:lpstr>
      <vt:lpstr>PowerPoint Presentation</vt:lpstr>
      <vt:lpstr>   Questions  Thank you!  ahurle@lsuhsc.edu</vt:lpstr>
      <vt:lpstr>Collaboration Between SLPs and Audiologists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Hurley-Larmeu, Annette E.</dc:creator>
  <cp:lastModifiedBy>Hurley-Larmeu, Annette E.</cp:lastModifiedBy>
  <cp:revision>6</cp:revision>
  <dcterms:created xsi:type="dcterms:W3CDTF">2022-02-24T16:24:01Z</dcterms:created>
  <dcterms:modified xsi:type="dcterms:W3CDTF">2025-10-22T23:28:56Z</dcterms:modified>
</cp:coreProperties>
</file>