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4"/>
  </p:notesMasterIdLst>
  <p:sldIdLst>
    <p:sldId id="256" r:id="rId5"/>
    <p:sldId id="257" r:id="rId6"/>
    <p:sldId id="258" r:id="rId7"/>
    <p:sldId id="259" r:id="rId8"/>
    <p:sldId id="436" r:id="rId9"/>
    <p:sldId id="418" r:id="rId10"/>
    <p:sldId id="260" r:id="rId11"/>
    <p:sldId id="329" r:id="rId12"/>
    <p:sldId id="330" r:id="rId13"/>
    <p:sldId id="331" r:id="rId14"/>
    <p:sldId id="332" r:id="rId15"/>
    <p:sldId id="333" r:id="rId16"/>
    <p:sldId id="334" r:id="rId17"/>
    <p:sldId id="416" r:id="rId18"/>
    <p:sldId id="441" r:id="rId19"/>
    <p:sldId id="292" r:id="rId20"/>
    <p:sldId id="420" r:id="rId21"/>
    <p:sldId id="423" r:id="rId22"/>
    <p:sldId id="437" r:id="rId23"/>
    <p:sldId id="347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440" r:id="rId32"/>
    <p:sldId id="371" r:id="rId33"/>
    <p:sldId id="284" r:id="rId34"/>
    <p:sldId id="281" r:id="rId35"/>
    <p:sldId id="285" r:id="rId36"/>
    <p:sldId id="421" r:id="rId37"/>
    <p:sldId id="294" r:id="rId38"/>
    <p:sldId id="283" r:id="rId39"/>
    <p:sldId id="295" r:id="rId40"/>
    <p:sldId id="296" r:id="rId41"/>
    <p:sldId id="297" r:id="rId42"/>
    <p:sldId id="392" r:id="rId43"/>
    <p:sldId id="267" r:id="rId44"/>
    <p:sldId id="266" r:id="rId45"/>
    <p:sldId id="268" r:id="rId46"/>
    <p:sldId id="270" r:id="rId47"/>
    <p:sldId id="286" r:id="rId48"/>
    <p:sldId id="287" r:id="rId49"/>
    <p:sldId id="288" r:id="rId50"/>
    <p:sldId id="411" r:id="rId51"/>
    <p:sldId id="274" r:id="rId52"/>
    <p:sldId id="428" r:id="rId53"/>
    <p:sldId id="429" r:id="rId54"/>
    <p:sldId id="430" r:id="rId55"/>
    <p:sldId id="431" r:id="rId56"/>
    <p:sldId id="432" r:id="rId57"/>
    <p:sldId id="425" r:id="rId58"/>
    <p:sldId id="379" r:id="rId59"/>
    <p:sldId id="380" r:id="rId60"/>
    <p:sldId id="442" r:id="rId61"/>
    <p:sldId id="372" r:id="rId62"/>
    <p:sldId id="444" r:id="rId63"/>
    <p:sldId id="433" r:id="rId64"/>
    <p:sldId id="377" r:id="rId65"/>
    <p:sldId id="424" r:id="rId66"/>
    <p:sldId id="382" r:id="rId67"/>
    <p:sldId id="305" r:id="rId68"/>
    <p:sldId id="378" r:id="rId69"/>
    <p:sldId id="315" r:id="rId70"/>
    <p:sldId id="434" r:id="rId71"/>
    <p:sldId id="293" r:id="rId72"/>
    <p:sldId id="435" r:id="rId73"/>
    <p:sldId id="438" r:id="rId74"/>
    <p:sldId id="445" r:id="rId75"/>
    <p:sldId id="446" r:id="rId76"/>
    <p:sldId id="452" r:id="rId77"/>
    <p:sldId id="447" r:id="rId78"/>
    <p:sldId id="449" r:id="rId79"/>
    <p:sldId id="450" r:id="rId80"/>
    <p:sldId id="451" r:id="rId81"/>
    <p:sldId id="439" r:id="rId82"/>
    <p:sldId id="453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0000"/>
    <a:srgbClr val="2095CA"/>
    <a:srgbClr val="1C82B0"/>
    <a:srgbClr val="156082"/>
    <a:srgbClr val="F6F7F8"/>
    <a:srgbClr val="E7EAED"/>
    <a:srgbClr val="D7DCE1"/>
    <a:srgbClr val="CCD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1" autoAdjust="0"/>
    <p:restoredTop sz="86600" autoAdjust="0"/>
  </p:normalViewPr>
  <p:slideViewPr>
    <p:cSldViewPr snapToGrid="0">
      <p:cViewPr varScale="1">
        <p:scale>
          <a:sx n="77" d="100"/>
          <a:sy n="77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89" Type="http://schemas.microsoft.com/office/2016/11/relationships/changesInfo" Target="changesInfos/changesInfo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een Haebig" userId="4a9edaa6-d80b-46d7-9a94-4b962d39ed77" providerId="ADAL" clId="{8410C90E-ECFE-4F49-A0CA-339ADAA8C4CB}"/>
    <pc:docChg chg="delSld">
      <pc:chgData name="Eileen Haebig" userId="4a9edaa6-d80b-46d7-9a94-4b962d39ed77" providerId="ADAL" clId="{8410C90E-ECFE-4F49-A0CA-339ADAA8C4CB}" dt="2025-10-22T21:03:05.953" v="1" actId="2696"/>
      <pc:docMkLst>
        <pc:docMk/>
      </pc:docMkLst>
      <pc:sldChg chg="del">
        <pc:chgData name="Eileen Haebig" userId="4a9edaa6-d80b-46d7-9a94-4b962d39ed77" providerId="ADAL" clId="{8410C90E-ECFE-4F49-A0CA-339ADAA8C4CB}" dt="2025-10-22T21:03:04.724" v="0" actId="2696"/>
        <pc:sldMkLst>
          <pc:docMk/>
          <pc:sldMk cId="1710041063" sldId="426"/>
        </pc:sldMkLst>
      </pc:sldChg>
      <pc:sldChg chg="del">
        <pc:chgData name="Eileen Haebig" userId="4a9edaa6-d80b-46d7-9a94-4b962d39ed77" providerId="ADAL" clId="{8410C90E-ECFE-4F49-A0CA-339ADAA8C4CB}" dt="2025-10-22T21:03:05.953" v="1" actId="2696"/>
        <pc:sldMkLst>
          <pc:docMk/>
          <pc:sldMk cId="4253952815" sldId="427"/>
        </pc:sldMkLst>
      </pc:sldChg>
    </pc:docChg>
  </pc:docChgLst>
  <pc:docChgLst>
    <pc:chgData name="Eileen Haebig" userId="4a9edaa6-d80b-46d7-9a94-4b962d39ed77" providerId="ADAL" clId="{659B864B-0D17-4272-8B9E-FC1294E7AA81}"/>
    <pc:docChg chg="delSld modSld">
      <pc:chgData name="Eileen Haebig" userId="4a9edaa6-d80b-46d7-9a94-4b962d39ed77" providerId="ADAL" clId="{659B864B-0D17-4272-8B9E-FC1294E7AA81}" dt="2025-10-22T21:11:28.683" v="36" actId="6549"/>
      <pc:docMkLst>
        <pc:docMk/>
      </pc:docMkLst>
      <pc:sldChg chg="modNotesTx">
        <pc:chgData name="Eileen Haebig" userId="4a9edaa6-d80b-46d7-9a94-4b962d39ed77" providerId="ADAL" clId="{659B864B-0D17-4272-8B9E-FC1294E7AA81}" dt="2025-10-22T21:10:10.127" v="19" actId="6549"/>
        <pc:sldMkLst>
          <pc:docMk/>
          <pc:sldMk cId="1915730050" sldId="266"/>
        </pc:sldMkLst>
      </pc:sldChg>
      <pc:sldChg chg="modNotesTx">
        <pc:chgData name="Eileen Haebig" userId="4a9edaa6-d80b-46d7-9a94-4b962d39ed77" providerId="ADAL" clId="{659B864B-0D17-4272-8B9E-FC1294E7AA81}" dt="2025-10-22T21:10:07.417" v="18" actId="6549"/>
        <pc:sldMkLst>
          <pc:docMk/>
          <pc:sldMk cId="3158844119" sldId="267"/>
        </pc:sldMkLst>
      </pc:sldChg>
      <pc:sldChg chg="modNotesTx">
        <pc:chgData name="Eileen Haebig" userId="4a9edaa6-d80b-46d7-9a94-4b962d39ed77" providerId="ADAL" clId="{659B864B-0D17-4272-8B9E-FC1294E7AA81}" dt="2025-10-22T21:10:12.482" v="20" actId="6549"/>
        <pc:sldMkLst>
          <pc:docMk/>
          <pc:sldMk cId="822357039" sldId="268"/>
        </pc:sldMkLst>
      </pc:sldChg>
      <pc:sldChg chg="modNotesTx">
        <pc:chgData name="Eileen Haebig" userId="4a9edaa6-d80b-46d7-9a94-4b962d39ed77" providerId="ADAL" clId="{659B864B-0D17-4272-8B9E-FC1294E7AA81}" dt="2025-10-22T21:10:15.536" v="21" actId="6549"/>
        <pc:sldMkLst>
          <pc:docMk/>
          <pc:sldMk cId="3387058360" sldId="270"/>
        </pc:sldMkLst>
      </pc:sldChg>
      <pc:sldChg chg="modNotesTx">
        <pc:chgData name="Eileen Haebig" userId="4a9edaa6-d80b-46d7-9a94-4b962d39ed77" providerId="ADAL" clId="{659B864B-0D17-4272-8B9E-FC1294E7AA81}" dt="2025-10-22T21:10:22.579" v="22" actId="6549"/>
        <pc:sldMkLst>
          <pc:docMk/>
          <pc:sldMk cId="3188203758" sldId="274"/>
        </pc:sldMkLst>
      </pc:sldChg>
      <pc:sldChg chg="modNotesTx">
        <pc:chgData name="Eileen Haebig" userId="4a9edaa6-d80b-46d7-9a94-4b962d39ed77" providerId="ADAL" clId="{659B864B-0D17-4272-8B9E-FC1294E7AA81}" dt="2025-10-22T21:09:46.939" v="13" actId="6549"/>
        <pc:sldMkLst>
          <pc:docMk/>
          <pc:sldMk cId="3187482137" sldId="281"/>
        </pc:sldMkLst>
      </pc:sldChg>
      <pc:sldChg chg="modNotesTx">
        <pc:chgData name="Eileen Haebig" userId="4a9edaa6-d80b-46d7-9a94-4b962d39ed77" providerId="ADAL" clId="{659B864B-0D17-4272-8B9E-FC1294E7AA81}" dt="2025-10-22T21:09:56.931" v="16" actId="6549"/>
        <pc:sldMkLst>
          <pc:docMk/>
          <pc:sldMk cId="540401390" sldId="283"/>
        </pc:sldMkLst>
      </pc:sldChg>
      <pc:sldChg chg="modNotesTx">
        <pc:chgData name="Eileen Haebig" userId="4a9edaa6-d80b-46d7-9a94-4b962d39ed77" providerId="ADAL" clId="{659B864B-0D17-4272-8B9E-FC1294E7AA81}" dt="2025-10-22T21:09:43.638" v="12" actId="6549"/>
        <pc:sldMkLst>
          <pc:docMk/>
          <pc:sldMk cId="4133896885" sldId="284"/>
        </pc:sldMkLst>
      </pc:sldChg>
      <pc:sldChg chg="modNotesTx">
        <pc:chgData name="Eileen Haebig" userId="4a9edaa6-d80b-46d7-9a94-4b962d39ed77" providerId="ADAL" clId="{659B864B-0D17-4272-8B9E-FC1294E7AA81}" dt="2025-10-22T21:09:49.586" v="14" actId="6549"/>
        <pc:sldMkLst>
          <pc:docMk/>
          <pc:sldMk cId="542267356" sldId="285"/>
        </pc:sldMkLst>
      </pc:sldChg>
      <pc:sldChg chg="modNotesTx">
        <pc:chgData name="Eileen Haebig" userId="4a9edaa6-d80b-46d7-9a94-4b962d39ed77" providerId="ADAL" clId="{659B864B-0D17-4272-8B9E-FC1294E7AA81}" dt="2025-10-22T21:09:16.095" v="2" actId="6549"/>
        <pc:sldMkLst>
          <pc:docMk/>
          <pc:sldMk cId="0" sldId="292"/>
        </pc:sldMkLst>
      </pc:sldChg>
      <pc:sldChg chg="modNotesTx">
        <pc:chgData name="Eileen Haebig" userId="4a9edaa6-d80b-46d7-9a94-4b962d39ed77" providerId="ADAL" clId="{659B864B-0D17-4272-8B9E-FC1294E7AA81}" dt="2025-10-22T21:11:09.157" v="30" actId="6549"/>
        <pc:sldMkLst>
          <pc:docMk/>
          <pc:sldMk cId="420793814" sldId="293"/>
        </pc:sldMkLst>
      </pc:sldChg>
      <pc:sldChg chg="modNotesTx">
        <pc:chgData name="Eileen Haebig" userId="4a9edaa6-d80b-46d7-9a94-4b962d39ed77" providerId="ADAL" clId="{659B864B-0D17-4272-8B9E-FC1294E7AA81}" dt="2025-10-22T21:10:00.974" v="17" actId="6549"/>
        <pc:sldMkLst>
          <pc:docMk/>
          <pc:sldMk cId="1896734380" sldId="297"/>
        </pc:sldMkLst>
      </pc:sldChg>
      <pc:sldChg chg="modNotesTx">
        <pc:chgData name="Eileen Haebig" userId="4a9edaa6-d80b-46d7-9a94-4b962d39ed77" providerId="ADAL" clId="{659B864B-0D17-4272-8B9E-FC1294E7AA81}" dt="2025-10-22T21:11:00.350" v="28" actId="6549"/>
        <pc:sldMkLst>
          <pc:docMk/>
          <pc:sldMk cId="3384941314" sldId="305"/>
        </pc:sldMkLst>
      </pc:sldChg>
      <pc:sldChg chg="modNotesTx">
        <pc:chgData name="Eileen Haebig" userId="4a9edaa6-d80b-46d7-9a94-4b962d39ed77" providerId="ADAL" clId="{659B864B-0D17-4272-8B9E-FC1294E7AA81}" dt="2025-10-22T21:11:04.747" v="29" actId="6549"/>
        <pc:sldMkLst>
          <pc:docMk/>
          <pc:sldMk cId="3910361539" sldId="315"/>
        </pc:sldMkLst>
      </pc:sldChg>
      <pc:sldChg chg="modNotesTx">
        <pc:chgData name="Eileen Haebig" userId="4a9edaa6-d80b-46d7-9a94-4b962d39ed77" providerId="ADAL" clId="{659B864B-0D17-4272-8B9E-FC1294E7AA81}" dt="2025-10-22T21:09:02.841" v="1" actId="6549"/>
        <pc:sldMkLst>
          <pc:docMk/>
          <pc:sldMk cId="1834179144" sldId="332"/>
        </pc:sldMkLst>
      </pc:sldChg>
      <pc:sldChg chg="modNotesTx">
        <pc:chgData name="Eileen Haebig" userId="4a9edaa6-d80b-46d7-9a94-4b962d39ed77" providerId="ADAL" clId="{659B864B-0D17-4272-8B9E-FC1294E7AA81}" dt="2025-10-22T21:09:26.832" v="4" actId="6549"/>
        <pc:sldMkLst>
          <pc:docMk/>
          <pc:sldMk cId="1128502647" sldId="340"/>
        </pc:sldMkLst>
      </pc:sldChg>
      <pc:sldChg chg="modNotesTx">
        <pc:chgData name="Eileen Haebig" userId="4a9edaa6-d80b-46d7-9a94-4b962d39ed77" providerId="ADAL" clId="{659B864B-0D17-4272-8B9E-FC1294E7AA81}" dt="2025-10-22T21:09:28.861" v="5" actId="6549"/>
        <pc:sldMkLst>
          <pc:docMk/>
          <pc:sldMk cId="2454743651" sldId="341"/>
        </pc:sldMkLst>
      </pc:sldChg>
      <pc:sldChg chg="modNotesTx">
        <pc:chgData name="Eileen Haebig" userId="4a9edaa6-d80b-46d7-9a94-4b962d39ed77" providerId="ADAL" clId="{659B864B-0D17-4272-8B9E-FC1294E7AA81}" dt="2025-10-22T21:09:30.196" v="6" actId="6549"/>
        <pc:sldMkLst>
          <pc:docMk/>
          <pc:sldMk cId="4180894330" sldId="342"/>
        </pc:sldMkLst>
      </pc:sldChg>
      <pc:sldChg chg="modNotesTx">
        <pc:chgData name="Eileen Haebig" userId="4a9edaa6-d80b-46d7-9a94-4b962d39ed77" providerId="ADAL" clId="{659B864B-0D17-4272-8B9E-FC1294E7AA81}" dt="2025-10-22T21:09:31.581" v="7" actId="6549"/>
        <pc:sldMkLst>
          <pc:docMk/>
          <pc:sldMk cId="3114019719" sldId="343"/>
        </pc:sldMkLst>
      </pc:sldChg>
      <pc:sldChg chg="modNotesTx">
        <pc:chgData name="Eileen Haebig" userId="4a9edaa6-d80b-46d7-9a94-4b962d39ed77" providerId="ADAL" clId="{659B864B-0D17-4272-8B9E-FC1294E7AA81}" dt="2025-10-22T21:09:33.562" v="8" actId="6549"/>
        <pc:sldMkLst>
          <pc:docMk/>
          <pc:sldMk cId="1821232385" sldId="344"/>
        </pc:sldMkLst>
      </pc:sldChg>
      <pc:sldChg chg="modNotesTx">
        <pc:chgData name="Eileen Haebig" userId="4a9edaa6-d80b-46d7-9a94-4b962d39ed77" providerId="ADAL" clId="{659B864B-0D17-4272-8B9E-FC1294E7AA81}" dt="2025-10-22T21:09:35.376" v="9" actId="6549"/>
        <pc:sldMkLst>
          <pc:docMk/>
          <pc:sldMk cId="1615374025" sldId="345"/>
        </pc:sldMkLst>
      </pc:sldChg>
      <pc:sldChg chg="modNotesTx">
        <pc:chgData name="Eileen Haebig" userId="4a9edaa6-d80b-46d7-9a94-4b962d39ed77" providerId="ADAL" clId="{659B864B-0D17-4272-8B9E-FC1294E7AA81}" dt="2025-10-22T21:09:36.868" v="10" actId="6549"/>
        <pc:sldMkLst>
          <pc:docMk/>
          <pc:sldMk cId="1042449861" sldId="346"/>
        </pc:sldMkLst>
      </pc:sldChg>
      <pc:sldChg chg="modNotesTx">
        <pc:chgData name="Eileen Haebig" userId="4a9edaa6-d80b-46d7-9a94-4b962d39ed77" providerId="ADAL" clId="{659B864B-0D17-4272-8B9E-FC1294E7AA81}" dt="2025-10-22T21:09:23.540" v="3" actId="6549"/>
        <pc:sldMkLst>
          <pc:docMk/>
          <pc:sldMk cId="298198889" sldId="347"/>
        </pc:sldMkLst>
      </pc:sldChg>
      <pc:sldChg chg="modNotesTx">
        <pc:chgData name="Eileen Haebig" userId="4a9edaa6-d80b-46d7-9a94-4b962d39ed77" providerId="ADAL" clId="{659B864B-0D17-4272-8B9E-FC1294E7AA81}" dt="2025-10-22T21:09:40.420" v="11" actId="6549"/>
        <pc:sldMkLst>
          <pc:docMk/>
          <pc:sldMk cId="3761098597" sldId="371"/>
        </pc:sldMkLst>
      </pc:sldChg>
      <pc:sldChg chg="modNotesTx">
        <pc:chgData name="Eileen Haebig" userId="4a9edaa6-d80b-46d7-9a94-4b962d39ed77" providerId="ADAL" clId="{659B864B-0D17-4272-8B9E-FC1294E7AA81}" dt="2025-10-22T21:10:43.457" v="23" actId="6549"/>
        <pc:sldMkLst>
          <pc:docMk/>
          <pc:sldMk cId="2805780294" sldId="372"/>
        </pc:sldMkLst>
      </pc:sldChg>
      <pc:sldChg chg="modNotesTx">
        <pc:chgData name="Eileen Haebig" userId="4a9edaa6-d80b-46d7-9a94-4b962d39ed77" providerId="ADAL" clId="{659B864B-0D17-4272-8B9E-FC1294E7AA81}" dt="2025-10-22T21:10:50.586" v="25" actId="6549"/>
        <pc:sldMkLst>
          <pc:docMk/>
          <pc:sldMk cId="3808121168" sldId="377"/>
        </pc:sldMkLst>
      </pc:sldChg>
      <pc:sldChg chg="modNotesTx">
        <pc:chgData name="Eileen Haebig" userId="4a9edaa6-d80b-46d7-9a94-4b962d39ed77" providerId="ADAL" clId="{659B864B-0D17-4272-8B9E-FC1294E7AA81}" dt="2025-10-22T21:10:57.552" v="27" actId="6549"/>
        <pc:sldMkLst>
          <pc:docMk/>
          <pc:sldMk cId="785068974" sldId="382"/>
        </pc:sldMkLst>
      </pc:sldChg>
      <pc:sldChg chg="del">
        <pc:chgData name="Eileen Haebig" userId="4a9edaa6-d80b-46d7-9a94-4b962d39ed77" providerId="ADAL" clId="{659B864B-0D17-4272-8B9E-FC1294E7AA81}" dt="2025-10-22T21:08:55.431" v="0" actId="2696"/>
        <pc:sldMkLst>
          <pc:docMk/>
          <pc:sldMk cId="1629943346" sldId="419"/>
        </pc:sldMkLst>
      </pc:sldChg>
      <pc:sldChg chg="modNotesTx">
        <pc:chgData name="Eileen Haebig" userId="4a9edaa6-d80b-46d7-9a94-4b962d39ed77" providerId="ADAL" clId="{659B864B-0D17-4272-8B9E-FC1294E7AA81}" dt="2025-10-22T21:09:52.599" v="15" actId="6549"/>
        <pc:sldMkLst>
          <pc:docMk/>
          <pc:sldMk cId="433015877" sldId="421"/>
        </pc:sldMkLst>
      </pc:sldChg>
      <pc:sldChg chg="modNotesTx">
        <pc:chgData name="Eileen Haebig" userId="4a9edaa6-d80b-46d7-9a94-4b962d39ed77" providerId="ADAL" clId="{659B864B-0D17-4272-8B9E-FC1294E7AA81}" dt="2025-10-22T21:10:54.360" v="26" actId="6549"/>
        <pc:sldMkLst>
          <pc:docMk/>
          <pc:sldMk cId="0" sldId="424"/>
        </pc:sldMkLst>
      </pc:sldChg>
      <pc:sldChg chg="modNotesTx">
        <pc:chgData name="Eileen Haebig" userId="4a9edaa6-d80b-46d7-9a94-4b962d39ed77" providerId="ADAL" clId="{659B864B-0D17-4272-8B9E-FC1294E7AA81}" dt="2025-10-22T21:11:11.076" v="31" actId="6549"/>
        <pc:sldMkLst>
          <pc:docMk/>
          <pc:sldMk cId="621074121" sldId="435"/>
        </pc:sldMkLst>
      </pc:sldChg>
      <pc:sldChg chg="modNotesTx">
        <pc:chgData name="Eileen Haebig" userId="4a9edaa6-d80b-46d7-9a94-4b962d39ed77" providerId="ADAL" clId="{659B864B-0D17-4272-8B9E-FC1294E7AA81}" dt="2025-10-22T21:11:12.838" v="32" actId="6549"/>
        <pc:sldMkLst>
          <pc:docMk/>
          <pc:sldMk cId="4188280936" sldId="438"/>
        </pc:sldMkLst>
      </pc:sldChg>
      <pc:sldChg chg="modNotesTx">
        <pc:chgData name="Eileen Haebig" userId="4a9edaa6-d80b-46d7-9a94-4b962d39ed77" providerId="ADAL" clId="{659B864B-0D17-4272-8B9E-FC1294E7AA81}" dt="2025-10-22T21:10:45.968" v="24" actId="6549"/>
        <pc:sldMkLst>
          <pc:docMk/>
          <pc:sldMk cId="2316835943" sldId="444"/>
        </pc:sldMkLst>
      </pc:sldChg>
      <pc:sldChg chg="modNotesTx">
        <pc:chgData name="Eileen Haebig" userId="4a9edaa6-d80b-46d7-9a94-4b962d39ed77" providerId="ADAL" clId="{659B864B-0D17-4272-8B9E-FC1294E7AA81}" dt="2025-10-22T21:11:17.385" v="33" actId="6549"/>
        <pc:sldMkLst>
          <pc:docMk/>
          <pc:sldMk cId="4007310451" sldId="446"/>
        </pc:sldMkLst>
      </pc:sldChg>
      <pc:sldChg chg="modNotesTx">
        <pc:chgData name="Eileen Haebig" userId="4a9edaa6-d80b-46d7-9a94-4b962d39ed77" providerId="ADAL" clId="{659B864B-0D17-4272-8B9E-FC1294E7AA81}" dt="2025-10-22T21:11:21.727" v="34" actId="6549"/>
        <pc:sldMkLst>
          <pc:docMk/>
          <pc:sldMk cId="2574614887" sldId="447"/>
        </pc:sldMkLst>
      </pc:sldChg>
      <pc:sldChg chg="modNotesTx">
        <pc:chgData name="Eileen Haebig" userId="4a9edaa6-d80b-46d7-9a94-4b962d39ed77" providerId="ADAL" clId="{659B864B-0D17-4272-8B9E-FC1294E7AA81}" dt="2025-10-22T21:11:24.149" v="35" actId="6549"/>
        <pc:sldMkLst>
          <pc:docMk/>
          <pc:sldMk cId="2986779390" sldId="449"/>
        </pc:sldMkLst>
      </pc:sldChg>
      <pc:sldChg chg="modNotesTx">
        <pc:chgData name="Eileen Haebig" userId="4a9edaa6-d80b-46d7-9a94-4b962d39ed77" providerId="ADAL" clId="{659B864B-0D17-4272-8B9E-FC1294E7AA81}" dt="2025-10-22T21:11:28.683" v="36" actId="6549"/>
        <pc:sldMkLst>
          <pc:docMk/>
          <pc:sldMk cId="2884005681" sldId="45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7835A-3378-47BB-ABA4-832217CAA28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70EF038-E598-414F-AE2A-B24C736C5A15}">
      <dgm:prSet/>
      <dgm:spPr/>
      <dgm:t>
        <a:bodyPr/>
        <a:lstStyle/>
        <a:p>
          <a:r>
            <a:rPr lang="en-US"/>
            <a:t>Eileen Haebig is a full-time employee as an associate professor at Louisiana State University.</a:t>
          </a:r>
        </a:p>
      </dgm:t>
    </dgm:pt>
    <dgm:pt modelId="{8DD7C4C9-C2C5-4C2A-B441-99441BF797AB}" type="parTrans" cxnId="{2B060634-94B7-496D-8B49-990375A700FC}">
      <dgm:prSet/>
      <dgm:spPr/>
      <dgm:t>
        <a:bodyPr/>
        <a:lstStyle/>
        <a:p>
          <a:endParaRPr lang="en-US"/>
        </a:p>
      </dgm:t>
    </dgm:pt>
    <dgm:pt modelId="{33D36402-2A13-4751-860A-F86CEBB46D5B}" type="sibTrans" cxnId="{2B060634-94B7-496D-8B49-990375A700FC}">
      <dgm:prSet/>
      <dgm:spPr/>
      <dgm:t>
        <a:bodyPr/>
        <a:lstStyle/>
        <a:p>
          <a:endParaRPr lang="en-US"/>
        </a:p>
      </dgm:t>
    </dgm:pt>
    <dgm:pt modelId="{3C3D96D5-08A6-4746-BFB6-DF3EDF55C96B}">
      <dgm:prSet/>
      <dgm:spPr/>
      <dgm:t>
        <a:bodyPr/>
        <a:lstStyle/>
        <a:p>
          <a:r>
            <a:rPr lang="en-US"/>
            <a:t>Eileen Haebig has no nonfinancial conflicts of interest to disclose.</a:t>
          </a:r>
        </a:p>
      </dgm:t>
    </dgm:pt>
    <dgm:pt modelId="{E2DFD2F9-DEFA-435B-9CB9-0495CEAC837C}" type="parTrans" cxnId="{1C5C301E-4674-4869-B96D-0258BAE2F2DF}">
      <dgm:prSet/>
      <dgm:spPr/>
      <dgm:t>
        <a:bodyPr/>
        <a:lstStyle/>
        <a:p>
          <a:endParaRPr lang="en-US"/>
        </a:p>
      </dgm:t>
    </dgm:pt>
    <dgm:pt modelId="{01DE6D71-AFFE-4488-8994-1691D2F296C2}" type="sibTrans" cxnId="{1C5C301E-4674-4869-B96D-0258BAE2F2DF}">
      <dgm:prSet/>
      <dgm:spPr/>
      <dgm:t>
        <a:bodyPr/>
        <a:lstStyle/>
        <a:p>
          <a:endParaRPr lang="en-US"/>
        </a:p>
      </dgm:t>
    </dgm:pt>
    <dgm:pt modelId="{5176773D-9AE1-4A8A-8D5A-EB1B77CC7DFA}" type="pres">
      <dgm:prSet presAssocID="{38A7835A-3378-47BB-ABA4-832217CAA2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6C347D-8CC3-44F9-82FF-E74520E65829}" type="pres">
      <dgm:prSet presAssocID="{D70EF038-E598-414F-AE2A-B24C736C5A15}" presName="hierRoot1" presStyleCnt="0"/>
      <dgm:spPr/>
    </dgm:pt>
    <dgm:pt modelId="{ECDE583E-EC8F-4B05-A0DA-ADFCAEF35777}" type="pres">
      <dgm:prSet presAssocID="{D70EF038-E598-414F-AE2A-B24C736C5A15}" presName="composite" presStyleCnt="0"/>
      <dgm:spPr/>
    </dgm:pt>
    <dgm:pt modelId="{E27BD47F-637B-499D-891C-31CC6986AB56}" type="pres">
      <dgm:prSet presAssocID="{D70EF038-E598-414F-AE2A-B24C736C5A15}" presName="background" presStyleLbl="node0" presStyleIdx="0" presStyleCnt="2"/>
      <dgm:spPr/>
    </dgm:pt>
    <dgm:pt modelId="{BDA0A1BE-FC06-4581-9430-307A7A01C658}" type="pres">
      <dgm:prSet presAssocID="{D70EF038-E598-414F-AE2A-B24C736C5A15}" presName="text" presStyleLbl="fgAcc0" presStyleIdx="0" presStyleCnt="2">
        <dgm:presLayoutVars>
          <dgm:chPref val="3"/>
        </dgm:presLayoutVars>
      </dgm:prSet>
      <dgm:spPr/>
    </dgm:pt>
    <dgm:pt modelId="{99EB61E0-D271-4367-98C9-F7AF6C82FE7E}" type="pres">
      <dgm:prSet presAssocID="{D70EF038-E598-414F-AE2A-B24C736C5A15}" presName="hierChild2" presStyleCnt="0"/>
      <dgm:spPr/>
    </dgm:pt>
    <dgm:pt modelId="{EAF8C614-0F90-4EFF-8F4B-433B8BE2837B}" type="pres">
      <dgm:prSet presAssocID="{3C3D96D5-08A6-4746-BFB6-DF3EDF55C96B}" presName="hierRoot1" presStyleCnt="0"/>
      <dgm:spPr/>
    </dgm:pt>
    <dgm:pt modelId="{4340A79E-DD44-4E93-A536-158A015D71CF}" type="pres">
      <dgm:prSet presAssocID="{3C3D96D5-08A6-4746-BFB6-DF3EDF55C96B}" presName="composite" presStyleCnt="0"/>
      <dgm:spPr/>
    </dgm:pt>
    <dgm:pt modelId="{31B39EE6-8A36-4BEA-AA09-9B85509947CB}" type="pres">
      <dgm:prSet presAssocID="{3C3D96D5-08A6-4746-BFB6-DF3EDF55C96B}" presName="background" presStyleLbl="node0" presStyleIdx="1" presStyleCnt="2"/>
      <dgm:spPr/>
    </dgm:pt>
    <dgm:pt modelId="{8FA015DF-92B2-43F7-975D-8E2F78C16B3E}" type="pres">
      <dgm:prSet presAssocID="{3C3D96D5-08A6-4746-BFB6-DF3EDF55C96B}" presName="text" presStyleLbl="fgAcc0" presStyleIdx="1" presStyleCnt="2">
        <dgm:presLayoutVars>
          <dgm:chPref val="3"/>
        </dgm:presLayoutVars>
      </dgm:prSet>
      <dgm:spPr/>
    </dgm:pt>
    <dgm:pt modelId="{389853CE-398A-45E0-AD3C-2D286B80972F}" type="pres">
      <dgm:prSet presAssocID="{3C3D96D5-08A6-4746-BFB6-DF3EDF55C96B}" presName="hierChild2" presStyleCnt="0"/>
      <dgm:spPr/>
    </dgm:pt>
  </dgm:ptLst>
  <dgm:cxnLst>
    <dgm:cxn modelId="{1C5C301E-4674-4869-B96D-0258BAE2F2DF}" srcId="{38A7835A-3378-47BB-ABA4-832217CAA281}" destId="{3C3D96D5-08A6-4746-BFB6-DF3EDF55C96B}" srcOrd="1" destOrd="0" parTransId="{E2DFD2F9-DEFA-435B-9CB9-0495CEAC837C}" sibTransId="{01DE6D71-AFFE-4488-8994-1691D2F296C2}"/>
    <dgm:cxn modelId="{2B060634-94B7-496D-8B49-990375A700FC}" srcId="{38A7835A-3378-47BB-ABA4-832217CAA281}" destId="{D70EF038-E598-414F-AE2A-B24C736C5A15}" srcOrd="0" destOrd="0" parTransId="{8DD7C4C9-C2C5-4C2A-B441-99441BF797AB}" sibTransId="{33D36402-2A13-4751-860A-F86CEBB46D5B}"/>
    <dgm:cxn modelId="{871F27DA-ED51-4D98-80F6-FA088789DC39}" type="presOf" srcId="{3C3D96D5-08A6-4746-BFB6-DF3EDF55C96B}" destId="{8FA015DF-92B2-43F7-975D-8E2F78C16B3E}" srcOrd="0" destOrd="0" presId="urn:microsoft.com/office/officeart/2005/8/layout/hierarchy1"/>
    <dgm:cxn modelId="{88689DE1-D979-4366-A6AE-16E18627F9F4}" type="presOf" srcId="{38A7835A-3378-47BB-ABA4-832217CAA281}" destId="{5176773D-9AE1-4A8A-8D5A-EB1B77CC7DFA}" srcOrd="0" destOrd="0" presId="urn:microsoft.com/office/officeart/2005/8/layout/hierarchy1"/>
    <dgm:cxn modelId="{414BF8F2-DDBC-44EA-ACE8-33766F66CDE1}" type="presOf" srcId="{D70EF038-E598-414F-AE2A-B24C736C5A15}" destId="{BDA0A1BE-FC06-4581-9430-307A7A01C658}" srcOrd="0" destOrd="0" presId="urn:microsoft.com/office/officeart/2005/8/layout/hierarchy1"/>
    <dgm:cxn modelId="{9C4E9A7F-E4FB-48B3-B90E-BC4E5CAC5824}" type="presParOf" srcId="{5176773D-9AE1-4A8A-8D5A-EB1B77CC7DFA}" destId="{506C347D-8CC3-44F9-82FF-E74520E65829}" srcOrd="0" destOrd="0" presId="urn:microsoft.com/office/officeart/2005/8/layout/hierarchy1"/>
    <dgm:cxn modelId="{D0FE90FD-32B3-41BF-9B66-67845DA4A7B8}" type="presParOf" srcId="{506C347D-8CC3-44F9-82FF-E74520E65829}" destId="{ECDE583E-EC8F-4B05-A0DA-ADFCAEF35777}" srcOrd="0" destOrd="0" presId="urn:microsoft.com/office/officeart/2005/8/layout/hierarchy1"/>
    <dgm:cxn modelId="{D15A957E-BF7D-4725-B7C2-C90D8C0103BF}" type="presParOf" srcId="{ECDE583E-EC8F-4B05-A0DA-ADFCAEF35777}" destId="{E27BD47F-637B-499D-891C-31CC6986AB56}" srcOrd="0" destOrd="0" presId="urn:microsoft.com/office/officeart/2005/8/layout/hierarchy1"/>
    <dgm:cxn modelId="{D46D01D7-E3DD-47E4-AAA2-D220E2888CBD}" type="presParOf" srcId="{ECDE583E-EC8F-4B05-A0DA-ADFCAEF35777}" destId="{BDA0A1BE-FC06-4581-9430-307A7A01C658}" srcOrd="1" destOrd="0" presId="urn:microsoft.com/office/officeart/2005/8/layout/hierarchy1"/>
    <dgm:cxn modelId="{69F32CFA-75A9-4EC2-9DA9-51D90F35DABC}" type="presParOf" srcId="{506C347D-8CC3-44F9-82FF-E74520E65829}" destId="{99EB61E0-D271-4367-98C9-F7AF6C82FE7E}" srcOrd="1" destOrd="0" presId="urn:microsoft.com/office/officeart/2005/8/layout/hierarchy1"/>
    <dgm:cxn modelId="{8C86F45E-13DE-4B6A-9DEE-5DCC5C817454}" type="presParOf" srcId="{5176773D-9AE1-4A8A-8D5A-EB1B77CC7DFA}" destId="{EAF8C614-0F90-4EFF-8F4B-433B8BE2837B}" srcOrd="1" destOrd="0" presId="urn:microsoft.com/office/officeart/2005/8/layout/hierarchy1"/>
    <dgm:cxn modelId="{4E2093C7-FE05-4A3C-91FC-A3625894C667}" type="presParOf" srcId="{EAF8C614-0F90-4EFF-8F4B-433B8BE2837B}" destId="{4340A79E-DD44-4E93-A536-158A015D71CF}" srcOrd="0" destOrd="0" presId="urn:microsoft.com/office/officeart/2005/8/layout/hierarchy1"/>
    <dgm:cxn modelId="{68F16F58-B84A-455A-8218-474E28E59F90}" type="presParOf" srcId="{4340A79E-DD44-4E93-A536-158A015D71CF}" destId="{31B39EE6-8A36-4BEA-AA09-9B85509947CB}" srcOrd="0" destOrd="0" presId="urn:microsoft.com/office/officeart/2005/8/layout/hierarchy1"/>
    <dgm:cxn modelId="{C8B9CED3-53A4-419E-A82C-D21854EF54EA}" type="presParOf" srcId="{4340A79E-DD44-4E93-A536-158A015D71CF}" destId="{8FA015DF-92B2-43F7-975D-8E2F78C16B3E}" srcOrd="1" destOrd="0" presId="urn:microsoft.com/office/officeart/2005/8/layout/hierarchy1"/>
    <dgm:cxn modelId="{0358B002-E4B5-4516-AB28-73452E6C0057}" type="presParOf" srcId="{EAF8C614-0F90-4EFF-8F4B-433B8BE2837B}" destId="{389853CE-398A-45E0-AD3C-2D286B8097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BD47F-637B-499D-891C-31CC6986AB56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0A1BE-FC06-4581-9430-307A7A01C658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Eileen Haebig is a full-time employee as an associate professor at Louisiana State University.</a:t>
          </a:r>
        </a:p>
      </dsp:txBody>
      <dsp:txXfrm>
        <a:off x="608661" y="692298"/>
        <a:ext cx="4508047" cy="2799040"/>
      </dsp:txXfrm>
    </dsp:sp>
    <dsp:sp modelId="{31B39EE6-8A36-4BEA-AA09-9B85509947CB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015DF-92B2-43F7-975D-8E2F78C16B3E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Eileen Haebig has no nonfinancial conflicts of interest to disclose.</a:t>
          </a:r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67EB4-C37E-45D4-AA7D-7F8CB2E64EB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D71E5-58A9-4703-9299-0360C73E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~2 children in each classroom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D71E5-58A9-4703-9299-0360C73E96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65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E1546682-7EA0-49C2-AD26-E5E63620C7BF}" type="slidenum">
              <a:rPr lang="en-US" sz="1200">
                <a:latin typeface="Calibri" pitchFamily="34" charset="0"/>
              </a:rPr>
              <a:pPr eaLnBrk="1" hangingPunct="1"/>
              <a:t>16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590" tIns="45795" rIns="91590" bIns="45795" numCol="1" anchor="t" anchorCtr="0" compatLnSpc="1">
            <a:prstTxWarp prst="textNoShape">
              <a:avLst/>
            </a:prstTxWarp>
          </a:bodyPr>
          <a:lstStyle/>
          <a:p>
            <a:pPr marL="225425" indent="-225425" defTabSz="450850" eaLnBrk="1" hangingPunct="1"/>
            <a:endParaRPr lang="en-US" b="1" dirty="0">
              <a:latin typeface="Sabon-Roman" charset="0"/>
            </a:endParaRPr>
          </a:p>
          <a:p>
            <a:pPr marL="225425" indent="-225425" defTabSz="450850" eaLnBrk="1" hangingPunct="1"/>
            <a:r>
              <a:rPr lang="en-US" dirty="0">
                <a:latin typeface="Sabon-Roman" charset="0"/>
              </a:rPr>
              <a:t>performance.</a:t>
            </a:r>
          </a:p>
        </p:txBody>
      </p:sp>
    </p:spTree>
    <p:extLst>
      <p:ext uri="{BB962C8B-B14F-4D97-AF65-F5344CB8AC3E}">
        <p14:creationId xmlns:p14="http://schemas.microsoft.com/office/powerpoint/2010/main" val="92210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33994-8614-4D8F-84D4-C5F400DD17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29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33994-8614-4D8F-84D4-C5F400DD17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51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33994-8614-4D8F-84D4-C5F400DD17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33994-8614-4D8F-84D4-C5F400DD17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6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33994-8614-4D8F-84D4-C5F400DD17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09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33994-8614-4D8F-84D4-C5F400DD17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0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33994-8614-4D8F-84D4-C5F400DD17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1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33994-8614-4D8F-84D4-C5F400DD171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42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D71E5-58A9-4703-9299-0360C73E96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9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9C05A96B-06FF-4B8E-B499-385827CA51E8}" type="slidenum">
              <a:rPr lang="en-US" sz="1200">
                <a:latin typeface="Calibri" pitchFamily="34" charset="0"/>
              </a:rPr>
              <a:pPr eaLnBrk="1" hangingPunct="1"/>
              <a:t>8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59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A7C7-BB9E-4F7D-856B-86A85CB81D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3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21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35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53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10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25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01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63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3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E50FA921-27B3-4153-B84F-D7F44AF5DB9A}" type="slidenum">
              <a:rPr lang="en-US" sz="1200">
                <a:latin typeface="Calibri" pitchFamily="34" charset="0"/>
              </a:rPr>
              <a:pPr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70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896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69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85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690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428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354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6DEF0-909C-4344-810D-BD6BBDE99374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791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B1E8-1072-47CA-8097-C462F211823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443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A7C7-BB9E-4F7D-856B-86A85CB81D1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910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FB5E7679-F029-4CE4-B384-7EDC2DD63900}" type="slidenum">
              <a:rPr lang="en-US" sz="1200">
                <a:latin typeface="Calibri" pitchFamily="34" charset="0"/>
              </a:rPr>
              <a:pPr eaLnBrk="1" hangingPunct="1"/>
              <a:t>62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590" tIns="45795" rIns="91590" bIns="4579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Sabon-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8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4FCD6A3E-8FF8-4135-A425-21300CFC9622}" type="slidenum">
              <a:rPr lang="en-US" sz="1200">
                <a:latin typeface="Calibri" pitchFamily="34" charset="0"/>
              </a:rPr>
              <a:pPr eaLnBrk="1" hangingPunct="1"/>
              <a:t>10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23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2F3EF0AA-6147-44B7-B98F-7B9C30DC52AC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63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590" tIns="45795" rIns="91590" bIns="4579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Sabon-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070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2F3EF0AA-6147-44B7-B98F-7B9C30DC52AC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64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590" tIns="45795" rIns="91590" bIns="4579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Sabon-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623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33994-8614-4D8F-84D4-C5F400DD171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331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33994-8614-4D8F-84D4-C5F400DD171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826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33994-8614-4D8F-84D4-C5F400DD171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300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85C60-02BD-F002-5B97-AD87545B5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A6393B-00B8-54D2-0974-114CB5237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4732D1-91B9-56DB-56DA-00CAB7A0A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E937C-B947-09A1-4054-509C89982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A7C7-BB9E-4F7D-856B-86A85CB81D11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273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D71E5-58A9-4703-9299-0360C73E96B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82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D71E5-58A9-4703-9299-0360C73E96B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580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D71E5-58A9-4703-9299-0360C73E96B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43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D71E5-58A9-4703-9299-0360C73E96B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5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9ED5186B-86CA-447E-B385-EB3E18ED5E68}" type="slidenum">
              <a:rPr lang="en-US" sz="1200">
                <a:latin typeface="Calibri" pitchFamily="34" charset="0"/>
              </a:rPr>
              <a:pPr eaLnBrk="1" hangingPunct="1"/>
              <a:t>11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223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D71E5-58A9-4703-9299-0360C73E96B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7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6A650ED3-BA5C-4888-B120-7A3A456052E5}" type="slidenum">
              <a:rPr lang="en-US" sz="1200">
                <a:latin typeface="Calibri" pitchFamily="34" charset="0"/>
              </a:rPr>
              <a:pPr eaLnBrk="1" hangingPunct="1"/>
              <a:t>12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9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3ECFB152-C447-4CE0-ADF2-52888ED19639}" type="slidenum">
              <a:rPr lang="en-US" sz="1200">
                <a:latin typeface="Calibri" pitchFamily="34" charset="0"/>
              </a:rPr>
              <a:pPr eaLnBrk="1" hangingPunct="1"/>
              <a:t>13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6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for Examining Expressive Morphology (TEEM)</a:t>
            </a:r>
          </a:p>
          <a:p>
            <a:r>
              <a:rPr lang="en-US" dirty="0"/>
              <a:t>Diagnostic Evaluation of Language Variation: Norm-Referenced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D71E5-58A9-4703-9299-0360C73E96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45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for Examining Expressive Morphology (TEEM)</a:t>
            </a:r>
          </a:p>
          <a:p>
            <a:r>
              <a:rPr lang="en-US" dirty="0"/>
              <a:t>Diagnostic Evaluation of Language Variation: Norm-Referenced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D71E5-58A9-4703-9299-0360C73E96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1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68759-8BE7-D89F-8682-4AF01BFBD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0AA87-9F5D-46B0-9F12-68668C7D3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8E8C5-9BFB-159C-4EE2-7302E17C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5D39-C8AE-49C4-B03D-D615891F1B3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E365A-0302-3370-6454-A30C6D371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74442-61C0-FF0B-1B49-7C31E0E3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664-CE8C-4A82-9462-DDE4B6751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2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C7064-D41D-C458-D3B6-51F32A32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1183C-3408-1902-04EF-C4F49ABC3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973B7-7BEB-D5CE-D83B-9F92B39B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5D39-C8AE-49C4-B03D-D615891F1B3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CDA80-0F6D-EAD9-2AD6-80CDDC50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89791-9F8F-3477-ADA8-89D6E019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664-CE8C-4A82-9462-DDE4B6751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8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7DD4B-EE70-21B3-520A-AA7954F2E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A4F0A-B6A0-701F-724A-6943DDE78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19E99-264F-0187-852F-3F3A8F904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5D39-C8AE-49C4-B03D-D615891F1B3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F3AB-FCF2-64EB-05B5-268360D4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E59D6-C2B9-F52F-008F-65DA0BEE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664-CE8C-4A82-9462-DDE4B6751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67EE-6BE4-5992-2236-7BD76D45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88D26-8194-9BFB-6A0F-084057E0D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BDD8F-6E37-73F2-A64A-A5E6A91D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5D39-C8AE-49C4-B03D-D615891F1B3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152F9-4D07-E8DF-AA7F-C19906B0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70CF2-C9FB-0EDF-3ECE-421AEF777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664-CE8C-4A82-9462-DDE4B6751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7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6055-B8F0-8FCE-796D-EE4F8C96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C217-18A3-0228-3278-1D71767A7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473EE-E335-E540-FC0B-A8332813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5D39-C8AE-49C4-B03D-D615891F1B3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DD3C6-2F0F-4E00-B6BC-97E71482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7D9F5-D9D2-998F-5CAF-028DE6A3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664-CE8C-4A82-9462-DDE4B6751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6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9247-A576-79BA-D68D-D98725C3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919EE-363F-1BE4-0B1D-29C2D52E0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57735-5AA1-E05C-B713-22DE42B75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C600C-1DF9-B588-1982-0CB71AFA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5D39-C8AE-49C4-B03D-D615891F1B3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8A8BF-8A15-C3AC-8219-112A1D4C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99C4C-602F-3B9A-8BBF-15C63137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664-CE8C-4A82-9462-DDE4B6751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8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A8C3-0CA4-4C9C-819E-1D773E79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3B1F-EC9C-4988-C5BF-0896E4F80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A04AA-17BD-4D57-BFBC-ECA026935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D12277-0877-D8F8-5C31-E43E4E676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690CE-3FB4-8236-8B70-E7F3FD6DB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C70068-79D2-1473-F394-77B826AF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5D39-C8AE-49C4-B03D-D615891F1B3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E60FC-5EDD-F17F-174A-9796FB89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29215-3062-2289-8AAC-47B1EB9C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664-CE8C-4A82-9462-DDE4B6751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2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CAAB-7BCB-822B-8601-F1077532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72D2B-C692-FA6B-E00F-A24BB891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5D39-C8AE-49C4-B03D-D615891F1B3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17166-719A-3DE3-9FA8-BC43E198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6B5D5-7FE0-79C0-4D95-76F18546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664-CE8C-4A82-9462-DDE4B6751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0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4FA29-0084-7782-7BE4-80C084E6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5D39-C8AE-49C4-B03D-D615891F1B3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DE0A2-E1A5-F847-1F2D-593B152B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3CB50-9D50-16B7-1A8A-FA368D21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664-CE8C-4A82-9462-DDE4B6751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5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D908-5BB1-5D0A-8C3D-FDA0B0D9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6987-C0D3-A96D-A4AC-BBA16398F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D2912-6EE5-3AF7-E94B-28D92610F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C4BE9-645A-2DA5-F358-040E7C7C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5D39-C8AE-49C4-B03D-D615891F1B3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28FB7-2F4D-6558-C912-9557FBB89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23665-2860-6291-4126-E518A31B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664-CE8C-4A82-9462-DDE4B6751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6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6651-D205-28EB-57DF-E73AEBCE4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D1F59-D346-C698-CA47-46E5DBCF7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CD6D9-257F-3080-5511-74511AF48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ADDB0-7B0F-2036-1674-BB06C69F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5D39-C8AE-49C4-B03D-D615891F1B3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4D6CF-E66E-C4A6-EE29-DB87E182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D5B80-458A-CBAA-0C5B-5C3104CD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3664-CE8C-4A82-9462-DDE4B6751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0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3BAF1-08BD-8E7D-7071-FD7627FF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195E9-A568-F7B3-F7EB-892EAE62A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DDA2C-B1DB-BD25-16FC-603008084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625D39-C8AE-49C4-B03D-D615891F1B32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933AD-80EB-CB11-85CE-249BA2369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7D26A-9500-A323-C1F3-BD1DEED66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393664-CE8C-4A82-9462-DDE4B6751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3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tsoftware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lar.google.com/scholar_url?url=https://jshd.pubs.asha.org/doi/full/10.1044/2019_LSHSS-18-0148&amp;hl=en&amp;sa=X&amp;d=7332040940754596325&amp;scisig=AAGBfm0MQpyq0ypOSwAVTzdGe-1Us3khig&amp;nossl=1&amp;oi=scholaralrt&amp;hist=bfyBgLcAAAAJ:5611929759624328895:AAGBfm0wmaRi-3eOQELPXCa4DMUIet88uQ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trievalpractice.org/librar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kuscholarworks.ku.edu/handle/1808/32569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adld.org/about/dld/dld-quiz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dandm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asha.org/doi/full/10.1044/2019_LSHSS-19-00046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mailto:ehaebig1@lsu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2C505-00CF-F04D-CCD3-E1D8AC1D1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Evidenced-Based Vocabulary and Grammar Assessment and Interventions for Elementary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AC67B-6924-82A8-0EF7-64CCD2557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Eileen Haebig, PhD, CCC-SLP</a:t>
            </a:r>
          </a:p>
          <a:p>
            <a:pPr algn="l"/>
            <a:r>
              <a:rPr lang="en-US"/>
              <a:t>Associate Professor</a:t>
            </a:r>
          </a:p>
          <a:p>
            <a:pPr algn="l"/>
            <a:r>
              <a:rPr lang="en-US"/>
              <a:t>Louisiana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2124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148" y="381000"/>
            <a:ext cx="8913813" cy="914400"/>
          </a:xfrm>
        </p:spPr>
        <p:txBody>
          <a:bodyPr/>
          <a:lstStyle/>
          <a:p>
            <a:r>
              <a:rPr lang="en-US"/>
              <a:t>Language Form: Phonology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11212790" cy="43561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40% have phonological problems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Problems with phonology interact with other aspects of language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Phonological complexity influences early productive vocabulary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Difficult to produce grammatical morphemes, omitted/zero marked more often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-457200" algn="r">
              <a:buNone/>
            </a:pPr>
            <a:r>
              <a:rPr lang="en-US" sz="2000" dirty="0">
                <a:solidFill>
                  <a:schemeClr val="tx1"/>
                </a:solidFill>
              </a:rPr>
              <a:t>(Conti-Ramsden &amp; Durkin, 2012; </a:t>
            </a:r>
            <a:r>
              <a:rPr lang="en-US" sz="2000" dirty="0" err="1">
                <a:solidFill>
                  <a:schemeClr val="tx1"/>
                </a:solidFill>
              </a:rPr>
              <a:t>Kaderavek</a:t>
            </a:r>
            <a:r>
              <a:rPr lang="en-US" sz="2000" dirty="0">
                <a:solidFill>
                  <a:schemeClr val="tx1"/>
                </a:solidFill>
              </a:rPr>
              <a:t> &amp; Henbest, 2024; DiDonato Brumbach &amp; Goffman, 2014)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FB737B-1ECE-F37A-FEC4-151E7B131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620" y="9082"/>
            <a:ext cx="2090370" cy="1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112" name="Rectangle 4711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/>
              <a:t>Language Form: Associated Problems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47194" y="1825625"/>
            <a:ext cx="6084367" cy="5021166"/>
          </a:xfrm>
        </p:spPr>
        <p:txBody>
          <a:bodyPr>
            <a:noAutofit/>
          </a:bodyPr>
          <a:lstStyle/>
          <a:p>
            <a:r>
              <a:rPr lang="en-US" dirty="0"/>
              <a:t>Phonological awareness related to reading skills</a:t>
            </a:r>
          </a:p>
          <a:p>
            <a:pPr lvl="1"/>
            <a:r>
              <a:rPr lang="en-US" sz="2800" dirty="0"/>
              <a:t>Problems with detecting, segmenting, and blending sounds in words</a:t>
            </a:r>
          </a:p>
          <a:p>
            <a:pPr marL="457200" lvl="1" indent="0">
              <a:buNone/>
            </a:pPr>
            <a:endParaRPr lang="en-US" sz="1500" dirty="0"/>
          </a:p>
          <a:p>
            <a:r>
              <a:rPr lang="en-US" dirty="0"/>
              <a:t>Many children with DLD have problems learning to read				</a:t>
            </a:r>
            <a:r>
              <a:rPr lang="en-US" sz="2000" dirty="0"/>
              <a:t>(</a:t>
            </a:r>
            <a:r>
              <a:rPr lang="en-US" sz="2000" dirty="0" err="1"/>
              <a:t>Adlof</a:t>
            </a:r>
            <a:r>
              <a:rPr lang="en-US" sz="2000" dirty="0"/>
              <a:t>, 2020; Catts, 1991)</a:t>
            </a:r>
          </a:p>
          <a:p>
            <a:r>
              <a:rPr lang="en-US" dirty="0"/>
              <a:t>Problems with nonword repetition 			</a:t>
            </a:r>
            <a:r>
              <a:rPr lang="en-US" sz="2000" dirty="0"/>
              <a:t>(</a:t>
            </a:r>
            <a:r>
              <a:rPr lang="en-US" sz="2000" dirty="0" err="1"/>
              <a:t>Dollaghan</a:t>
            </a:r>
            <a:r>
              <a:rPr lang="en-US" sz="2000" dirty="0"/>
              <a:t> &amp; Campbell, 1998)</a:t>
            </a:r>
          </a:p>
        </p:txBody>
      </p:sp>
      <p:pic>
        <p:nvPicPr>
          <p:cNvPr id="1026" name="Picture 2" descr="Texas Child Support: Attorney General's ...">
            <a:extLst>
              <a:ext uri="{FF2B5EF4-FFF2-40B4-BE49-F238E27FC236}">
                <a16:creationId xmlns:a16="http://schemas.microsoft.com/office/drawing/2014/main" id="{29991E51-0D39-4358-98D3-7F960CF8F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11454" b="-1"/>
          <a:stretch>
            <a:fillRect/>
          </a:stretch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11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0275" y="228600"/>
            <a:ext cx="7848600" cy="914400"/>
          </a:xfrm>
        </p:spPr>
        <p:txBody>
          <a:bodyPr/>
          <a:lstStyle/>
          <a:p>
            <a:r>
              <a:rPr lang="en-US" dirty="0"/>
              <a:t>Language Content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1353800" cy="54864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800" dirty="0">
                <a:solidFill>
                  <a:schemeClr val="tx1"/>
                </a:solidFill>
              </a:rPr>
              <a:t>Late onset of early productive vocabulary</a:t>
            </a:r>
          </a:p>
          <a:p>
            <a:pPr>
              <a:lnSpc>
                <a:spcPct val="70000"/>
              </a:lnSpc>
            </a:pPr>
            <a:r>
              <a:rPr lang="en-US" sz="2800" dirty="0">
                <a:solidFill>
                  <a:schemeClr val="tx1"/>
                </a:solidFill>
              </a:rPr>
              <a:t>May have restricted, concrete knowledge of words </a:t>
            </a:r>
            <a:r>
              <a:rPr lang="en-US" sz="2000" dirty="0">
                <a:solidFill>
                  <a:schemeClr val="tx1"/>
                </a:solidFill>
              </a:rPr>
              <a:t>(Sheng &amp; McGregor, 2010)</a:t>
            </a:r>
          </a:p>
          <a:p>
            <a:pPr lvl="1">
              <a:lnSpc>
                <a:spcPct val="7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2800" dirty="0">
                <a:solidFill>
                  <a:schemeClr val="tx1"/>
                </a:solidFill>
              </a:rPr>
              <a:t>Overextend &amp; underextend words – problems  with generalization 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2800" dirty="0">
                <a:solidFill>
                  <a:schemeClr val="tx1"/>
                </a:solidFill>
              </a:rPr>
              <a:t>More problems naming pictures of common objects &amp; newly learned words</a:t>
            </a:r>
          </a:p>
          <a:p>
            <a:pPr lvl="1">
              <a:lnSpc>
                <a:spcPct val="7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2800" dirty="0">
                <a:solidFill>
                  <a:schemeClr val="tx1"/>
                </a:solidFill>
              </a:rPr>
              <a:t>Difficulty with abstract concepts</a:t>
            </a:r>
          </a:p>
          <a:p>
            <a:pPr lvl="1">
              <a:lnSpc>
                <a:spcPct val="7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2800" dirty="0">
                <a:solidFill>
                  <a:schemeClr val="tx1"/>
                </a:solidFill>
              </a:rPr>
              <a:t>Restricted vocabulary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impacts academics</a:t>
            </a:r>
          </a:p>
          <a:p>
            <a:pPr lvl="2">
              <a:lnSpc>
                <a:spcPct val="70000"/>
              </a:lnSpc>
            </a:pPr>
            <a:r>
              <a:rPr lang="en-US" sz="2400" dirty="0">
                <a:solidFill>
                  <a:schemeClr val="tx1"/>
                </a:solidFill>
              </a:rPr>
              <a:t>Use of indefinite words (e.g., stuff, thing, this)</a:t>
            </a:r>
          </a:p>
          <a:p>
            <a:pPr lvl="2">
              <a:lnSpc>
                <a:spcPct val="70000"/>
              </a:lnSpc>
            </a:pPr>
            <a:r>
              <a:rPr lang="en-US" sz="2400" dirty="0">
                <a:solidFill>
                  <a:schemeClr val="tx1"/>
                </a:solidFill>
              </a:rPr>
              <a:t>Problems with word finding </a:t>
            </a:r>
          </a:p>
          <a:p>
            <a:pPr lvl="2">
              <a:lnSpc>
                <a:spcPct val="7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lvl="2">
              <a:lnSpc>
                <a:spcPct val="7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marL="685800" lvl="2" indent="0" algn="r">
              <a:lnSpc>
                <a:spcPct val="7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(Gray, 2004; Kan &amp; Windsor, 2010; Leonard et al., 2019; McGregor et al., 2013)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B76FA-B753-052B-5B09-6DE4AAC0F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620" y="9082"/>
            <a:ext cx="2090370" cy="1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08" name="Rectangle 5120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Language Use</a:t>
            </a:r>
          </a:p>
        </p:txBody>
      </p:sp>
      <p:sp>
        <p:nvSpPr>
          <p:cNvPr id="512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368602" cy="36597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language for same purposes as typical children</a:t>
            </a:r>
          </a:p>
          <a:p>
            <a:r>
              <a:rPr lang="en-US" dirty="0"/>
              <a:t>Less initiation, more replies</a:t>
            </a:r>
          </a:p>
          <a:p>
            <a:r>
              <a:rPr lang="en-US" dirty="0"/>
              <a:t>Communication problems may have secondary impact on social skills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(Bishop &amp; Norbury, 2002)</a:t>
            </a:r>
          </a:p>
          <a:p>
            <a:endParaRPr lang="en-US" sz="2200" dirty="0"/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r="11386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5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5D3F-5928-58B6-1E6B-4DF1A92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0"/>
            <a:ext cx="3278402" cy="16383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Nitido</a:t>
            </a:r>
            <a:r>
              <a:rPr lang="en-US" dirty="0"/>
              <a:t> &amp; Plante (2020) </a:t>
            </a:r>
            <a:r>
              <a:rPr lang="en-US" i="1" dirty="0"/>
              <a:t>JSLHR</a:t>
            </a:r>
            <a:endParaRPr lang="en-US" dirty="0"/>
          </a:p>
        </p:txBody>
      </p:sp>
      <p:pic>
        <p:nvPicPr>
          <p:cNvPr id="5" name="Content Placeholder 4" descr="Table of sensitivity and specificity measures">
            <a:extLst>
              <a:ext uri="{FF2B5EF4-FFF2-40B4-BE49-F238E27FC236}">
                <a16:creationId xmlns:a16="http://schemas.microsoft.com/office/drawing/2014/main" id="{7FEA72B4-7B6B-7C9A-4A53-92B4BA480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35" y="156185"/>
            <a:ext cx="8518066" cy="654562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5B4131-45CF-0EA9-A0EE-CA869AC7EB91}"/>
              </a:ext>
            </a:extLst>
          </p:cNvPr>
          <p:cNvSpPr txBox="1"/>
          <p:nvPr/>
        </p:nvSpPr>
        <p:spPr>
          <a:xfrm>
            <a:off x="118533" y="1538568"/>
            <a:ext cx="33739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CELF-4 &amp;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CELF-P2 &amp;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SPELT-P2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SPELT-3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PLS-4 &amp;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DELV-NR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Test of Narrative Language (TNL)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Test of Early Grammatical Impairment (TEGI)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Fidler et al. (2011) battery for adults</a:t>
            </a:r>
          </a:p>
        </p:txBody>
      </p:sp>
    </p:spTree>
    <p:extLst>
      <p:ext uri="{BB962C8B-B14F-4D97-AF65-F5344CB8AC3E}">
        <p14:creationId xmlns:p14="http://schemas.microsoft.com/office/powerpoint/2010/main" val="35019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5D3F-5928-58B6-1E6B-4DF1A925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32" y="149747"/>
            <a:ext cx="9326092" cy="1638300"/>
          </a:xfrm>
        </p:spPr>
        <p:txBody>
          <a:bodyPr>
            <a:normAutofit/>
          </a:bodyPr>
          <a:lstStyle/>
          <a:p>
            <a:r>
              <a:rPr lang="en-US" dirty="0" err="1"/>
              <a:t>Nitido</a:t>
            </a:r>
            <a:r>
              <a:rPr lang="en-US" dirty="0"/>
              <a:t> &amp; Plante (2020) </a:t>
            </a:r>
            <a:r>
              <a:rPr lang="en-US" i="1" dirty="0"/>
              <a:t>JSLHR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3A59C-BBE5-4908-9B5C-B20CAFF84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en-US" sz="3000" dirty="0"/>
              <a:t>CELF-4 &amp; 5</a:t>
            </a:r>
          </a:p>
          <a:p>
            <a:pPr marL="285750" indent="-285750"/>
            <a:r>
              <a:rPr lang="en-US" sz="3000" dirty="0"/>
              <a:t>CELF-P2 &amp; 3</a:t>
            </a:r>
          </a:p>
          <a:p>
            <a:pPr marL="285750" indent="-285750"/>
            <a:r>
              <a:rPr lang="en-US" sz="3000" dirty="0"/>
              <a:t>SPELT-P2</a:t>
            </a:r>
          </a:p>
          <a:p>
            <a:pPr marL="285750" indent="-285750"/>
            <a:r>
              <a:rPr lang="en-US" sz="3000" dirty="0"/>
              <a:t>SPELT-3</a:t>
            </a:r>
          </a:p>
          <a:p>
            <a:pPr marL="285750" indent="-285750"/>
            <a:r>
              <a:rPr lang="en-US" sz="3000" dirty="0"/>
              <a:t>PLS-4 &amp; 5</a:t>
            </a:r>
          </a:p>
          <a:p>
            <a:pPr marL="285750" indent="-285750"/>
            <a:r>
              <a:rPr lang="en-US" sz="3000" dirty="0"/>
              <a:t>TEEM</a:t>
            </a:r>
          </a:p>
          <a:p>
            <a:pPr marL="285750" indent="-285750"/>
            <a:r>
              <a:rPr lang="en-US" sz="3000" dirty="0"/>
              <a:t>DELV-NR</a:t>
            </a:r>
          </a:p>
          <a:p>
            <a:pPr marL="285750" indent="-285750"/>
            <a:r>
              <a:rPr lang="en-US" sz="3000" dirty="0"/>
              <a:t>Test of Narrative Language (TNL)</a:t>
            </a:r>
          </a:p>
          <a:p>
            <a:pPr marL="285750" indent="-285750"/>
            <a:r>
              <a:rPr lang="en-US" sz="3000" dirty="0"/>
              <a:t>Test of Early Grammatical Impairment (TEGI)</a:t>
            </a:r>
          </a:p>
          <a:p>
            <a:pPr marL="285750" indent="-285750"/>
            <a:r>
              <a:rPr lang="en-US" sz="3000" dirty="0"/>
              <a:t>Fidler et al. (2011) battery for adults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4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351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353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355" name="Group 57354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57356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57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359" name="Group 5735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7360" name="Freeform: Shape 5735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361" name="Freeform: Shape 5736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362" name="Freeform: Shape 5736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363" name="Freeform: Shape 5736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364" name="Freeform: Shape 5736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365" name="Freeform: Shape 5736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366" name="Freeform: Shape 5736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Curriculum-Based Language Assessment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6464410" y="272717"/>
            <a:ext cx="5486958" cy="5908628"/>
          </a:xfrm>
        </p:spPr>
        <p:txBody>
          <a:bodyPr anchor="ctr">
            <a:normAutofit/>
          </a:bodyPr>
          <a:lstStyle/>
          <a:p>
            <a:pPr>
              <a:spcAft>
                <a:spcPct val="50000"/>
              </a:spcAft>
            </a:pPr>
            <a:r>
              <a:rPr lang="en-US" sz="2600" dirty="0">
                <a:solidFill>
                  <a:schemeClr val="tx2"/>
                </a:solidFill>
              </a:rPr>
              <a:t>Naturalistic assessment process</a:t>
            </a:r>
          </a:p>
          <a:p>
            <a:pPr lvl="1">
              <a:spcAft>
                <a:spcPct val="50000"/>
              </a:spcAft>
            </a:pPr>
            <a:r>
              <a:rPr lang="en-US" sz="2600" dirty="0">
                <a:solidFill>
                  <a:schemeClr val="tx2"/>
                </a:solidFill>
              </a:rPr>
              <a:t>Assess academic content and social interaction demands of the curriculum</a:t>
            </a:r>
          </a:p>
          <a:p>
            <a:pPr lvl="1">
              <a:spcAft>
                <a:spcPct val="50000"/>
              </a:spcAft>
            </a:pPr>
            <a:r>
              <a:rPr lang="en-US" sz="2600" dirty="0">
                <a:solidFill>
                  <a:schemeClr val="tx2"/>
                </a:solidFill>
              </a:rPr>
              <a:t>Measure the language skills that the students has and consider how that interacts with the curriculum</a:t>
            </a:r>
          </a:p>
          <a:p>
            <a:pPr lvl="1">
              <a:spcAft>
                <a:spcPct val="50000"/>
              </a:spcAft>
            </a:pPr>
            <a:r>
              <a:rPr lang="en-US" sz="2600" dirty="0">
                <a:solidFill>
                  <a:schemeClr val="tx2"/>
                </a:solidFill>
              </a:rPr>
              <a:t>Identify instructional modifications that can enhance academic success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sz="2600" dirty="0">
                <a:solidFill>
                  <a:schemeClr val="tx2"/>
                </a:solidFill>
              </a:rPr>
              <a:t>(ASHA, 2001)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FCBA134-9932-4625-92F2-ADE52ACE1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78B28E4E-0110-46E1-92BB-3DB2BAA5E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6095998" cy="1613646"/>
          </a:xfrm>
          <a:custGeom>
            <a:avLst/>
            <a:gdLst>
              <a:gd name="connsiteX0" fmla="*/ 0 w 7868507"/>
              <a:gd name="connsiteY0" fmla="*/ 0 h 1682351"/>
              <a:gd name="connsiteX1" fmla="*/ 7868507 w 7868507"/>
              <a:gd name="connsiteY1" fmla="*/ 0 h 1682351"/>
              <a:gd name="connsiteX2" fmla="*/ 7865866 w 7868507"/>
              <a:gd name="connsiteY2" fmla="*/ 1824 h 1682351"/>
              <a:gd name="connsiteX3" fmla="*/ 7837561 w 7868507"/>
              <a:gd name="connsiteY3" fmla="*/ 21679 h 1682351"/>
              <a:gd name="connsiteX4" fmla="*/ 7769454 w 7868507"/>
              <a:gd name="connsiteY4" fmla="*/ 43813 h 1682351"/>
              <a:gd name="connsiteX5" fmla="*/ 7695485 w 7868507"/>
              <a:gd name="connsiteY5" fmla="*/ 61050 h 1682351"/>
              <a:gd name="connsiteX6" fmla="*/ 7662356 w 7868507"/>
              <a:gd name="connsiteY6" fmla="*/ 73131 h 1682351"/>
              <a:gd name="connsiteX7" fmla="*/ 7602203 w 7868507"/>
              <a:gd name="connsiteY7" fmla="*/ 99894 h 1682351"/>
              <a:gd name="connsiteX8" fmla="*/ 7533256 w 7868507"/>
              <a:gd name="connsiteY8" fmla="*/ 141638 h 1682351"/>
              <a:gd name="connsiteX9" fmla="*/ 7516926 w 7868507"/>
              <a:gd name="connsiteY9" fmla="*/ 165418 h 1682351"/>
              <a:gd name="connsiteX10" fmla="*/ 7488994 w 7868507"/>
              <a:gd name="connsiteY10" fmla="*/ 178287 h 1682351"/>
              <a:gd name="connsiteX11" fmla="*/ 7478335 w 7868507"/>
              <a:gd name="connsiteY11" fmla="*/ 185700 h 1682351"/>
              <a:gd name="connsiteX12" fmla="*/ 7458526 w 7868507"/>
              <a:gd name="connsiteY12" fmla="*/ 189157 h 1682351"/>
              <a:gd name="connsiteX13" fmla="*/ 7419554 w 7868507"/>
              <a:gd name="connsiteY13" fmla="*/ 192546 h 1682351"/>
              <a:gd name="connsiteX14" fmla="*/ 7347574 w 7868507"/>
              <a:gd name="connsiteY14" fmla="*/ 213028 h 1682351"/>
              <a:gd name="connsiteX15" fmla="*/ 7205646 w 7868507"/>
              <a:gd name="connsiteY15" fmla="*/ 228570 h 1682351"/>
              <a:gd name="connsiteX16" fmla="*/ 7132082 w 7868507"/>
              <a:gd name="connsiteY16" fmla="*/ 240066 h 1682351"/>
              <a:gd name="connsiteX17" fmla="*/ 7026584 w 7868507"/>
              <a:gd name="connsiteY17" fmla="*/ 249305 h 1682351"/>
              <a:gd name="connsiteX18" fmla="*/ 6949796 w 7868507"/>
              <a:gd name="connsiteY18" fmla="*/ 259619 h 1682351"/>
              <a:gd name="connsiteX19" fmla="*/ 6850243 w 7868507"/>
              <a:gd name="connsiteY19" fmla="*/ 278486 h 1682351"/>
              <a:gd name="connsiteX20" fmla="*/ 6848972 w 7868507"/>
              <a:gd name="connsiteY20" fmla="*/ 279419 h 1682351"/>
              <a:gd name="connsiteX21" fmla="*/ 6833720 w 7868507"/>
              <a:gd name="connsiteY21" fmla="*/ 281340 h 1682351"/>
              <a:gd name="connsiteX22" fmla="*/ 6796601 w 7868507"/>
              <a:gd name="connsiteY22" fmla="*/ 279778 h 1682351"/>
              <a:gd name="connsiteX23" fmla="*/ 6793249 w 7868507"/>
              <a:gd name="connsiteY23" fmla="*/ 281365 h 1682351"/>
              <a:gd name="connsiteX24" fmla="*/ 6761214 w 7868507"/>
              <a:gd name="connsiteY24" fmla="*/ 283216 h 1682351"/>
              <a:gd name="connsiteX25" fmla="*/ 6761137 w 7868507"/>
              <a:gd name="connsiteY25" fmla="*/ 284040 h 1682351"/>
              <a:gd name="connsiteX26" fmla="*/ 6753708 w 7868507"/>
              <a:gd name="connsiteY26" fmla="*/ 288053 h 1682351"/>
              <a:gd name="connsiteX27" fmla="*/ 6738673 w 7868507"/>
              <a:gd name="connsiteY27" fmla="*/ 293899 h 1682351"/>
              <a:gd name="connsiteX28" fmla="*/ 6675177 w 7868507"/>
              <a:gd name="connsiteY28" fmla="*/ 319284 h 1682351"/>
              <a:gd name="connsiteX29" fmla="*/ 6668648 w 7868507"/>
              <a:gd name="connsiteY29" fmla="*/ 320128 h 1682351"/>
              <a:gd name="connsiteX30" fmla="*/ 6668596 w 7868507"/>
              <a:gd name="connsiteY30" fmla="*/ 320325 h 1682351"/>
              <a:gd name="connsiteX31" fmla="*/ 6661861 w 7868507"/>
              <a:gd name="connsiteY31" fmla="*/ 321574 h 1682351"/>
              <a:gd name="connsiteX32" fmla="*/ 6644079 w 7868507"/>
              <a:gd name="connsiteY32" fmla="*/ 323301 h 1682351"/>
              <a:gd name="connsiteX33" fmla="*/ 6640227 w 7868507"/>
              <a:gd name="connsiteY33" fmla="*/ 325063 h 1682351"/>
              <a:gd name="connsiteX34" fmla="*/ 6639422 w 7868507"/>
              <a:gd name="connsiteY34" fmla="*/ 327491 h 1682351"/>
              <a:gd name="connsiteX35" fmla="*/ 6617073 w 7868507"/>
              <a:gd name="connsiteY35" fmla="*/ 336554 h 1682351"/>
              <a:gd name="connsiteX36" fmla="*/ 6565938 w 7868507"/>
              <a:gd name="connsiteY36" fmla="*/ 354459 h 1682351"/>
              <a:gd name="connsiteX37" fmla="*/ 6506395 w 7868507"/>
              <a:gd name="connsiteY37" fmla="*/ 372715 h 1682351"/>
              <a:gd name="connsiteX38" fmla="*/ 6366803 w 7868507"/>
              <a:gd name="connsiteY38" fmla="*/ 421832 h 1682351"/>
              <a:gd name="connsiteX39" fmla="*/ 6245343 w 7868507"/>
              <a:gd name="connsiteY39" fmla="*/ 435559 h 1682351"/>
              <a:gd name="connsiteX40" fmla="*/ 6186762 w 7868507"/>
              <a:gd name="connsiteY40" fmla="*/ 449329 h 1682351"/>
              <a:gd name="connsiteX41" fmla="*/ 6151870 w 7868507"/>
              <a:gd name="connsiteY41" fmla="*/ 456667 h 1682351"/>
              <a:gd name="connsiteX42" fmla="*/ 6094791 w 7868507"/>
              <a:gd name="connsiteY42" fmla="*/ 467108 h 1682351"/>
              <a:gd name="connsiteX43" fmla="*/ 6094387 w 7868507"/>
              <a:gd name="connsiteY43" fmla="*/ 469288 h 1682351"/>
              <a:gd name="connsiteX44" fmla="*/ 6088888 w 7868507"/>
              <a:gd name="connsiteY44" fmla="*/ 472662 h 1682351"/>
              <a:gd name="connsiteX45" fmla="*/ 6079322 w 7868507"/>
              <a:gd name="connsiteY45" fmla="*/ 480342 h 1682351"/>
              <a:gd name="connsiteX46" fmla="*/ 6060058 w 7868507"/>
              <a:gd name="connsiteY46" fmla="*/ 490885 h 1682351"/>
              <a:gd name="connsiteX47" fmla="*/ 6059271 w 7868507"/>
              <a:gd name="connsiteY47" fmla="*/ 490563 h 1682351"/>
              <a:gd name="connsiteX48" fmla="*/ 6052214 w 7868507"/>
              <a:gd name="connsiteY48" fmla="*/ 491388 h 1682351"/>
              <a:gd name="connsiteX49" fmla="*/ 6004898 w 7868507"/>
              <a:gd name="connsiteY49" fmla="*/ 494385 h 1682351"/>
              <a:gd name="connsiteX50" fmla="*/ 5987859 w 7868507"/>
              <a:gd name="connsiteY50" fmla="*/ 504838 h 1682351"/>
              <a:gd name="connsiteX51" fmla="*/ 5984113 w 7868507"/>
              <a:gd name="connsiteY51" fmla="*/ 506697 h 1682351"/>
              <a:gd name="connsiteX52" fmla="*/ 5983909 w 7868507"/>
              <a:gd name="connsiteY52" fmla="*/ 506630 h 1682351"/>
              <a:gd name="connsiteX53" fmla="*/ 5979696 w 7868507"/>
              <a:gd name="connsiteY53" fmla="*/ 508387 h 1682351"/>
              <a:gd name="connsiteX54" fmla="*/ 5931986 w 7868507"/>
              <a:gd name="connsiteY54" fmla="*/ 510495 h 1682351"/>
              <a:gd name="connsiteX55" fmla="*/ 5873354 w 7868507"/>
              <a:gd name="connsiteY55" fmla="*/ 520717 h 1682351"/>
              <a:gd name="connsiteX56" fmla="*/ 5843006 w 7868507"/>
              <a:gd name="connsiteY56" fmla="*/ 525739 h 1682351"/>
              <a:gd name="connsiteX57" fmla="*/ 5825737 w 7868507"/>
              <a:gd name="connsiteY57" fmla="*/ 530029 h 1682351"/>
              <a:gd name="connsiteX58" fmla="*/ 5812271 w 7868507"/>
              <a:gd name="connsiteY58" fmla="*/ 536366 h 1682351"/>
              <a:gd name="connsiteX59" fmla="*/ 5683965 w 7868507"/>
              <a:gd name="connsiteY59" fmla="*/ 605660 h 1682351"/>
              <a:gd name="connsiteX60" fmla="*/ 5572324 w 7868507"/>
              <a:gd name="connsiteY60" fmla="*/ 625027 h 1682351"/>
              <a:gd name="connsiteX61" fmla="*/ 5556903 w 7868507"/>
              <a:gd name="connsiteY61" fmla="*/ 628786 h 1682351"/>
              <a:gd name="connsiteX62" fmla="*/ 5553544 w 7868507"/>
              <a:gd name="connsiteY62" fmla="*/ 627847 h 1682351"/>
              <a:gd name="connsiteX63" fmla="*/ 5526889 w 7868507"/>
              <a:gd name="connsiteY63" fmla="*/ 632098 h 1682351"/>
              <a:gd name="connsiteX64" fmla="*/ 5521078 w 7868507"/>
              <a:gd name="connsiteY64" fmla="*/ 637584 h 1682351"/>
              <a:gd name="connsiteX65" fmla="*/ 5512534 w 7868507"/>
              <a:gd name="connsiteY65" fmla="*/ 637267 h 1682351"/>
              <a:gd name="connsiteX66" fmla="*/ 5474353 w 7868507"/>
              <a:gd name="connsiteY66" fmla="*/ 648039 h 1682351"/>
              <a:gd name="connsiteX67" fmla="*/ 5470584 w 7868507"/>
              <a:gd name="connsiteY67" fmla="*/ 648039 h 1682351"/>
              <a:gd name="connsiteX68" fmla="*/ 5467496 w 7868507"/>
              <a:gd name="connsiteY68" fmla="*/ 650003 h 1682351"/>
              <a:gd name="connsiteX69" fmla="*/ 5462885 w 7868507"/>
              <a:gd name="connsiteY69" fmla="*/ 649269 h 1682351"/>
              <a:gd name="connsiteX70" fmla="*/ 5461190 w 7868507"/>
              <a:gd name="connsiteY70" fmla="*/ 650833 h 1682351"/>
              <a:gd name="connsiteX71" fmla="*/ 5438256 w 7868507"/>
              <a:gd name="connsiteY71" fmla="*/ 650162 h 1682351"/>
              <a:gd name="connsiteX72" fmla="*/ 5425515 w 7868507"/>
              <a:gd name="connsiteY72" fmla="*/ 650724 h 1682351"/>
              <a:gd name="connsiteX73" fmla="*/ 5399851 w 7868507"/>
              <a:gd name="connsiteY73" fmla="*/ 648648 h 1682351"/>
              <a:gd name="connsiteX74" fmla="*/ 5395578 w 7868507"/>
              <a:gd name="connsiteY74" fmla="*/ 651245 h 1682351"/>
              <a:gd name="connsiteX75" fmla="*/ 5357693 w 7868507"/>
              <a:gd name="connsiteY75" fmla="*/ 652764 h 1682351"/>
              <a:gd name="connsiteX76" fmla="*/ 5357422 w 7868507"/>
              <a:gd name="connsiteY76" fmla="*/ 654203 h 1682351"/>
              <a:gd name="connsiteX77" fmla="*/ 5347920 w 7868507"/>
              <a:gd name="connsiteY77" fmla="*/ 660769 h 1682351"/>
              <a:gd name="connsiteX78" fmla="*/ 5344829 w 7868507"/>
              <a:gd name="connsiteY78" fmla="*/ 661019 h 1682351"/>
              <a:gd name="connsiteX79" fmla="*/ 5285263 w 7868507"/>
              <a:gd name="connsiteY79" fmla="*/ 671313 h 1682351"/>
              <a:gd name="connsiteX80" fmla="*/ 5264305 w 7868507"/>
              <a:gd name="connsiteY80" fmla="*/ 677803 h 1682351"/>
              <a:gd name="connsiteX81" fmla="*/ 5229182 w 7868507"/>
              <a:gd name="connsiteY81" fmla="*/ 688503 h 1682351"/>
              <a:gd name="connsiteX82" fmla="*/ 5203382 w 7868507"/>
              <a:gd name="connsiteY82" fmla="*/ 703484 h 1682351"/>
              <a:gd name="connsiteX83" fmla="*/ 5173833 w 7868507"/>
              <a:gd name="connsiteY83" fmla="*/ 709660 h 1682351"/>
              <a:gd name="connsiteX84" fmla="*/ 5166382 w 7868507"/>
              <a:gd name="connsiteY84" fmla="*/ 702062 h 1682351"/>
              <a:gd name="connsiteX85" fmla="*/ 5142858 w 7868507"/>
              <a:gd name="connsiteY85" fmla="*/ 702153 h 1682351"/>
              <a:gd name="connsiteX86" fmla="*/ 5134964 w 7868507"/>
              <a:gd name="connsiteY86" fmla="*/ 711602 h 1682351"/>
              <a:gd name="connsiteX87" fmla="*/ 5087368 w 7868507"/>
              <a:gd name="connsiteY87" fmla="*/ 727066 h 1682351"/>
              <a:gd name="connsiteX88" fmla="*/ 5059763 w 7868507"/>
              <a:gd name="connsiteY88" fmla="*/ 733651 h 1682351"/>
              <a:gd name="connsiteX89" fmla="*/ 5023240 w 7868507"/>
              <a:gd name="connsiteY89" fmla="*/ 742299 h 1682351"/>
              <a:gd name="connsiteX90" fmla="*/ 5007406 w 7868507"/>
              <a:gd name="connsiteY90" fmla="*/ 747156 h 1682351"/>
              <a:gd name="connsiteX91" fmla="*/ 4995851 w 7868507"/>
              <a:gd name="connsiteY91" fmla="*/ 746560 h 1682351"/>
              <a:gd name="connsiteX92" fmla="*/ 4983107 w 7868507"/>
              <a:gd name="connsiteY92" fmla="*/ 748274 h 1682351"/>
              <a:gd name="connsiteX93" fmla="*/ 4973068 w 7868507"/>
              <a:gd name="connsiteY93" fmla="*/ 750600 h 1682351"/>
              <a:gd name="connsiteX94" fmla="*/ 4967642 w 7868507"/>
              <a:gd name="connsiteY94" fmla="*/ 756164 h 1682351"/>
              <a:gd name="connsiteX95" fmla="*/ 4958938 w 7868507"/>
              <a:gd name="connsiteY95" fmla="*/ 756308 h 1682351"/>
              <a:gd name="connsiteX96" fmla="*/ 4949594 w 7868507"/>
              <a:gd name="connsiteY96" fmla="*/ 761504 h 1682351"/>
              <a:gd name="connsiteX97" fmla="*/ 4947761 w 7868507"/>
              <a:gd name="connsiteY97" fmla="*/ 759559 h 1682351"/>
              <a:gd name="connsiteX98" fmla="*/ 4939683 w 7868507"/>
              <a:gd name="connsiteY98" fmla="*/ 757589 h 1682351"/>
              <a:gd name="connsiteX99" fmla="*/ 4905733 w 7868507"/>
              <a:gd name="connsiteY99" fmla="*/ 776774 h 1682351"/>
              <a:gd name="connsiteX100" fmla="*/ 4885524 w 7868507"/>
              <a:gd name="connsiteY100" fmla="*/ 784914 h 1682351"/>
              <a:gd name="connsiteX101" fmla="*/ 4884537 w 7868507"/>
              <a:gd name="connsiteY101" fmla="*/ 786309 h 1682351"/>
              <a:gd name="connsiteX102" fmla="*/ 4863207 w 7868507"/>
              <a:gd name="connsiteY102" fmla="*/ 792997 h 1682351"/>
              <a:gd name="connsiteX103" fmla="*/ 4857388 w 7868507"/>
              <a:gd name="connsiteY103" fmla="*/ 798678 h 1682351"/>
              <a:gd name="connsiteX104" fmla="*/ 4816499 w 7868507"/>
              <a:gd name="connsiteY104" fmla="*/ 818246 h 1682351"/>
              <a:gd name="connsiteX105" fmla="*/ 4805033 w 7868507"/>
              <a:gd name="connsiteY105" fmla="*/ 823877 h 1682351"/>
              <a:gd name="connsiteX106" fmla="*/ 4794341 w 7868507"/>
              <a:gd name="connsiteY106" fmla="*/ 824641 h 1682351"/>
              <a:gd name="connsiteX107" fmla="*/ 4791139 w 7868507"/>
              <a:gd name="connsiteY107" fmla="*/ 821265 h 1682351"/>
              <a:gd name="connsiteX108" fmla="*/ 4784697 w 7868507"/>
              <a:gd name="connsiteY108" fmla="*/ 823709 h 1682351"/>
              <a:gd name="connsiteX109" fmla="*/ 4782810 w 7868507"/>
              <a:gd name="connsiteY109" fmla="*/ 823507 h 1682351"/>
              <a:gd name="connsiteX110" fmla="*/ 4772164 w 7868507"/>
              <a:gd name="connsiteY110" fmla="*/ 823203 h 1682351"/>
              <a:gd name="connsiteX111" fmla="*/ 4753756 w 7868507"/>
              <a:gd name="connsiteY111" fmla="*/ 843711 h 1682351"/>
              <a:gd name="connsiteX112" fmla="*/ 4727551 w 7868507"/>
              <a:gd name="connsiteY112" fmla="*/ 851537 h 1682351"/>
              <a:gd name="connsiteX113" fmla="*/ 4631760 w 7868507"/>
              <a:gd name="connsiteY113" fmla="*/ 932126 h 1682351"/>
              <a:gd name="connsiteX114" fmla="*/ 4584082 w 7868507"/>
              <a:gd name="connsiteY114" fmla="*/ 949940 h 1682351"/>
              <a:gd name="connsiteX115" fmla="*/ 4523312 w 7868507"/>
              <a:gd name="connsiteY115" fmla="*/ 974005 h 1682351"/>
              <a:gd name="connsiteX116" fmla="*/ 4463504 w 7868507"/>
              <a:gd name="connsiteY116" fmla="*/ 996548 h 1682351"/>
              <a:gd name="connsiteX117" fmla="*/ 4452680 w 7868507"/>
              <a:gd name="connsiteY117" fmla="*/ 1008042 h 1682351"/>
              <a:gd name="connsiteX118" fmla="*/ 4445284 w 7868507"/>
              <a:gd name="connsiteY118" fmla="*/ 1009976 h 1682351"/>
              <a:gd name="connsiteX119" fmla="*/ 4407084 w 7868507"/>
              <a:gd name="connsiteY119" fmla="*/ 1025274 h 1682351"/>
              <a:gd name="connsiteX120" fmla="*/ 4398766 w 7868507"/>
              <a:gd name="connsiteY120" fmla="*/ 1022420 h 1682351"/>
              <a:gd name="connsiteX121" fmla="*/ 4397057 w 7868507"/>
              <a:gd name="connsiteY121" fmla="*/ 1020283 h 1682351"/>
              <a:gd name="connsiteX122" fmla="*/ 4386552 w 7868507"/>
              <a:gd name="connsiteY122" fmla="*/ 1024409 h 1682351"/>
              <a:gd name="connsiteX123" fmla="*/ 4377324 w 7868507"/>
              <a:gd name="connsiteY123" fmla="*/ 1023587 h 1682351"/>
              <a:gd name="connsiteX124" fmla="*/ 4370923 w 7868507"/>
              <a:gd name="connsiteY124" fmla="*/ 1028513 h 1682351"/>
              <a:gd name="connsiteX125" fmla="*/ 4360023 w 7868507"/>
              <a:gd name="connsiteY125" fmla="*/ 1029711 h 1682351"/>
              <a:gd name="connsiteX126" fmla="*/ 4346335 w 7868507"/>
              <a:gd name="connsiteY126" fmla="*/ 1029999 h 1682351"/>
              <a:gd name="connsiteX127" fmla="*/ 4334175 w 7868507"/>
              <a:gd name="connsiteY127" fmla="*/ 1028124 h 1682351"/>
              <a:gd name="connsiteX128" fmla="*/ 4316842 w 7868507"/>
              <a:gd name="connsiteY128" fmla="*/ 1031192 h 1682351"/>
              <a:gd name="connsiteX129" fmla="*/ 4277163 w 7868507"/>
              <a:gd name="connsiteY129" fmla="*/ 1035732 h 1682351"/>
              <a:gd name="connsiteX130" fmla="*/ 4247171 w 7868507"/>
              <a:gd name="connsiteY130" fmla="*/ 1039212 h 1682351"/>
              <a:gd name="connsiteX131" fmla="*/ 4194968 w 7868507"/>
              <a:gd name="connsiteY131" fmla="*/ 1049296 h 1682351"/>
              <a:gd name="connsiteX132" fmla="*/ 4185496 w 7868507"/>
              <a:gd name="connsiteY132" fmla="*/ 1057811 h 1682351"/>
              <a:gd name="connsiteX133" fmla="*/ 4160588 w 7868507"/>
              <a:gd name="connsiteY133" fmla="*/ 1055289 h 1682351"/>
              <a:gd name="connsiteX134" fmla="*/ 4153601 w 7868507"/>
              <a:gd name="connsiteY134" fmla="*/ 1046911 h 1682351"/>
              <a:gd name="connsiteX135" fmla="*/ 4121597 w 7868507"/>
              <a:gd name="connsiteY135" fmla="*/ 1049768 h 1682351"/>
              <a:gd name="connsiteX136" fmla="*/ 4092519 w 7868507"/>
              <a:gd name="connsiteY136" fmla="*/ 1061793 h 1682351"/>
              <a:gd name="connsiteX137" fmla="*/ 4054082 w 7868507"/>
              <a:gd name="connsiteY137" fmla="*/ 1068526 h 1682351"/>
              <a:gd name="connsiteX138" fmla="*/ 4031133 w 7868507"/>
              <a:gd name="connsiteY138" fmla="*/ 1072650 h 1682351"/>
              <a:gd name="connsiteX139" fmla="*/ 3966873 w 7868507"/>
              <a:gd name="connsiteY139" fmla="*/ 1076267 h 1682351"/>
              <a:gd name="connsiteX140" fmla="*/ 3963573 w 7868507"/>
              <a:gd name="connsiteY140" fmla="*/ 1076172 h 1682351"/>
              <a:gd name="connsiteX141" fmla="*/ 3952740 w 7868507"/>
              <a:gd name="connsiteY141" fmla="*/ 1081643 h 1682351"/>
              <a:gd name="connsiteX142" fmla="*/ 3952284 w 7868507"/>
              <a:gd name="connsiteY142" fmla="*/ 1083043 h 1682351"/>
              <a:gd name="connsiteX143" fmla="*/ 3912008 w 7868507"/>
              <a:gd name="connsiteY143" fmla="*/ 1080346 h 1682351"/>
              <a:gd name="connsiteX144" fmla="*/ 3907178 w 7868507"/>
              <a:gd name="connsiteY144" fmla="*/ 1082452 h 1682351"/>
              <a:gd name="connsiteX145" fmla="*/ 3880262 w 7868507"/>
              <a:gd name="connsiteY145" fmla="*/ 1077541 h 1682351"/>
              <a:gd name="connsiteX146" fmla="*/ 3866711 w 7868507"/>
              <a:gd name="connsiteY146" fmla="*/ 1076684 h 1682351"/>
              <a:gd name="connsiteX147" fmla="*/ 3842517 w 7868507"/>
              <a:gd name="connsiteY147" fmla="*/ 1073470 h 1682351"/>
              <a:gd name="connsiteX148" fmla="*/ 3840538 w 7868507"/>
              <a:gd name="connsiteY148" fmla="*/ 1074837 h 1682351"/>
              <a:gd name="connsiteX149" fmla="*/ 3835745 w 7868507"/>
              <a:gd name="connsiteY149" fmla="*/ 1073596 h 1682351"/>
              <a:gd name="connsiteX150" fmla="*/ 3832245 w 7868507"/>
              <a:gd name="connsiteY150" fmla="*/ 1075205 h 1682351"/>
              <a:gd name="connsiteX151" fmla="*/ 3828256 w 7868507"/>
              <a:gd name="connsiteY151" fmla="*/ 1074786 h 1682351"/>
              <a:gd name="connsiteX152" fmla="*/ 3786574 w 7868507"/>
              <a:gd name="connsiteY152" fmla="*/ 1081253 h 1682351"/>
              <a:gd name="connsiteX153" fmla="*/ 3777568 w 7868507"/>
              <a:gd name="connsiteY153" fmla="*/ 1079989 h 1682351"/>
              <a:gd name="connsiteX154" fmla="*/ 3770769 w 7868507"/>
              <a:gd name="connsiteY154" fmla="*/ 1084796 h 1682351"/>
              <a:gd name="connsiteX155" fmla="*/ 3742056 w 7868507"/>
              <a:gd name="connsiteY155" fmla="*/ 1086062 h 1682351"/>
              <a:gd name="connsiteX156" fmla="*/ 3732135 w 7868507"/>
              <a:gd name="connsiteY156" fmla="*/ 1082300 h 1682351"/>
              <a:gd name="connsiteX157" fmla="*/ 3722961 w 7868507"/>
              <a:gd name="connsiteY157" fmla="*/ 1079602 h 1682351"/>
              <a:gd name="connsiteX158" fmla="*/ 3721773 w 7868507"/>
              <a:gd name="connsiteY158" fmla="*/ 1079610 h 1682351"/>
              <a:gd name="connsiteX159" fmla="*/ 3709837 w 7868507"/>
              <a:gd name="connsiteY159" fmla="*/ 1079694 h 1682351"/>
              <a:gd name="connsiteX160" fmla="*/ 3687629 w 7868507"/>
              <a:gd name="connsiteY160" fmla="*/ 1079849 h 1682351"/>
              <a:gd name="connsiteX161" fmla="*/ 3644574 w 7868507"/>
              <a:gd name="connsiteY161" fmla="*/ 1083439 h 1682351"/>
              <a:gd name="connsiteX162" fmla="*/ 3547156 w 7868507"/>
              <a:gd name="connsiteY162" fmla="*/ 1066356 h 1682351"/>
              <a:gd name="connsiteX163" fmla="*/ 3408831 w 7868507"/>
              <a:gd name="connsiteY163" fmla="*/ 1075438 h 1682351"/>
              <a:gd name="connsiteX164" fmla="*/ 3114039 w 7868507"/>
              <a:gd name="connsiteY164" fmla="*/ 1109327 h 1682351"/>
              <a:gd name="connsiteX165" fmla="*/ 3051319 w 7868507"/>
              <a:gd name="connsiteY165" fmla="*/ 1116688 h 1682351"/>
              <a:gd name="connsiteX166" fmla="*/ 3010058 w 7868507"/>
              <a:gd name="connsiteY166" fmla="*/ 1118821 h 1682351"/>
              <a:gd name="connsiteX167" fmla="*/ 2941155 w 7868507"/>
              <a:gd name="connsiteY167" fmla="*/ 1141827 h 1682351"/>
              <a:gd name="connsiteX168" fmla="*/ 2862733 w 7868507"/>
              <a:gd name="connsiteY168" fmla="*/ 1149849 h 1682351"/>
              <a:gd name="connsiteX169" fmla="*/ 2762853 w 7868507"/>
              <a:gd name="connsiteY169" fmla="*/ 1155888 h 1682351"/>
              <a:gd name="connsiteX170" fmla="*/ 2735957 w 7868507"/>
              <a:gd name="connsiteY170" fmla="*/ 1166296 h 1682351"/>
              <a:gd name="connsiteX171" fmla="*/ 2697453 w 7868507"/>
              <a:gd name="connsiteY171" fmla="*/ 1175920 h 1682351"/>
              <a:gd name="connsiteX172" fmla="*/ 2630587 w 7868507"/>
              <a:gd name="connsiteY172" fmla="*/ 1198561 h 1682351"/>
              <a:gd name="connsiteX173" fmla="*/ 2554087 w 7868507"/>
              <a:gd name="connsiteY173" fmla="*/ 1210615 h 1682351"/>
              <a:gd name="connsiteX174" fmla="*/ 2466063 w 7868507"/>
              <a:gd name="connsiteY174" fmla="*/ 1202949 h 1682351"/>
              <a:gd name="connsiteX175" fmla="*/ 2417946 w 7868507"/>
              <a:gd name="connsiteY175" fmla="*/ 1202719 h 1682351"/>
              <a:gd name="connsiteX176" fmla="*/ 2258819 w 7868507"/>
              <a:gd name="connsiteY176" fmla="*/ 1200304 h 1682351"/>
              <a:gd name="connsiteX177" fmla="*/ 2148771 w 7868507"/>
              <a:gd name="connsiteY177" fmla="*/ 1198564 h 1682351"/>
              <a:gd name="connsiteX178" fmla="*/ 2117137 w 7868507"/>
              <a:gd name="connsiteY178" fmla="*/ 1207800 h 1682351"/>
              <a:gd name="connsiteX179" fmla="*/ 2064067 w 7868507"/>
              <a:gd name="connsiteY179" fmla="*/ 1222897 h 1682351"/>
              <a:gd name="connsiteX180" fmla="*/ 2011154 w 7868507"/>
              <a:gd name="connsiteY180" fmla="*/ 1227589 h 1682351"/>
              <a:gd name="connsiteX181" fmla="*/ 1967562 w 7868507"/>
              <a:gd name="connsiteY181" fmla="*/ 1238053 h 1682351"/>
              <a:gd name="connsiteX182" fmla="*/ 1925305 w 7868507"/>
              <a:gd name="connsiteY182" fmla="*/ 1239652 h 1682351"/>
              <a:gd name="connsiteX183" fmla="*/ 1903633 w 7868507"/>
              <a:gd name="connsiteY183" fmla="*/ 1234971 h 1682351"/>
              <a:gd name="connsiteX184" fmla="*/ 1878608 w 7868507"/>
              <a:gd name="connsiteY184" fmla="*/ 1229903 h 1682351"/>
              <a:gd name="connsiteX185" fmla="*/ 1843617 w 7868507"/>
              <a:gd name="connsiteY185" fmla="*/ 1224887 h 1682351"/>
              <a:gd name="connsiteX186" fmla="*/ 1749265 w 7868507"/>
              <a:gd name="connsiteY186" fmla="*/ 1228560 h 1682351"/>
              <a:gd name="connsiteX187" fmla="*/ 1650050 w 7868507"/>
              <a:gd name="connsiteY187" fmla="*/ 1231064 h 1682351"/>
              <a:gd name="connsiteX188" fmla="*/ 1625906 w 7868507"/>
              <a:gd name="connsiteY188" fmla="*/ 1240466 h 1682351"/>
              <a:gd name="connsiteX189" fmla="*/ 1625638 w 7868507"/>
              <a:gd name="connsiteY189" fmla="*/ 1243542 h 1682351"/>
              <a:gd name="connsiteX190" fmla="*/ 1621994 w 7868507"/>
              <a:gd name="connsiteY190" fmla="*/ 1248302 h 1682351"/>
              <a:gd name="connsiteX191" fmla="*/ 1615654 w 7868507"/>
              <a:gd name="connsiteY191" fmla="*/ 1259137 h 1682351"/>
              <a:gd name="connsiteX192" fmla="*/ 1602888 w 7868507"/>
              <a:gd name="connsiteY192" fmla="*/ 1274010 h 1682351"/>
              <a:gd name="connsiteX193" fmla="*/ 1602366 w 7868507"/>
              <a:gd name="connsiteY193" fmla="*/ 1273557 h 1682351"/>
              <a:gd name="connsiteX194" fmla="*/ 1597689 w 7868507"/>
              <a:gd name="connsiteY194" fmla="*/ 1274721 h 1682351"/>
              <a:gd name="connsiteX195" fmla="*/ 1566332 w 7868507"/>
              <a:gd name="connsiteY195" fmla="*/ 1278948 h 1682351"/>
              <a:gd name="connsiteX196" fmla="*/ 1555040 w 7868507"/>
              <a:gd name="connsiteY196" fmla="*/ 1293696 h 1682351"/>
              <a:gd name="connsiteX197" fmla="*/ 1552558 w 7868507"/>
              <a:gd name="connsiteY197" fmla="*/ 1296317 h 1682351"/>
              <a:gd name="connsiteX198" fmla="*/ 1552423 w 7868507"/>
              <a:gd name="connsiteY198" fmla="*/ 1296224 h 1682351"/>
              <a:gd name="connsiteX199" fmla="*/ 1549631 w 7868507"/>
              <a:gd name="connsiteY199" fmla="*/ 1298702 h 1682351"/>
              <a:gd name="connsiteX200" fmla="*/ 1518013 w 7868507"/>
              <a:gd name="connsiteY200" fmla="*/ 1301677 h 1682351"/>
              <a:gd name="connsiteX201" fmla="*/ 1479156 w 7868507"/>
              <a:gd name="connsiteY201" fmla="*/ 1316098 h 1682351"/>
              <a:gd name="connsiteX202" fmla="*/ 1441079 w 7868507"/>
              <a:gd name="connsiteY202" fmla="*/ 1332684 h 1682351"/>
              <a:gd name="connsiteX203" fmla="*/ 1427483 w 7868507"/>
              <a:gd name="connsiteY203" fmla="*/ 1339810 h 1682351"/>
              <a:gd name="connsiteX204" fmla="*/ 1402408 w 7868507"/>
              <a:gd name="connsiteY204" fmla="*/ 1347572 h 1682351"/>
              <a:gd name="connsiteX205" fmla="*/ 1390401 w 7868507"/>
              <a:gd name="connsiteY205" fmla="*/ 1348064 h 1682351"/>
              <a:gd name="connsiteX206" fmla="*/ 1389965 w 7868507"/>
              <a:gd name="connsiteY206" fmla="*/ 1348612 h 1682351"/>
              <a:gd name="connsiteX207" fmla="*/ 1388601 w 7868507"/>
              <a:gd name="connsiteY207" fmla="*/ 1346953 h 1682351"/>
              <a:gd name="connsiteX208" fmla="*/ 1380844 w 7868507"/>
              <a:gd name="connsiteY208" fmla="*/ 1350384 h 1682351"/>
              <a:gd name="connsiteX209" fmla="*/ 1378861 w 7868507"/>
              <a:gd name="connsiteY209" fmla="*/ 1352221 h 1682351"/>
              <a:gd name="connsiteX210" fmla="*/ 1375758 w 7868507"/>
              <a:gd name="connsiteY210" fmla="*/ 1353731 h 1682351"/>
              <a:gd name="connsiteX211" fmla="*/ 1375650 w 7868507"/>
              <a:gd name="connsiteY211" fmla="*/ 1353592 h 1682351"/>
              <a:gd name="connsiteX212" fmla="*/ 1372804 w 7868507"/>
              <a:gd name="connsiteY212" fmla="*/ 1355351 h 1682351"/>
              <a:gd name="connsiteX213" fmla="*/ 1359249 w 7868507"/>
              <a:gd name="connsiteY213" fmla="*/ 1366189 h 1682351"/>
              <a:gd name="connsiteX214" fmla="*/ 1340780 w 7868507"/>
              <a:gd name="connsiteY214" fmla="*/ 1366894 h 1682351"/>
              <a:gd name="connsiteX215" fmla="*/ 1337816 w 7868507"/>
              <a:gd name="connsiteY215" fmla="*/ 1359128 h 1682351"/>
              <a:gd name="connsiteX216" fmla="*/ 1335560 w 7868507"/>
              <a:gd name="connsiteY216" fmla="*/ 1360910 h 1682351"/>
              <a:gd name="connsiteX217" fmla="*/ 1331292 w 7868507"/>
              <a:gd name="connsiteY217" fmla="*/ 1365723 h 1682351"/>
              <a:gd name="connsiteX218" fmla="*/ 1329826 w 7868507"/>
              <a:gd name="connsiteY218" fmla="*/ 1365581 h 1682351"/>
              <a:gd name="connsiteX219" fmla="*/ 1315524 w 7868507"/>
              <a:gd name="connsiteY219" fmla="*/ 1370869 h 1682351"/>
              <a:gd name="connsiteX220" fmla="*/ 1311310 w 7868507"/>
              <a:gd name="connsiteY220" fmla="*/ 1368878 h 1682351"/>
              <a:gd name="connsiteX221" fmla="*/ 1309448 w 7868507"/>
              <a:gd name="connsiteY221" fmla="*/ 1368851 h 1682351"/>
              <a:gd name="connsiteX222" fmla="*/ 1301298 w 7868507"/>
              <a:gd name="connsiteY222" fmla="*/ 1377498 h 1682351"/>
              <a:gd name="connsiteX223" fmla="*/ 1296925 w 7868507"/>
              <a:gd name="connsiteY223" fmla="*/ 1380996 h 1682351"/>
              <a:gd name="connsiteX224" fmla="*/ 1269267 w 7868507"/>
              <a:gd name="connsiteY224" fmla="*/ 1411589 h 1682351"/>
              <a:gd name="connsiteX225" fmla="*/ 1221707 w 7868507"/>
              <a:gd name="connsiteY225" fmla="*/ 1427353 h 1682351"/>
              <a:gd name="connsiteX226" fmla="*/ 1173283 w 7868507"/>
              <a:gd name="connsiteY226" fmla="*/ 1444522 h 1682351"/>
              <a:gd name="connsiteX227" fmla="*/ 1135382 w 7868507"/>
              <a:gd name="connsiteY227" fmla="*/ 1456933 h 1682351"/>
              <a:gd name="connsiteX228" fmla="*/ 1055416 w 7868507"/>
              <a:gd name="connsiteY228" fmla="*/ 1526389 h 1682351"/>
              <a:gd name="connsiteX229" fmla="*/ 1034752 w 7868507"/>
              <a:gd name="connsiteY229" fmla="*/ 1531257 h 1682351"/>
              <a:gd name="connsiteX230" fmla="*/ 1018956 w 7868507"/>
              <a:gd name="connsiteY230" fmla="*/ 1549595 h 1682351"/>
              <a:gd name="connsiteX231" fmla="*/ 1010858 w 7868507"/>
              <a:gd name="connsiteY231" fmla="*/ 1548110 h 1682351"/>
              <a:gd name="connsiteX232" fmla="*/ 1009435 w 7868507"/>
              <a:gd name="connsiteY232" fmla="*/ 1547700 h 1682351"/>
              <a:gd name="connsiteX233" fmla="*/ 1004312 w 7868507"/>
              <a:gd name="connsiteY233" fmla="*/ 1549413 h 1682351"/>
              <a:gd name="connsiteX234" fmla="*/ 1002155 w 7868507"/>
              <a:gd name="connsiteY234" fmla="*/ 1545703 h 1682351"/>
              <a:gd name="connsiteX235" fmla="*/ 993932 w 7868507"/>
              <a:gd name="connsiteY235" fmla="*/ 1545275 h 1682351"/>
              <a:gd name="connsiteX236" fmla="*/ 984702 w 7868507"/>
              <a:gd name="connsiteY236" fmla="*/ 1549599 h 1682351"/>
              <a:gd name="connsiteX237" fmla="*/ 951832 w 7868507"/>
              <a:gd name="connsiteY237" fmla="*/ 1564506 h 1682351"/>
              <a:gd name="connsiteX238" fmla="*/ 946909 w 7868507"/>
              <a:gd name="connsiteY238" fmla="*/ 1569506 h 1682351"/>
              <a:gd name="connsiteX239" fmla="*/ 930061 w 7868507"/>
              <a:gd name="connsiteY239" fmla="*/ 1573784 h 1682351"/>
              <a:gd name="connsiteX240" fmla="*/ 929189 w 7868507"/>
              <a:gd name="connsiteY240" fmla="*/ 1575061 h 1682351"/>
              <a:gd name="connsiteX241" fmla="*/ 913074 w 7868507"/>
              <a:gd name="connsiteY241" fmla="*/ 1580907 h 1682351"/>
              <a:gd name="connsiteX242" fmla="*/ 885532 w 7868507"/>
              <a:gd name="connsiteY242" fmla="*/ 1596205 h 1682351"/>
              <a:gd name="connsiteX243" fmla="*/ 879535 w 7868507"/>
              <a:gd name="connsiteY243" fmla="*/ 1593350 h 1682351"/>
              <a:gd name="connsiteX244" fmla="*/ 878302 w 7868507"/>
              <a:gd name="connsiteY244" fmla="*/ 1591213 h 1682351"/>
              <a:gd name="connsiteX245" fmla="*/ 870728 w 7868507"/>
              <a:gd name="connsiteY245" fmla="*/ 1595340 h 1682351"/>
              <a:gd name="connsiteX246" fmla="*/ 864075 w 7868507"/>
              <a:gd name="connsiteY246" fmla="*/ 1594517 h 1682351"/>
              <a:gd name="connsiteX247" fmla="*/ 859460 w 7868507"/>
              <a:gd name="connsiteY247" fmla="*/ 1599444 h 1682351"/>
              <a:gd name="connsiteX248" fmla="*/ 851601 w 7868507"/>
              <a:gd name="connsiteY248" fmla="*/ 1600641 h 1682351"/>
              <a:gd name="connsiteX249" fmla="*/ 841730 w 7868507"/>
              <a:gd name="connsiteY249" fmla="*/ 1600929 h 1682351"/>
              <a:gd name="connsiteX250" fmla="*/ 832963 w 7868507"/>
              <a:gd name="connsiteY250" fmla="*/ 1599055 h 1682351"/>
              <a:gd name="connsiteX251" fmla="*/ 820466 w 7868507"/>
              <a:gd name="connsiteY251" fmla="*/ 1602123 h 1682351"/>
              <a:gd name="connsiteX252" fmla="*/ 791859 w 7868507"/>
              <a:gd name="connsiteY252" fmla="*/ 1606663 h 1682351"/>
              <a:gd name="connsiteX253" fmla="*/ 770233 w 7868507"/>
              <a:gd name="connsiteY253" fmla="*/ 1610142 h 1682351"/>
              <a:gd name="connsiteX254" fmla="*/ 732594 w 7868507"/>
              <a:gd name="connsiteY254" fmla="*/ 1620226 h 1682351"/>
              <a:gd name="connsiteX255" fmla="*/ 725765 w 7868507"/>
              <a:gd name="connsiteY255" fmla="*/ 1628741 h 1682351"/>
              <a:gd name="connsiteX256" fmla="*/ 707807 w 7868507"/>
              <a:gd name="connsiteY256" fmla="*/ 1626219 h 1682351"/>
              <a:gd name="connsiteX257" fmla="*/ 702769 w 7868507"/>
              <a:gd name="connsiteY257" fmla="*/ 1617842 h 1682351"/>
              <a:gd name="connsiteX258" fmla="*/ 679694 w 7868507"/>
              <a:gd name="connsiteY258" fmla="*/ 1620699 h 1682351"/>
              <a:gd name="connsiteX259" fmla="*/ 658729 w 7868507"/>
              <a:gd name="connsiteY259" fmla="*/ 1632723 h 1682351"/>
              <a:gd name="connsiteX260" fmla="*/ 631015 w 7868507"/>
              <a:gd name="connsiteY260" fmla="*/ 1639457 h 1682351"/>
              <a:gd name="connsiteX261" fmla="*/ 614469 w 7868507"/>
              <a:gd name="connsiteY261" fmla="*/ 1643580 h 1682351"/>
              <a:gd name="connsiteX262" fmla="*/ 568137 w 7868507"/>
              <a:gd name="connsiteY262" fmla="*/ 1647197 h 1682351"/>
              <a:gd name="connsiteX263" fmla="*/ 565757 w 7868507"/>
              <a:gd name="connsiteY263" fmla="*/ 1647102 h 1682351"/>
              <a:gd name="connsiteX264" fmla="*/ 557947 w 7868507"/>
              <a:gd name="connsiteY264" fmla="*/ 1652573 h 1682351"/>
              <a:gd name="connsiteX265" fmla="*/ 557617 w 7868507"/>
              <a:gd name="connsiteY265" fmla="*/ 1653973 h 1682351"/>
              <a:gd name="connsiteX266" fmla="*/ 528578 w 7868507"/>
              <a:gd name="connsiteY266" fmla="*/ 1651276 h 1682351"/>
              <a:gd name="connsiteX267" fmla="*/ 525096 w 7868507"/>
              <a:gd name="connsiteY267" fmla="*/ 1653383 h 1682351"/>
              <a:gd name="connsiteX268" fmla="*/ 505689 w 7868507"/>
              <a:gd name="connsiteY268" fmla="*/ 1648471 h 1682351"/>
              <a:gd name="connsiteX269" fmla="*/ 495919 w 7868507"/>
              <a:gd name="connsiteY269" fmla="*/ 1647615 h 1682351"/>
              <a:gd name="connsiteX270" fmla="*/ 478476 w 7868507"/>
              <a:gd name="connsiteY270" fmla="*/ 1644401 h 1682351"/>
              <a:gd name="connsiteX271" fmla="*/ 477049 w 7868507"/>
              <a:gd name="connsiteY271" fmla="*/ 1645767 h 1682351"/>
              <a:gd name="connsiteX272" fmla="*/ 473592 w 7868507"/>
              <a:gd name="connsiteY272" fmla="*/ 1644526 h 1682351"/>
              <a:gd name="connsiteX273" fmla="*/ 471069 w 7868507"/>
              <a:gd name="connsiteY273" fmla="*/ 1646136 h 1682351"/>
              <a:gd name="connsiteX274" fmla="*/ 468193 w 7868507"/>
              <a:gd name="connsiteY274" fmla="*/ 1645716 h 1682351"/>
              <a:gd name="connsiteX275" fmla="*/ 438139 w 7868507"/>
              <a:gd name="connsiteY275" fmla="*/ 1652183 h 1682351"/>
              <a:gd name="connsiteX276" fmla="*/ 431647 w 7868507"/>
              <a:gd name="connsiteY276" fmla="*/ 1650919 h 1682351"/>
              <a:gd name="connsiteX277" fmla="*/ 426745 w 7868507"/>
              <a:gd name="connsiteY277" fmla="*/ 1655727 h 1682351"/>
              <a:gd name="connsiteX278" fmla="*/ 406042 w 7868507"/>
              <a:gd name="connsiteY278" fmla="*/ 1656992 h 1682351"/>
              <a:gd name="connsiteX279" fmla="*/ 398889 w 7868507"/>
              <a:gd name="connsiteY279" fmla="*/ 1653230 h 1682351"/>
              <a:gd name="connsiteX280" fmla="*/ 392275 w 7868507"/>
              <a:gd name="connsiteY280" fmla="*/ 1650533 h 1682351"/>
              <a:gd name="connsiteX281" fmla="*/ 391417 w 7868507"/>
              <a:gd name="connsiteY281" fmla="*/ 1650540 h 1682351"/>
              <a:gd name="connsiteX282" fmla="*/ 382811 w 7868507"/>
              <a:gd name="connsiteY282" fmla="*/ 1650624 h 1682351"/>
              <a:gd name="connsiteX283" fmla="*/ 366800 w 7868507"/>
              <a:gd name="connsiteY283" fmla="*/ 1650779 h 1682351"/>
              <a:gd name="connsiteX284" fmla="*/ 335757 w 7868507"/>
              <a:gd name="connsiteY284" fmla="*/ 1654369 h 1682351"/>
              <a:gd name="connsiteX285" fmla="*/ 265518 w 7868507"/>
              <a:gd name="connsiteY285" fmla="*/ 1637286 h 1682351"/>
              <a:gd name="connsiteX286" fmla="*/ 165785 w 7868507"/>
              <a:gd name="connsiteY286" fmla="*/ 1646368 h 1682351"/>
              <a:gd name="connsiteX287" fmla="*/ 5771 w 7868507"/>
              <a:gd name="connsiteY287" fmla="*/ 1682351 h 1682351"/>
              <a:gd name="connsiteX288" fmla="*/ 0 w 7868507"/>
              <a:gd name="connsiteY288" fmla="*/ 1682121 h 1682351"/>
              <a:gd name="connsiteX289" fmla="*/ 0 w 7868507"/>
              <a:gd name="connsiteY289" fmla="*/ 208540 h 1682351"/>
              <a:gd name="connsiteX290" fmla="*/ 1 w 7868507"/>
              <a:gd name="connsiteY290" fmla="*/ 208540 h 168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7868507" h="1682351">
                <a:moveTo>
                  <a:pt x="0" y="0"/>
                </a:moveTo>
                <a:lnTo>
                  <a:pt x="7868507" y="0"/>
                </a:lnTo>
                <a:lnTo>
                  <a:pt x="7865866" y="1824"/>
                </a:lnTo>
                <a:cubicBezTo>
                  <a:pt x="7856431" y="8442"/>
                  <a:pt x="7838680" y="21037"/>
                  <a:pt x="7837561" y="21679"/>
                </a:cubicBezTo>
                <a:cubicBezTo>
                  <a:pt x="7827334" y="28887"/>
                  <a:pt x="7786488" y="47703"/>
                  <a:pt x="7769454" y="43813"/>
                </a:cubicBezTo>
                <a:cubicBezTo>
                  <a:pt x="7776715" y="51976"/>
                  <a:pt x="7698773" y="52885"/>
                  <a:pt x="7695485" y="61050"/>
                </a:cubicBezTo>
                <a:cubicBezTo>
                  <a:pt x="7694124" y="67654"/>
                  <a:pt x="7669858" y="70842"/>
                  <a:pt x="7662356" y="73131"/>
                </a:cubicBezTo>
                <a:cubicBezTo>
                  <a:pt x="7657288" y="79798"/>
                  <a:pt x="7615644" y="67260"/>
                  <a:pt x="7602203" y="99894"/>
                </a:cubicBezTo>
                <a:cubicBezTo>
                  <a:pt x="7564102" y="102340"/>
                  <a:pt x="7563677" y="146948"/>
                  <a:pt x="7533256" y="141638"/>
                </a:cubicBezTo>
                <a:cubicBezTo>
                  <a:pt x="7525393" y="142116"/>
                  <a:pt x="7522481" y="163449"/>
                  <a:pt x="7516926" y="165418"/>
                </a:cubicBezTo>
                <a:lnTo>
                  <a:pt x="7488994" y="178287"/>
                </a:lnTo>
                <a:lnTo>
                  <a:pt x="7478335" y="185700"/>
                </a:lnTo>
                <a:lnTo>
                  <a:pt x="7458526" y="189157"/>
                </a:lnTo>
                <a:cubicBezTo>
                  <a:pt x="7448729" y="190298"/>
                  <a:pt x="7435680" y="189564"/>
                  <a:pt x="7419554" y="192546"/>
                </a:cubicBezTo>
                <a:cubicBezTo>
                  <a:pt x="7391848" y="201320"/>
                  <a:pt x="7364551" y="190112"/>
                  <a:pt x="7347574" y="213028"/>
                </a:cubicBezTo>
                <a:cubicBezTo>
                  <a:pt x="7289734" y="215419"/>
                  <a:pt x="7263297" y="236052"/>
                  <a:pt x="7205646" y="228570"/>
                </a:cubicBezTo>
                <a:cubicBezTo>
                  <a:pt x="7219384" y="234481"/>
                  <a:pt x="7148985" y="225303"/>
                  <a:pt x="7132082" y="240066"/>
                </a:cubicBezTo>
                <a:cubicBezTo>
                  <a:pt x="7098097" y="244851"/>
                  <a:pt x="7078927" y="243254"/>
                  <a:pt x="7026584" y="249305"/>
                </a:cubicBezTo>
                <a:cubicBezTo>
                  <a:pt x="6982005" y="255885"/>
                  <a:pt x="6975045" y="256084"/>
                  <a:pt x="6949796" y="259619"/>
                </a:cubicBezTo>
                <a:lnTo>
                  <a:pt x="6850243" y="278486"/>
                </a:lnTo>
                <a:lnTo>
                  <a:pt x="6848972" y="279419"/>
                </a:lnTo>
                <a:cubicBezTo>
                  <a:pt x="6842431" y="281915"/>
                  <a:pt x="6837674" y="282132"/>
                  <a:pt x="6833720" y="281340"/>
                </a:cubicBezTo>
                <a:lnTo>
                  <a:pt x="6796601" y="279778"/>
                </a:lnTo>
                <a:lnTo>
                  <a:pt x="6793249" y="281365"/>
                </a:lnTo>
                <a:lnTo>
                  <a:pt x="6761214" y="283216"/>
                </a:lnTo>
                <a:cubicBezTo>
                  <a:pt x="6761188" y="283490"/>
                  <a:pt x="6761163" y="283765"/>
                  <a:pt x="6761137" y="284040"/>
                </a:cubicBezTo>
                <a:cubicBezTo>
                  <a:pt x="6760237" y="285931"/>
                  <a:pt x="6758196" y="287407"/>
                  <a:pt x="6753708" y="288053"/>
                </a:cubicBezTo>
                <a:cubicBezTo>
                  <a:pt x="6765963" y="298767"/>
                  <a:pt x="6752991" y="292938"/>
                  <a:pt x="6738673" y="293899"/>
                </a:cubicBezTo>
                <a:cubicBezTo>
                  <a:pt x="6725584" y="299105"/>
                  <a:pt x="6686848" y="314912"/>
                  <a:pt x="6675177" y="319284"/>
                </a:cubicBezTo>
                <a:lnTo>
                  <a:pt x="6668648" y="320128"/>
                </a:lnTo>
                <a:cubicBezTo>
                  <a:pt x="6668631" y="320193"/>
                  <a:pt x="6668614" y="320260"/>
                  <a:pt x="6668596" y="320325"/>
                </a:cubicBezTo>
                <a:cubicBezTo>
                  <a:pt x="6667339" y="320894"/>
                  <a:pt x="6665255" y="321316"/>
                  <a:pt x="6661861" y="321574"/>
                </a:cubicBezTo>
                <a:lnTo>
                  <a:pt x="6644079" y="323301"/>
                </a:lnTo>
                <a:lnTo>
                  <a:pt x="6640227" y="325063"/>
                </a:lnTo>
                <a:lnTo>
                  <a:pt x="6639422" y="327491"/>
                </a:lnTo>
                <a:lnTo>
                  <a:pt x="6617073" y="336554"/>
                </a:lnTo>
                <a:cubicBezTo>
                  <a:pt x="6605813" y="334764"/>
                  <a:pt x="6572341" y="351494"/>
                  <a:pt x="6565938" y="354459"/>
                </a:cubicBezTo>
                <a:lnTo>
                  <a:pt x="6506395" y="372715"/>
                </a:lnTo>
                <a:cubicBezTo>
                  <a:pt x="6446059" y="407226"/>
                  <a:pt x="6413333" y="405459"/>
                  <a:pt x="6366803" y="421832"/>
                </a:cubicBezTo>
                <a:cubicBezTo>
                  <a:pt x="6324390" y="424230"/>
                  <a:pt x="6284368" y="425700"/>
                  <a:pt x="6245343" y="435559"/>
                </a:cubicBezTo>
                <a:cubicBezTo>
                  <a:pt x="6215336" y="440142"/>
                  <a:pt x="6196358" y="442032"/>
                  <a:pt x="6186762" y="449329"/>
                </a:cubicBezTo>
                <a:lnTo>
                  <a:pt x="6151870" y="456667"/>
                </a:lnTo>
                <a:lnTo>
                  <a:pt x="6094791" y="467108"/>
                </a:lnTo>
                <a:cubicBezTo>
                  <a:pt x="6094657" y="467835"/>
                  <a:pt x="6094521" y="468561"/>
                  <a:pt x="6094387" y="469288"/>
                </a:cubicBezTo>
                <a:lnTo>
                  <a:pt x="6088888" y="472662"/>
                </a:lnTo>
                <a:lnTo>
                  <a:pt x="6079322" y="480342"/>
                </a:lnTo>
                <a:lnTo>
                  <a:pt x="6060058" y="490885"/>
                </a:lnTo>
                <a:lnTo>
                  <a:pt x="6059271" y="490563"/>
                </a:lnTo>
                <a:cubicBezTo>
                  <a:pt x="6057130" y="490070"/>
                  <a:pt x="6054850" y="490140"/>
                  <a:pt x="6052214" y="491388"/>
                </a:cubicBezTo>
                <a:cubicBezTo>
                  <a:pt x="6043152" y="492025"/>
                  <a:pt x="6015622" y="492143"/>
                  <a:pt x="6004898" y="494385"/>
                </a:cubicBezTo>
                <a:cubicBezTo>
                  <a:pt x="5999647" y="497933"/>
                  <a:pt x="5993947" y="501457"/>
                  <a:pt x="5987859" y="504838"/>
                </a:cubicBezTo>
                <a:lnTo>
                  <a:pt x="5984113" y="506697"/>
                </a:lnTo>
                <a:lnTo>
                  <a:pt x="5983909" y="506630"/>
                </a:lnTo>
                <a:cubicBezTo>
                  <a:pt x="5982816" y="506817"/>
                  <a:pt x="5981478" y="507345"/>
                  <a:pt x="5979696" y="508387"/>
                </a:cubicBezTo>
                <a:lnTo>
                  <a:pt x="5931986" y="510495"/>
                </a:lnTo>
                <a:cubicBezTo>
                  <a:pt x="5909485" y="515471"/>
                  <a:pt x="5891640" y="509415"/>
                  <a:pt x="5873354" y="520717"/>
                </a:cubicBezTo>
                <a:cubicBezTo>
                  <a:pt x="5862814" y="523027"/>
                  <a:pt x="5852640" y="524240"/>
                  <a:pt x="5843006" y="525739"/>
                </a:cubicBezTo>
                <a:lnTo>
                  <a:pt x="5825737" y="530029"/>
                </a:lnTo>
                <a:lnTo>
                  <a:pt x="5812271" y="536366"/>
                </a:lnTo>
                <a:cubicBezTo>
                  <a:pt x="5756812" y="585055"/>
                  <a:pt x="5726733" y="582561"/>
                  <a:pt x="5683965" y="605660"/>
                </a:cubicBezTo>
                <a:cubicBezTo>
                  <a:pt x="5644981" y="609044"/>
                  <a:pt x="5608194" y="611118"/>
                  <a:pt x="5572324" y="625027"/>
                </a:cubicBezTo>
                <a:lnTo>
                  <a:pt x="5556903" y="628786"/>
                </a:lnTo>
                <a:lnTo>
                  <a:pt x="5553544" y="627847"/>
                </a:lnTo>
                <a:lnTo>
                  <a:pt x="5526889" y="632098"/>
                </a:lnTo>
                <a:lnTo>
                  <a:pt x="5521078" y="637584"/>
                </a:lnTo>
                <a:lnTo>
                  <a:pt x="5512534" y="637267"/>
                </a:lnTo>
                <a:cubicBezTo>
                  <a:pt x="5504747" y="639009"/>
                  <a:pt x="5481345" y="646244"/>
                  <a:pt x="5474353" y="648039"/>
                </a:cubicBezTo>
                <a:lnTo>
                  <a:pt x="5470584" y="648039"/>
                </a:lnTo>
                <a:lnTo>
                  <a:pt x="5467496" y="650003"/>
                </a:lnTo>
                <a:lnTo>
                  <a:pt x="5462885" y="649269"/>
                </a:lnTo>
                <a:lnTo>
                  <a:pt x="5461190" y="650833"/>
                </a:lnTo>
                <a:lnTo>
                  <a:pt x="5438256" y="650162"/>
                </a:lnTo>
                <a:lnTo>
                  <a:pt x="5425515" y="650724"/>
                </a:lnTo>
                <a:lnTo>
                  <a:pt x="5399851" y="648648"/>
                </a:lnTo>
                <a:lnTo>
                  <a:pt x="5395578" y="651245"/>
                </a:lnTo>
                <a:lnTo>
                  <a:pt x="5357693" y="652764"/>
                </a:lnTo>
                <a:cubicBezTo>
                  <a:pt x="5357603" y="653244"/>
                  <a:pt x="5357512" y="653723"/>
                  <a:pt x="5357422" y="654203"/>
                </a:cubicBezTo>
                <a:lnTo>
                  <a:pt x="5347920" y="660769"/>
                </a:lnTo>
                <a:lnTo>
                  <a:pt x="5344829" y="661019"/>
                </a:lnTo>
                <a:cubicBezTo>
                  <a:pt x="5307153" y="665059"/>
                  <a:pt x="5332651" y="677514"/>
                  <a:pt x="5285263" y="671313"/>
                </a:cubicBezTo>
                <a:cubicBezTo>
                  <a:pt x="5280405" y="677746"/>
                  <a:pt x="5274454" y="678943"/>
                  <a:pt x="5264305" y="677803"/>
                </a:cubicBezTo>
                <a:cubicBezTo>
                  <a:pt x="5246014" y="680189"/>
                  <a:pt x="5247969" y="694161"/>
                  <a:pt x="5229182" y="688503"/>
                </a:cubicBezTo>
                <a:cubicBezTo>
                  <a:pt x="5232786" y="695611"/>
                  <a:pt x="5194630" y="696876"/>
                  <a:pt x="5203382" y="703484"/>
                </a:cubicBezTo>
                <a:cubicBezTo>
                  <a:pt x="5191747" y="712293"/>
                  <a:pt x="5185418" y="701775"/>
                  <a:pt x="5173833" y="709660"/>
                </a:cubicBezTo>
                <a:cubicBezTo>
                  <a:pt x="5160556" y="713156"/>
                  <a:pt x="5181164" y="700314"/>
                  <a:pt x="5166382" y="702062"/>
                </a:cubicBezTo>
                <a:cubicBezTo>
                  <a:pt x="5152981" y="704685"/>
                  <a:pt x="5149341" y="697471"/>
                  <a:pt x="5142858" y="702153"/>
                </a:cubicBezTo>
                <a:cubicBezTo>
                  <a:pt x="5140697" y="703712"/>
                  <a:pt x="5138223" y="706594"/>
                  <a:pt x="5134964" y="711602"/>
                </a:cubicBezTo>
                <a:cubicBezTo>
                  <a:pt x="5116062" y="710281"/>
                  <a:pt x="5112766" y="718879"/>
                  <a:pt x="5087368" y="727066"/>
                </a:cubicBezTo>
                <a:cubicBezTo>
                  <a:pt x="5076462" y="724359"/>
                  <a:pt x="5067967" y="727957"/>
                  <a:pt x="5059763" y="733651"/>
                </a:cubicBezTo>
                <a:cubicBezTo>
                  <a:pt x="5047285" y="735133"/>
                  <a:pt x="5035444" y="738447"/>
                  <a:pt x="5023240" y="742299"/>
                </a:cubicBezTo>
                <a:lnTo>
                  <a:pt x="5007406" y="747156"/>
                </a:lnTo>
                <a:lnTo>
                  <a:pt x="4995851" y="746560"/>
                </a:lnTo>
                <a:cubicBezTo>
                  <a:pt x="4991224" y="747463"/>
                  <a:pt x="4986919" y="747840"/>
                  <a:pt x="4983107" y="748274"/>
                </a:cubicBezTo>
                <a:lnTo>
                  <a:pt x="4973068" y="750600"/>
                </a:lnTo>
                <a:lnTo>
                  <a:pt x="4967642" y="756164"/>
                </a:lnTo>
                <a:lnTo>
                  <a:pt x="4958938" y="756308"/>
                </a:lnTo>
                <a:lnTo>
                  <a:pt x="4949594" y="761504"/>
                </a:lnTo>
                <a:lnTo>
                  <a:pt x="4947761" y="759559"/>
                </a:lnTo>
                <a:lnTo>
                  <a:pt x="4939683" y="757589"/>
                </a:lnTo>
                <a:lnTo>
                  <a:pt x="4905733" y="776774"/>
                </a:lnTo>
                <a:cubicBezTo>
                  <a:pt x="4896707" y="781329"/>
                  <a:pt x="4889057" y="783325"/>
                  <a:pt x="4885524" y="784914"/>
                </a:cubicBezTo>
                <a:lnTo>
                  <a:pt x="4884537" y="786309"/>
                </a:lnTo>
                <a:lnTo>
                  <a:pt x="4863207" y="792997"/>
                </a:lnTo>
                <a:lnTo>
                  <a:pt x="4857388" y="798678"/>
                </a:lnTo>
                <a:cubicBezTo>
                  <a:pt x="4843193" y="806581"/>
                  <a:pt x="4824167" y="805577"/>
                  <a:pt x="4816499" y="818246"/>
                </a:cubicBezTo>
                <a:cubicBezTo>
                  <a:pt x="4812647" y="821244"/>
                  <a:pt x="4808821" y="822962"/>
                  <a:pt x="4805033" y="823877"/>
                </a:cubicBezTo>
                <a:lnTo>
                  <a:pt x="4794341" y="824641"/>
                </a:lnTo>
                <a:lnTo>
                  <a:pt x="4791139" y="821265"/>
                </a:lnTo>
                <a:lnTo>
                  <a:pt x="4784697" y="823709"/>
                </a:lnTo>
                <a:lnTo>
                  <a:pt x="4782810" y="823507"/>
                </a:lnTo>
                <a:cubicBezTo>
                  <a:pt x="4779205" y="823102"/>
                  <a:pt x="4775651" y="822843"/>
                  <a:pt x="4772164" y="823203"/>
                </a:cubicBezTo>
                <a:cubicBezTo>
                  <a:pt x="4777656" y="842476"/>
                  <a:pt x="4743396" y="829438"/>
                  <a:pt x="4753756" y="843711"/>
                </a:cubicBezTo>
                <a:cubicBezTo>
                  <a:pt x="4735544" y="849041"/>
                  <a:pt x="4750178" y="861228"/>
                  <a:pt x="4727551" y="851537"/>
                </a:cubicBezTo>
                <a:cubicBezTo>
                  <a:pt x="4699946" y="874427"/>
                  <a:pt x="4652821" y="902023"/>
                  <a:pt x="4631760" y="932126"/>
                </a:cubicBezTo>
                <a:cubicBezTo>
                  <a:pt x="4606537" y="943038"/>
                  <a:pt x="4602512" y="938987"/>
                  <a:pt x="4584082" y="949940"/>
                </a:cubicBezTo>
                <a:cubicBezTo>
                  <a:pt x="4584818" y="973908"/>
                  <a:pt x="4539784" y="951314"/>
                  <a:pt x="4523312" y="974005"/>
                </a:cubicBezTo>
                <a:lnTo>
                  <a:pt x="4463504" y="996548"/>
                </a:lnTo>
                <a:lnTo>
                  <a:pt x="4452680" y="1008042"/>
                </a:lnTo>
                <a:lnTo>
                  <a:pt x="4445284" y="1009976"/>
                </a:lnTo>
                <a:lnTo>
                  <a:pt x="4407084" y="1025274"/>
                </a:lnTo>
                <a:lnTo>
                  <a:pt x="4398766" y="1022420"/>
                </a:lnTo>
                <a:lnTo>
                  <a:pt x="4397057" y="1020283"/>
                </a:lnTo>
                <a:lnTo>
                  <a:pt x="4386552" y="1024409"/>
                </a:lnTo>
                <a:lnTo>
                  <a:pt x="4377324" y="1023587"/>
                </a:lnTo>
                <a:lnTo>
                  <a:pt x="4370923" y="1028513"/>
                </a:lnTo>
                <a:lnTo>
                  <a:pt x="4360023" y="1029711"/>
                </a:lnTo>
                <a:cubicBezTo>
                  <a:pt x="4355937" y="1029719"/>
                  <a:pt x="4351336" y="1029614"/>
                  <a:pt x="4346335" y="1029999"/>
                </a:cubicBezTo>
                <a:lnTo>
                  <a:pt x="4334175" y="1028124"/>
                </a:lnTo>
                <a:lnTo>
                  <a:pt x="4316842" y="1031192"/>
                </a:lnTo>
                <a:cubicBezTo>
                  <a:pt x="4303471" y="1033665"/>
                  <a:pt x="4290547" y="1035645"/>
                  <a:pt x="4277163" y="1035732"/>
                </a:cubicBezTo>
                <a:cubicBezTo>
                  <a:pt x="4267809" y="1040481"/>
                  <a:pt x="4258392" y="1043112"/>
                  <a:pt x="4247171" y="1039212"/>
                </a:cubicBezTo>
                <a:cubicBezTo>
                  <a:pt x="4219321" y="1044529"/>
                  <a:pt x="4214817" y="1052707"/>
                  <a:pt x="4194968" y="1049296"/>
                </a:cubicBezTo>
                <a:cubicBezTo>
                  <a:pt x="4190926" y="1053911"/>
                  <a:pt x="4187967" y="1056500"/>
                  <a:pt x="4185496" y="1057811"/>
                </a:cubicBezTo>
                <a:cubicBezTo>
                  <a:pt x="4178081" y="1061743"/>
                  <a:pt x="4175081" y="1054170"/>
                  <a:pt x="4160588" y="1055289"/>
                </a:cubicBezTo>
                <a:cubicBezTo>
                  <a:pt x="4144737" y="1055386"/>
                  <a:pt x="4168066" y="1044910"/>
                  <a:pt x="4153601" y="1046911"/>
                </a:cubicBezTo>
                <a:cubicBezTo>
                  <a:pt x="4140408" y="1053461"/>
                  <a:pt x="4134952" y="1042305"/>
                  <a:pt x="4121597" y="1049768"/>
                </a:cubicBezTo>
                <a:cubicBezTo>
                  <a:pt x="4130078" y="1057306"/>
                  <a:pt x="4089547" y="1054328"/>
                  <a:pt x="4092519" y="1061793"/>
                </a:cubicBezTo>
                <a:cubicBezTo>
                  <a:pt x="4073305" y="1054083"/>
                  <a:pt x="4073723" y="1068186"/>
                  <a:pt x="4054082" y="1068526"/>
                </a:cubicBezTo>
                <a:cubicBezTo>
                  <a:pt x="4043475" y="1066267"/>
                  <a:pt x="4037035" y="1066795"/>
                  <a:pt x="4031133" y="1072650"/>
                </a:cubicBezTo>
                <a:cubicBezTo>
                  <a:pt x="3981712" y="1061225"/>
                  <a:pt x="4007226" y="1076435"/>
                  <a:pt x="3966873" y="1076267"/>
                </a:cubicBezTo>
                <a:lnTo>
                  <a:pt x="3963573" y="1076172"/>
                </a:lnTo>
                <a:lnTo>
                  <a:pt x="3952740" y="1081643"/>
                </a:lnTo>
                <a:cubicBezTo>
                  <a:pt x="3952588" y="1082109"/>
                  <a:pt x="3952435" y="1082575"/>
                  <a:pt x="3952284" y="1083043"/>
                </a:cubicBezTo>
                <a:lnTo>
                  <a:pt x="3912008" y="1080346"/>
                </a:lnTo>
                <a:lnTo>
                  <a:pt x="3907178" y="1082452"/>
                </a:lnTo>
                <a:lnTo>
                  <a:pt x="3880262" y="1077541"/>
                </a:lnTo>
                <a:lnTo>
                  <a:pt x="3866711" y="1076684"/>
                </a:lnTo>
                <a:lnTo>
                  <a:pt x="3842517" y="1073470"/>
                </a:lnTo>
                <a:lnTo>
                  <a:pt x="3840538" y="1074837"/>
                </a:lnTo>
                <a:lnTo>
                  <a:pt x="3835745" y="1073596"/>
                </a:lnTo>
                <a:lnTo>
                  <a:pt x="3832245" y="1075205"/>
                </a:lnTo>
                <a:lnTo>
                  <a:pt x="3828256" y="1074786"/>
                </a:lnTo>
                <a:cubicBezTo>
                  <a:pt x="3820644" y="1075794"/>
                  <a:pt x="3795021" y="1080386"/>
                  <a:pt x="3786574" y="1081253"/>
                </a:cubicBezTo>
                <a:lnTo>
                  <a:pt x="3777568" y="1079989"/>
                </a:lnTo>
                <a:lnTo>
                  <a:pt x="3770769" y="1084796"/>
                </a:lnTo>
                <a:lnTo>
                  <a:pt x="3742056" y="1086062"/>
                </a:lnTo>
                <a:lnTo>
                  <a:pt x="3732135" y="1082300"/>
                </a:lnTo>
                <a:lnTo>
                  <a:pt x="3722961" y="1079602"/>
                </a:lnTo>
                <a:lnTo>
                  <a:pt x="3721773" y="1079610"/>
                </a:lnTo>
                <a:lnTo>
                  <a:pt x="3709837" y="1079694"/>
                </a:lnTo>
                <a:lnTo>
                  <a:pt x="3687629" y="1079849"/>
                </a:lnTo>
                <a:cubicBezTo>
                  <a:pt x="3673456" y="1080105"/>
                  <a:pt x="3659080" y="1080912"/>
                  <a:pt x="3644574" y="1083439"/>
                </a:cubicBezTo>
                <a:cubicBezTo>
                  <a:pt x="3589095" y="1070946"/>
                  <a:pt x="3593887" y="1069803"/>
                  <a:pt x="3547156" y="1066356"/>
                </a:cubicBezTo>
                <a:cubicBezTo>
                  <a:pt x="3524419" y="1052844"/>
                  <a:pt x="3435948" y="1076852"/>
                  <a:pt x="3408831" y="1075438"/>
                </a:cubicBezTo>
                <a:cubicBezTo>
                  <a:pt x="3341934" y="1084022"/>
                  <a:pt x="3199862" y="1123979"/>
                  <a:pt x="3114039" y="1109327"/>
                </a:cubicBezTo>
                <a:cubicBezTo>
                  <a:pt x="3092859" y="1111484"/>
                  <a:pt x="3063890" y="1116528"/>
                  <a:pt x="3051319" y="1116688"/>
                </a:cubicBezTo>
                <a:lnTo>
                  <a:pt x="3010058" y="1118821"/>
                </a:lnTo>
                <a:lnTo>
                  <a:pt x="2941155" y="1141827"/>
                </a:lnTo>
                <a:cubicBezTo>
                  <a:pt x="2906040" y="1127149"/>
                  <a:pt x="2906331" y="1144134"/>
                  <a:pt x="2862733" y="1149849"/>
                </a:cubicBezTo>
                <a:cubicBezTo>
                  <a:pt x="2846732" y="1145242"/>
                  <a:pt x="2772044" y="1145386"/>
                  <a:pt x="2762853" y="1155888"/>
                </a:cubicBezTo>
                <a:cubicBezTo>
                  <a:pt x="2752600" y="1158438"/>
                  <a:pt x="2740554" y="1155224"/>
                  <a:pt x="2735957" y="1166296"/>
                </a:cubicBezTo>
                <a:cubicBezTo>
                  <a:pt x="2728293" y="1179691"/>
                  <a:pt x="2692123" y="1160594"/>
                  <a:pt x="2697453" y="1175920"/>
                </a:cubicBezTo>
                <a:cubicBezTo>
                  <a:pt x="2671775" y="1162864"/>
                  <a:pt x="2651911" y="1191050"/>
                  <a:pt x="2630587" y="1198561"/>
                </a:cubicBezTo>
                <a:cubicBezTo>
                  <a:pt x="2610325" y="1198229"/>
                  <a:pt x="2600793" y="1205603"/>
                  <a:pt x="2554087" y="1210615"/>
                </a:cubicBezTo>
                <a:cubicBezTo>
                  <a:pt x="2531792" y="1195398"/>
                  <a:pt x="2507411" y="1222739"/>
                  <a:pt x="2466063" y="1202949"/>
                </a:cubicBezTo>
                <a:cubicBezTo>
                  <a:pt x="2464801" y="1205165"/>
                  <a:pt x="2452486" y="1203160"/>
                  <a:pt x="2417946" y="1202719"/>
                </a:cubicBezTo>
                <a:cubicBezTo>
                  <a:pt x="2383405" y="1202277"/>
                  <a:pt x="2310873" y="1202063"/>
                  <a:pt x="2258819" y="1200304"/>
                </a:cubicBezTo>
                <a:cubicBezTo>
                  <a:pt x="2199732" y="1200698"/>
                  <a:pt x="2226373" y="1222055"/>
                  <a:pt x="2148771" y="1198564"/>
                </a:cubicBezTo>
                <a:cubicBezTo>
                  <a:pt x="2142871" y="1211179"/>
                  <a:pt x="2133698" y="1212428"/>
                  <a:pt x="2117137" y="1207800"/>
                </a:cubicBezTo>
                <a:cubicBezTo>
                  <a:pt x="2088573" y="1208890"/>
                  <a:pt x="2095766" y="1239016"/>
                  <a:pt x="2064067" y="1222897"/>
                </a:cubicBezTo>
                <a:cubicBezTo>
                  <a:pt x="2043442" y="1230104"/>
                  <a:pt x="2024354" y="1222318"/>
                  <a:pt x="2011154" y="1227589"/>
                </a:cubicBezTo>
                <a:lnTo>
                  <a:pt x="1967562" y="1238053"/>
                </a:lnTo>
                <a:cubicBezTo>
                  <a:pt x="1943445" y="1241153"/>
                  <a:pt x="1936681" y="1218694"/>
                  <a:pt x="1925305" y="1239652"/>
                </a:cubicBezTo>
                <a:lnTo>
                  <a:pt x="1903633" y="1234971"/>
                </a:lnTo>
                <a:lnTo>
                  <a:pt x="1878608" y="1229903"/>
                </a:lnTo>
                <a:cubicBezTo>
                  <a:pt x="1865432" y="1226444"/>
                  <a:pt x="1871623" y="1230353"/>
                  <a:pt x="1843617" y="1224887"/>
                </a:cubicBezTo>
                <a:cubicBezTo>
                  <a:pt x="1825673" y="1239930"/>
                  <a:pt x="1796410" y="1228866"/>
                  <a:pt x="1749265" y="1228560"/>
                </a:cubicBezTo>
                <a:lnTo>
                  <a:pt x="1650050" y="1231064"/>
                </a:lnTo>
                <a:lnTo>
                  <a:pt x="1625906" y="1240466"/>
                </a:lnTo>
                <a:cubicBezTo>
                  <a:pt x="1625817" y="1241492"/>
                  <a:pt x="1625727" y="1242517"/>
                  <a:pt x="1625638" y="1243542"/>
                </a:cubicBezTo>
                <a:lnTo>
                  <a:pt x="1621994" y="1248302"/>
                </a:lnTo>
                <a:lnTo>
                  <a:pt x="1615654" y="1259137"/>
                </a:lnTo>
                <a:lnTo>
                  <a:pt x="1602888" y="1274010"/>
                </a:lnTo>
                <a:lnTo>
                  <a:pt x="1602366" y="1273557"/>
                </a:lnTo>
                <a:cubicBezTo>
                  <a:pt x="1600947" y="1272861"/>
                  <a:pt x="1599436" y="1272961"/>
                  <a:pt x="1597689" y="1274721"/>
                </a:cubicBezTo>
                <a:cubicBezTo>
                  <a:pt x="1591684" y="1275620"/>
                  <a:pt x="1573440" y="1275786"/>
                  <a:pt x="1566332" y="1278948"/>
                </a:cubicBezTo>
                <a:cubicBezTo>
                  <a:pt x="1562852" y="1283954"/>
                  <a:pt x="1559075" y="1288927"/>
                  <a:pt x="1555040" y="1293696"/>
                </a:cubicBezTo>
                <a:lnTo>
                  <a:pt x="1552558" y="1296317"/>
                </a:lnTo>
                <a:lnTo>
                  <a:pt x="1552423" y="1296224"/>
                </a:lnTo>
                <a:cubicBezTo>
                  <a:pt x="1551698" y="1296488"/>
                  <a:pt x="1550811" y="1297233"/>
                  <a:pt x="1549631" y="1298702"/>
                </a:cubicBezTo>
                <a:lnTo>
                  <a:pt x="1518013" y="1301677"/>
                </a:lnTo>
                <a:cubicBezTo>
                  <a:pt x="1503101" y="1308697"/>
                  <a:pt x="1491274" y="1300153"/>
                  <a:pt x="1479156" y="1316098"/>
                </a:cubicBezTo>
                <a:cubicBezTo>
                  <a:pt x="1465186" y="1322615"/>
                  <a:pt x="1452185" y="1322947"/>
                  <a:pt x="1441079" y="1332684"/>
                </a:cubicBezTo>
                <a:cubicBezTo>
                  <a:pt x="1435555" y="1330684"/>
                  <a:pt x="1430746" y="1331145"/>
                  <a:pt x="1427483" y="1339810"/>
                </a:cubicBezTo>
                <a:cubicBezTo>
                  <a:pt x="1414128" y="1344023"/>
                  <a:pt x="1409403" y="1336269"/>
                  <a:pt x="1402408" y="1347572"/>
                </a:cubicBezTo>
                <a:cubicBezTo>
                  <a:pt x="1392551" y="1336117"/>
                  <a:pt x="1393098" y="1342070"/>
                  <a:pt x="1390401" y="1348064"/>
                </a:cubicBezTo>
                <a:lnTo>
                  <a:pt x="1389965" y="1348612"/>
                </a:lnTo>
                <a:lnTo>
                  <a:pt x="1388601" y="1346953"/>
                </a:lnTo>
                <a:lnTo>
                  <a:pt x="1380844" y="1350384"/>
                </a:lnTo>
                <a:lnTo>
                  <a:pt x="1378861" y="1352221"/>
                </a:lnTo>
                <a:cubicBezTo>
                  <a:pt x="1377460" y="1353281"/>
                  <a:pt x="1376483" y="1353720"/>
                  <a:pt x="1375758" y="1353731"/>
                </a:cubicBezTo>
                <a:lnTo>
                  <a:pt x="1375650" y="1353592"/>
                </a:lnTo>
                <a:lnTo>
                  <a:pt x="1372804" y="1355351"/>
                </a:lnTo>
                <a:cubicBezTo>
                  <a:pt x="1368066" y="1358724"/>
                  <a:pt x="1363523" y="1362386"/>
                  <a:pt x="1359249" y="1366189"/>
                </a:cubicBezTo>
                <a:cubicBezTo>
                  <a:pt x="1355111" y="1360199"/>
                  <a:pt x="1345759" y="1369902"/>
                  <a:pt x="1340780" y="1366894"/>
                </a:cubicBezTo>
                <a:lnTo>
                  <a:pt x="1337816" y="1359128"/>
                </a:lnTo>
                <a:lnTo>
                  <a:pt x="1335560" y="1360910"/>
                </a:lnTo>
                <a:lnTo>
                  <a:pt x="1331292" y="1365723"/>
                </a:lnTo>
                <a:cubicBezTo>
                  <a:pt x="1330626" y="1366376"/>
                  <a:pt x="1330143" y="1366473"/>
                  <a:pt x="1329826" y="1365581"/>
                </a:cubicBezTo>
                <a:cubicBezTo>
                  <a:pt x="1327198" y="1366438"/>
                  <a:pt x="1318609" y="1370320"/>
                  <a:pt x="1315524" y="1370869"/>
                </a:cubicBezTo>
                <a:lnTo>
                  <a:pt x="1311310" y="1368878"/>
                </a:lnTo>
                <a:lnTo>
                  <a:pt x="1309448" y="1368851"/>
                </a:lnTo>
                <a:lnTo>
                  <a:pt x="1301298" y="1377498"/>
                </a:lnTo>
                <a:lnTo>
                  <a:pt x="1296925" y="1380996"/>
                </a:lnTo>
                <a:lnTo>
                  <a:pt x="1269267" y="1411589"/>
                </a:lnTo>
                <a:lnTo>
                  <a:pt x="1221707" y="1427353"/>
                </a:lnTo>
                <a:cubicBezTo>
                  <a:pt x="1207203" y="1448075"/>
                  <a:pt x="1174765" y="1420621"/>
                  <a:pt x="1173283" y="1444522"/>
                </a:cubicBezTo>
                <a:cubicBezTo>
                  <a:pt x="1158285" y="1453361"/>
                  <a:pt x="1155560" y="1448889"/>
                  <a:pt x="1135382" y="1456933"/>
                </a:cubicBezTo>
                <a:cubicBezTo>
                  <a:pt x="1116745" y="1484511"/>
                  <a:pt x="1078431" y="1506705"/>
                  <a:pt x="1055416" y="1526389"/>
                </a:cubicBezTo>
                <a:cubicBezTo>
                  <a:pt x="1038974" y="1514246"/>
                  <a:pt x="1049103" y="1527982"/>
                  <a:pt x="1034752" y="1531257"/>
                </a:cubicBezTo>
                <a:cubicBezTo>
                  <a:pt x="1041441" y="1546591"/>
                  <a:pt x="1016408" y="1529831"/>
                  <a:pt x="1018956" y="1549595"/>
                </a:cubicBezTo>
                <a:cubicBezTo>
                  <a:pt x="1016264" y="1549565"/>
                  <a:pt x="1013575" y="1548913"/>
                  <a:pt x="1010858" y="1548110"/>
                </a:cubicBezTo>
                <a:lnTo>
                  <a:pt x="1009435" y="1547700"/>
                </a:lnTo>
                <a:lnTo>
                  <a:pt x="1004312" y="1549413"/>
                </a:lnTo>
                <a:lnTo>
                  <a:pt x="1002155" y="1545703"/>
                </a:lnTo>
                <a:lnTo>
                  <a:pt x="993932" y="1545275"/>
                </a:lnTo>
                <a:cubicBezTo>
                  <a:pt x="990963" y="1545764"/>
                  <a:pt x="987897" y="1547047"/>
                  <a:pt x="984702" y="1549599"/>
                </a:cubicBezTo>
                <a:cubicBezTo>
                  <a:pt x="977771" y="1561338"/>
                  <a:pt x="963339" y="1558228"/>
                  <a:pt x="951832" y="1564506"/>
                </a:cubicBezTo>
                <a:lnTo>
                  <a:pt x="946909" y="1569506"/>
                </a:lnTo>
                <a:lnTo>
                  <a:pt x="930061" y="1573784"/>
                </a:lnTo>
                <a:lnTo>
                  <a:pt x="929189" y="1575061"/>
                </a:lnTo>
                <a:cubicBezTo>
                  <a:pt x="926358" y="1576248"/>
                  <a:pt x="920350" y="1577383"/>
                  <a:pt x="913074" y="1580907"/>
                </a:cubicBezTo>
                <a:lnTo>
                  <a:pt x="885532" y="1596205"/>
                </a:lnTo>
                <a:lnTo>
                  <a:pt x="879535" y="1593350"/>
                </a:lnTo>
                <a:lnTo>
                  <a:pt x="878302" y="1591213"/>
                </a:lnTo>
                <a:lnTo>
                  <a:pt x="870728" y="1595340"/>
                </a:lnTo>
                <a:lnTo>
                  <a:pt x="864075" y="1594517"/>
                </a:lnTo>
                <a:lnTo>
                  <a:pt x="859460" y="1599444"/>
                </a:lnTo>
                <a:lnTo>
                  <a:pt x="851601" y="1600641"/>
                </a:lnTo>
                <a:cubicBezTo>
                  <a:pt x="848654" y="1600649"/>
                  <a:pt x="845337" y="1600545"/>
                  <a:pt x="841730" y="1600929"/>
                </a:cubicBezTo>
                <a:lnTo>
                  <a:pt x="832963" y="1599055"/>
                </a:lnTo>
                <a:lnTo>
                  <a:pt x="820466" y="1602123"/>
                </a:lnTo>
                <a:cubicBezTo>
                  <a:pt x="810825" y="1604596"/>
                  <a:pt x="801507" y="1606575"/>
                  <a:pt x="791859" y="1606663"/>
                </a:cubicBezTo>
                <a:cubicBezTo>
                  <a:pt x="785113" y="1611411"/>
                  <a:pt x="778324" y="1614043"/>
                  <a:pt x="770233" y="1610142"/>
                </a:cubicBezTo>
                <a:cubicBezTo>
                  <a:pt x="750154" y="1615459"/>
                  <a:pt x="746906" y="1623638"/>
                  <a:pt x="732594" y="1620226"/>
                </a:cubicBezTo>
                <a:cubicBezTo>
                  <a:pt x="729681" y="1624842"/>
                  <a:pt x="727547" y="1627431"/>
                  <a:pt x="725765" y="1628741"/>
                </a:cubicBezTo>
                <a:cubicBezTo>
                  <a:pt x="720419" y="1632674"/>
                  <a:pt x="718256" y="1625100"/>
                  <a:pt x="707807" y="1626219"/>
                </a:cubicBezTo>
                <a:cubicBezTo>
                  <a:pt x="696378" y="1626316"/>
                  <a:pt x="713198" y="1615841"/>
                  <a:pt x="702769" y="1617842"/>
                </a:cubicBezTo>
                <a:cubicBezTo>
                  <a:pt x="693256" y="1624391"/>
                  <a:pt x="689323" y="1613235"/>
                  <a:pt x="679694" y="1620699"/>
                </a:cubicBezTo>
                <a:cubicBezTo>
                  <a:pt x="685809" y="1628237"/>
                  <a:pt x="656585" y="1625258"/>
                  <a:pt x="658729" y="1632723"/>
                </a:cubicBezTo>
                <a:cubicBezTo>
                  <a:pt x="644875" y="1625014"/>
                  <a:pt x="645176" y="1639116"/>
                  <a:pt x="631015" y="1639457"/>
                </a:cubicBezTo>
                <a:cubicBezTo>
                  <a:pt x="623368" y="1637197"/>
                  <a:pt x="618725" y="1637726"/>
                  <a:pt x="614469" y="1643580"/>
                </a:cubicBezTo>
                <a:cubicBezTo>
                  <a:pt x="578836" y="1632156"/>
                  <a:pt x="597232" y="1647365"/>
                  <a:pt x="568137" y="1647197"/>
                </a:cubicBezTo>
                <a:lnTo>
                  <a:pt x="565757" y="1647102"/>
                </a:lnTo>
                <a:lnTo>
                  <a:pt x="557947" y="1652573"/>
                </a:lnTo>
                <a:cubicBezTo>
                  <a:pt x="557837" y="1653040"/>
                  <a:pt x="557727" y="1653506"/>
                  <a:pt x="557617" y="1653973"/>
                </a:cubicBezTo>
                <a:lnTo>
                  <a:pt x="528578" y="1651276"/>
                </a:lnTo>
                <a:lnTo>
                  <a:pt x="525096" y="1653383"/>
                </a:lnTo>
                <a:lnTo>
                  <a:pt x="505689" y="1648471"/>
                </a:lnTo>
                <a:lnTo>
                  <a:pt x="495919" y="1647615"/>
                </a:lnTo>
                <a:lnTo>
                  <a:pt x="478476" y="1644401"/>
                </a:lnTo>
                <a:lnTo>
                  <a:pt x="477049" y="1645767"/>
                </a:lnTo>
                <a:lnTo>
                  <a:pt x="473592" y="1644526"/>
                </a:lnTo>
                <a:lnTo>
                  <a:pt x="471069" y="1646136"/>
                </a:lnTo>
                <a:lnTo>
                  <a:pt x="468193" y="1645716"/>
                </a:lnTo>
                <a:cubicBezTo>
                  <a:pt x="462704" y="1646724"/>
                  <a:pt x="444230" y="1651316"/>
                  <a:pt x="438139" y="1652183"/>
                </a:cubicBezTo>
                <a:lnTo>
                  <a:pt x="431647" y="1650919"/>
                </a:lnTo>
                <a:lnTo>
                  <a:pt x="426745" y="1655727"/>
                </a:lnTo>
                <a:lnTo>
                  <a:pt x="406042" y="1656992"/>
                </a:lnTo>
                <a:lnTo>
                  <a:pt x="398889" y="1653230"/>
                </a:lnTo>
                <a:lnTo>
                  <a:pt x="392275" y="1650533"/>
                </a:lnTo>
                <a:lnTo>
                  <a:pt x="391417" y="1650540"/>
                </a:lnTo>
                <a:lnTo>
                  <a:pt x="382811" y="1650624"/>
                </a:lnTo>
                <a:lnTo>
                  <a:pt x="366800" y="1650779"/>
                </a:lnTo>
                <a:cubicBezTo>
                  <a:pt x="356581" y="1651035"/>
                  <a:pt x="346216" y="1651842"/>
                  <a:pt x="335757" y="1654369"/>
                </a:cubicBezTo>
                <a:cubicBezTo>
                  <a:pt x="295757" y="1641876"/>
                  <a:pt x="299211" y="1640734"/>
                  <a:pt x="265518" y="1637286"/>
                </a:cubicBezTo>
                <a:cubicBezTo>
                  <a:pt x="249125" y="1623774"/>
                  <a:pt x="185336" y="1647782"/>
                  <a:pt x="165785" y="1646368"/>
                </a:cubicBezTo>
                <a:cubicBezTo>
                  <a:pt x="129610" y="1652806"/>
                  <a:pt x="62947" y="1676892"/>
                  <a:pt x="5771" y="1682351"/>
                </a:cubicBezTo>
                <a:lnTo>
                  <a:pt x="0" y="1682121"/>
                </a:lnTo>
                <a:lnTo>
                  <a:pt x="0" y="208540"/>
                </a:lnTo>
                <a:lnTo>
                  <a:pt x="1" y="20854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CBCAF-66E8-EF3E-A947-EC0F59D1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338" y="157199"/>
            <a:ext cx="7422283" cy="1078043"/>
          </a:xfrm>
        </p:spPr>
        <p:txBody>
          <a:bodyPr>
            <a:normAutofit/>
          </a:bodyPr>
          <a:lstStyle/>
          <a:p>
            <a:r>
              <a:rPr lang="en-US" dirty="0"/>
              <a:t>Language Sample Analysis</a:t>
            </a: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A63313B7-3007-48A7-BE97-9A74C1121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3" y="792481"/>
            <a:ext cx="4067694" cy="531020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Book page preview 1 of 2. Click to open preview.">
            <a:extLst>
              <a:ext uri="{FF2B5EF4-FFF2-40B4-BE49-F238E27FC236}">
                <a16:creationId xmlns:a16="http://schemas.microsoft.com/office/drawing/2014/main" id="{B757BA8B-3BD3-F053-AF69-468ABE9F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0" b="-1"/>
          <a:stretch>
            <a:fillRect/>
          </a:stretch>
        </p:blipFill>
        <p:spPr bwMode="auto">
          <a:xfrm>
            <a:off x="723899" y="969818"/>
            <a:ext cx="3704013" cy="497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6">
            <a:extLst>
              <a:ext uri="{FF2B5EF4-FFF2-40B4-BE49-F238E27FC236}">
                <a16:creationId xmlns:a16="http://schemas.microsoft.com/office/drawing/2014/main" id="{3FD46A31-BFB8-4D6E-8A49-A2DC0DEDA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6507" y="5869654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A63E-F37D-5220-4AD4-8D5700D24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593" y="1235243"/>
            <a:ext cx="7256028" cy="4867446"/>
          </a:xfrm>
        </p:spPr>
        <p:txBody>
          <a:bodyPr>
            <a:normAutofit/>
          </a:bodyPr>
          <a:lstStyle/>
          <a:p>
            <a:r>
              <a:rPr lang="en-US" sz="2600" dirty="0"/>
              <a:t>Length</a:t>
            </a:r>
          </a:p>
          <a:p>
            <a:pPr lvl="1"/>
            <a:r>
              <a:rPr lang="en-US" sz="2600" dirty="0"/>
              <a:t>Optimal: 100 complete and intelligible utterances</a:t>
            </a:r>
          </a:p>
          <a:p>
            <a:pPr lvl="2"/>
            <a:r>
              <a:rPr lang="en-US" sz="2600" dirty="0"/>
              <a:t>Acceptable: 1-, 3-, and 7-minute samples </a:t>
            </a:r>
          </a:p>
          <a:p>
            <a:pPr marL="914400" lvl="2" indent="0">
              <a:buNone/>
            </a:pPr>
            <a:r>
              <a:rPr lang="en-US" sz="1700" dirty="0"/>
              <a:t>		(Heilmann, </a:t>
            </a:r>
            <a:r>
              <a:rPr lang="en-US" sz="1700" dirty="0" err="1"/>
              <a:t>Nockerts</a:t>
            </a:r>
            <a:r>
              <a:rPr lang="en-US" sz="1700" dirty="0"/>
              <a:t>, &amp; Miller, 2010, LSHSS)</a:t>
            </a:r>
          </a:p>
          <a:p>
            <a:r>
              <a:rPr lang="en-US" dirty="0"/>
              <a:t>Tools:</a:t>
            </a:r>
          </a:p>
          <a:p>
            <a:pPr lvl="1"/>
            <a:r>
              <a:rPr lang="en-US" sz="2800" dirty="0">
                <a:hlinkClick r:id="rId3"/>
              </a:rPr>
              <a:t>SALT</a:t>
            </a:r>
            <a:endParaRPr lang="en-US" sz="2800" dirty="0"/>
          </a:p>
          <a:p>
            <a:pPr lvl="1"/>
            <a:r>
              <a:rPr lang="en-US" sz="2800" dirty="0"/>
              <a:t>SUGAR</a:t>
            </a:r>
          </a:p>
          <a:p>
            <a:pPr lvl="1"/>
            <a:r>
              <a:rPr lang="en-US" sz="2800" dirty="0"/>
              <a:t>CLAN</a:t>
            </a:r>
          </a:p>
          <a:p>
            <a:pPr lvl="2"/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Computer Programs for Language Sample Analysis</a:t>
            </a:r>
            <a:r>
              <a:rPr lang="en-US" sz="2400" dirty="0"/>
              <a:t> (Pezold, Imgrund, &amp; Storkel, 2020, LSHSS)</a:t>
            </a:r>
          </a:p>
          <a:p>
            <a:pPr lvl="2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5454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B8407ED0-19E0-3F08-C091-6635E33522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33" r="15048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044B6-E123-8005-4B21-BE9A3A8A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Vocabulary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10F6B-0CD7-9379-32B7-AB26F7435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285999"/>
            <a:ext cx="5247340" cy="3954079"/>
          </a:xfrm>
        </p:spPr>
        <p:txBody>
          <a:bodyPr anchor="ctr">
            <a:normAutofit/>
          </a:bodyPr>
          <a:lstStyle/>
          <a:p>
            <a:r>
              <a:rPr lang="en-US" sz="3600" dirty="0"/>
              <a:t>Rich Vocabulary Instruction</a:t>
            </a:r>
          </a:p>
          <a:p>
            <a:endParaRPr lang="en-US" sz="3600" dirty="0"/>
          </a:p>
          <a:p>
            <a:r>
              <a:rPr lang="en-US" sz="3600" dirty="0"/>
              <a:t>Retrieval-Based Word Learning</a:t>
            </a:r>
          </a:p>
        </p:txBody>
      </p:sp>
    </p:spTree>
    <p:extLst>
      <p:ext uri="{BB962C8B-B14F-4D97-AF65-F5344CB8AC3E}">
        <p14:creationId xmlns:p14="http://schemas.microsoft.com/office/powerpoint/2010/main" val="1356019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8" name="Rectangle 11277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0" name="Freeform: Shape 11279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083037-959C-49DB-9C7A-F7840CF8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29184"/>
            <a:ext cx="6241568" cy="1783080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Rich Vocabulary Instruction</a:t>
            </a:r>
          </a:p>
        </p:txBody>
      </p:sp>
      <p:sp>
        <p:nvSpPr>
          <p:cNvPr id="11282" name="sketch line">
            <a:extLst>
              <a:ext uri="{FF2B5EF4-FFF2-40B4-BE49-F238E27FC236}">
                <a16:creationId xmlns:a16="http://schemas.microsoft.com/office/drawing/2014/main" id="{62677C27-4325-4BE2-B2C9-B721DA9E3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2362200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7025-7E3B-2C54-44E6-DAEF7B92D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37" y="2609088"/>
            <a:ext cx="7283115" cy="3483864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FFFF"/>
                </a:solidFill>
              </a:rPr>
              <a:t>Repeated and spaced exposure with new concepts</a:t>
            </a:r>
          </a:p>
          <a:p>
            <a:endParaRPr lang="en-US" sz="900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Exposure is provided within meaningful contexts</a:t>
            </a:r>
          </a:p>
          <a:p>
            <a:endParaRPr lang="en-US" sz="900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Learners are encouraged to deeply process the information via comparison, description, and play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(Beck &amp; McKeown, 2007; Coyne et al., 2009; Maynard et al., 2010; McGregor et al., 2021 )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36692-9E69-4026-689F-3740B5BC2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723" y="3263741"/>
            <a:ext cx="1787993" cy="3389560"/>
          </a:xfrm>
          <a:prstGeom prst="rect">
            <a:avLst/>
          </a:prstGeom>
        </p:spPr>
      </p:pic>
      <p:pic>
        <p:nvPicPr>
          <p:cNvPr id="11272" name="Picture 8" descr="20Q - Wikipedia">
            <a:extLst>
              <a:ext uri="{FF2B5EF4-FFF2-40B4-BE49-F238E27FC236}">
                <a16:creationId xmlns:a16="http://schemas.microsoft.com/office/drawing/2014/main" id="{6A97210B-AFAA-606F-E24A-7AAEC2568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3533" y="402200"/>
            <a:ext cx="3511093" cy="28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3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BAE63-2590-294E-26ED-DB908DE5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Disclosures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42430E-B790-46D9-F55D-5A099275F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09804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8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8" name="Rectangle 4096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0" name="Rectangle 4096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2" name="Rectangle 4097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4" name="Rectangle 4097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6" name="Rectangle 4097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>
                <a:solidFill>
                  <a:srgbClr val="FFFFFF"/>
                </a:solidFill>
              </a:rPr>
              <a:t>Robust Evidence-Based Strategy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811" y="1885279"/>
            <a:ext cx="10577739" cy="4339058"/>
          </a:xfrm>
        </p:spPr>
        <p:txBody>
          <a:bodyPr anchor="ctr">
            <a:normAutofit/>
          </a:bodyPr>
          <a:lstStyle/>
          <a:p>
            <a:r>
              <a:rPr lang="en-US" u="sng" dirty="0"/>
              <a:t>Principle 10 of Fey, Long, and </a:t>
            </a:r>
            <a:r>
              <a:rPr lang="en-US" u="sng" dirty="0" err="1"/>
              <a:t>Finestack</a:t>
            </a:r>
            <a:r>
              <a:rPr lang="en-US" u="sng" dirty="0"/>
              <a:t> (2003)</a:t>
            </a:r>
            <a:endParaRPr lang="en-US" b="1" u="sng" dirty="0"/>
          </a:p>
          <a:p>
            <a:pPr lvl="1"/>
            <a:r>
              <a:rPr lang="en-US" sz="2800" b="1" dirty="0"/>
              <a:t>Use elicited imitation to make target more salient and to give child practice with targets that are difficult to produce</a:t>
            </a:r>
          </a:p>
          <a:p>
            <a:pPr marL="0" lvl="3" indent="55563">
              <a:buNone/>
            </a:pPr>
            <a:endParaRPr lang="en-US" sz="2000" dirty="0"/>
          </a:p>
          <a:p>
            <a:pPr marL="0" lvl="3" indent="55563">
              <a:buNone/>
            </a:pPr>
            <a:endParaRPr lang="en-US" sz="2000" dirty="0"/>
          </a:p>
          <a:p>
            <a:pPr marL="0" lvl="3" indent="55563">
              <a:buNone/>
            </a:pPr>
            <a:endParaRPr lang="en-US" sz="2000" dirty="0"/>
          </a:p>
          <a:p>
            <a:pPr marL="0" lvl="3" indent="55563">
              <a:buNone/>
            </a:pPr>
            <a:r>
              <a:rPr lang="en-US" sz="2400" b="1" dirty="0"/>
              <a:t>Related but different (and even more powerful when spaced/delayed): Repeated Spaced Retrieval Practice</a:t>
            </a:r>
          </a:p>
          <a:p>
            <a:pPr lvl="3" eaLnBrk="1" hangingPunct="1"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1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C690-8734-46CB-9B18-D90F109A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Learning Principle: Retrieval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27C5B-9D09-4DAD-920D-15D0B54A2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When students are required to </a:t>
            </a:r>
            <a:r>
              <a:rPr lang="en-US" b="1" dirty="0"/>
              <a:t>recall</a:t>
            </a:r>
            <a:r>
              <a:rPr lang="en-US" dirty="0"/>
              <a:t> recently taught information from </a:t>
            </a:r>
            <a:r>
              <a:rPr lang="en-US" b="1" dirty="0"/>
              <a:t>memory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There is clear evidence that it is beneficial for increasing learning in a variety of  educational domains​</a:t>
            </a:r>
          </a:p>
          <a:p>
            <a:pPr fontAlgn="base"/>
            <a:r>
              <a:rPr lang="en-US" dirty="0"/>
              <a:t>Retrieval-based learning </a:t>
            </a:r>
            <a:r>
              <a:rPr lang="en-US" b="1" dirty="0"/>
              <a:t>activities</a:t>
            </a:r>
            <a:r>
              <a:rPr lang="en-US" dirty="0"/>
              <a:t> can include </a:t>
            </a:r>
            <a:r>
              <a:rPr lang="en-US" b="1" dirty="0"/>
              <a:t>flashcards, brain dumps, </a:t>
            </a:r>
            <a:r>
              <a:rPr lang="en-US" dirty="0"/>
              <a:t>and</a:t>
            </a:r>
            <a:r>
              <a:rPr lang="en-US" b="1" dirty="0"/>
              <a:t> quizzes </a:t>
            </a:r>
          </a:p>
          <a:p>
            <a:pPr fontAlgn="base"/>
            <a:r>
              <a:rPr lang="en-US" dirty="0"/>
              <a:t>Non-retrieval-based learning activities include rereading texts, hearing summaries of information, and creating concept maps​</a:t>
            </a:r>
          </a:p>
          <a:p>
            <a:pPr marL="0" indent="0" algn="r" fontAlgn="base">
              <a:buNone/>
            </a:pPr>
            <a:r>
              <a:rPr lang="en-US" dirty="0"/>
              <a:t>(Fazio &amp; Agarwal, 2020; Karpicke et al., 2016)</a:t>
            </a:r>
          </a:p>
        </p:txBody>
      </p:sp>
    </p:spTree>
    <p:extLst>
      <p:ext uri="{BB962C8B-B14F-4D97-AF65-F5344CB8AC3E}">
        <p14:creationId xmlns:p14="http://schemas.microsoft.com/office/powerpoint/2010/main" val="112850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C64-32E4-4AE3-A8EE-03EA3BA0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Ways to implement Retrieval-Based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D22C-6CE4-463E-950C-B5C4CF1AE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825625"/>
            <a:ext cx="6324600" cy="4667250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Desirable Difficulties</a:t>
            </a:r>
            <a:r>
              <a:rPr lang="en-US" dirty="0"/>
              <a:t>​</a:t>
            </a:r>
          </a:p>
          <a:p>
            <a:pPr lvl="1" fontAlgn="base"/>
            <a:r>
              <a:rPr lang="en-US" dirty="0"/>
              <a:t>Level of difficulty of recall information​</a:t>
            </a:r>
          </a:p>
          <a:p>
            <a:pPr lvl="1" fontAlgn="base"/>
            <a:r>
              <a:rPr lang="en-US" dirty="0"/>
              <a:t>Level of spaced retrieval​</a:t>
            </a:r>
          </a:p>
          <a:p>
            <a:pPr fontAlgn="base"/>
            <a:r>
              <a:rPr lang="en-US" b="1" dirty="0"/>
              <a:t>Cognitive Processing Language</a:t>
            </a:r>
            <a:r>
              <a:rPr lang="en-US" dirty="0"/>
              <a:t>​</a:t>
            </a:r>
          </a:p>
          <a:p>
            <a:pPr lvl="1" fontAlgn="base"/>
            <a:r>
              <a:rPr lang="en-US" dirty="0"/>
              <a:t>"Deliberate memory demands"​</a:t>
            </a:r>
          </a:p>
          <a:p>
            <a:pPr lvl="1" fontAlgn="base"/>
            <a:r>
              <a:rPr lang="en-US" dirty="0"/>
              <a:t>“Strategy suggestions"​</a:t>
            </a:r>
          </a:p>
          <a:p>
            <a:pPr lvl="1" fontAlgn="base"/>
            <a:r>
              <a:rPr lang="en-US" dirty="0"/>
              <a:t>"Requests for students to think about their thinking"​</a:t>
            </a:r>
          </a:p>
          <a:p>
            <a:pPr lvl="1" fontAlgn="base"/>
            <a:r>
              <a:rPr lang="en-US" dirty="0"/>
              <a:t>Builds problem solving skills​</a:t>
            </a:r>
          </a:p>
          <a:p>
            <a:pPr marL="0" indent="0" algn="r">
              <a:buNone/>
            </a:pPr>
            <a:r>
              <a:rPr lang="en-US" sz="2000" dirty="0"/>
              <a:t>(Fazio &amp; Agarwal, 2020)</a:t>
            </a:r>
          </a:p>
        </p:txBody>
      </p:sp>
      <p:sp>
        <p:nvSpPr>
          <p:cNvPr id="4" name="AutoShape 2" descr="A diagram of a multi-colored circle&#10;&#10;Description automatically generated">
            <a:extLst>
              <a:ext uri="{FF2B5EF4-FFF2-40B4-BE49-F238E27FC236}">
                <a16:creationId xmlns:a16="http://schemas.microsoft.com/office/drawing/2014/main" id="{4A51374E-3DAC-4198-BB94-84DBCFC6E0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2E0B72-3E2A-4335-88F8-3C034A2AC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96" y="2729529"/>
            <a:ext cx="3781953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4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FAC1-4593-43B4-A8F4-85796AB8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More about spaced retrieval 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FF91E-118E-4A92-800E-4E9366B77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624" y="1889794"/>
            <a:ext cx="10330751" cy="4351338"/>
          </a:xfrm>
        </p:spPr>
        <p:txBody>
          <a:bodyPr/>
          <a:lstStyle/>
          <a:p>
            <a:pPr fontAlgn="base"/>
            <a:r>
              <a:rPr lang="en-US" b="1" dirty="0"/>
              <a:t>What is Spaced practice?</a:t>
            </a:r>
            <a:r>
              <a:rPr lang="en-US" dirty="0"/>
              <a:t>​</a:t>
            </a:r>
          </a:p>
          <a:p>
            <a:pPr lvl="1" fontAlgn="base"/>
            <a:r>
              <a:rPr lang="en-US" dirty="0"/>
              <a:t>determining a total amount of time to learn something and then </a:t>
            </a:r>
            <a:r>
              <a:rPr lang="en-US" b="1" dirty="0"/>
              <a:t>spreading</a:t>
            </a:r>
            <a:r>
              <a:rPr lang="en-US" dirty="0"/>
              <a:t> it out over a certain number of sessions​</a:t>
            </a:r>
          </a:p>
          <a:p>
            <a:pPr fontAlgn="base"/>
            <a:r>
              <a:rPr lang="en-US" dirty="0"/>
              <a:t>More time spent learning via retrieval </a:t>
            </a:r>
            <a:r>
              <a:rPr lang="en-US" b="1" dirty="0"/>
              <a:t>does not</a:t>
            </a:r>
            <a:r>
              <a:rPr lang="en-US" dirty="0"/>
              <a:t> mean increased retention​</a:t>
            </a:r>
          </a:p>
          <a:p>
            <a:pPr fontAlgn="base"/>
            <a:r>
              <a:rPr lang="en-US" dirty="0"/>
              <a:t>The most important thing is how that time is dispersed​</a:t>
            </a:r>
          </a:p>
          <a:p>
            <a:pPr fontAlgn="base"/>
            <a:r>
              <a:rPr lang="en-US" dirty="0"/>
              <a:t>Beneficial for any type of learning!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(Carpenter &amp; Agarwal, 2020)</a:t>
            </a:r>
          </a:p>
        </p:txBody>
      </p:sp>
    </p:spTree>
    <p:extLst>
      <p:ext uri="{BB962C8B-B14F-4D97-AF65-F5344CB8AC3E}">
        <p14:creationId xmlns:p14="http://schemas.microsoft.com/office/powerpoint/2010/main" val="418089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57E1-C8DF-4CF0-BA38-E5CF872A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/>
              <a:t>WHY DOES SPACED RETRIEVAL WORK?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472E4-91AC-4EF2-B2D7-4B443FB35E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Spaced Practice</a:t>
            </a:r>
          </a:p>
          <a:p>
            <a:pPr lvl="1"/>
            <a:r>
              <a:rPr lang="en-US" dirty="0"/>
              <a:t>Information is stored in long term memory and is prompted to be recalled</a:t>
            </a:r>
          </a:p>
          <a:p>
            <a:pPr lvl="1"/>
            <a:r>
              <a:rPr lang="en-US" dirty="0"/>
              <a:t>More effortful type of retrieval practice</a:t>
            </a:r>
          </a:p>
          <a:p>
            <a:pPr lvl="1"/>
            <a:r>
              <a:rPr lang="en-US" dirty="0"/>
              <a:t>When the information is retrieved, the person can form an even richer representation of that memory, creating more robust knowledge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EC6BFF-AF5F-41FE-961F-D21E28EB6B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Massed Practice (Cramming)</a:t>
            </a:r>
          </a:p>
          <a:p>
            <a:pPr lvl="1"/>
            <a:r>
              <a:rPr lang="en-US" dirty="0"/>
              <a:t>Information is stored in short term memory</a:t>
            </a:r>
          </a:p>
          <a:p>
            <a:pPr lvl="1"/>
            <a:r>
              <a:rPr lang="en-US" dirty="0"/>
              <a:t>This type of studying is easier (immediate vs. delayed retrieval)</a:t>
            </a:r>
          </a:p>
          <a:p>
            <a:pPr lvl="1"/>
            <a:r>
              <a:rPr lang="en-US" dirty="0"/>
              <a:t>Re-reading (no retrieval) can produce a false sense of confidence in knowing the information</a:t>
            </a:r>
          </a:p>
          <a:p>
            <a:pPr lvl="1"/>
            <a:r>
              <a:rPr lang="en-US" dirty="0"/>
              <a:t>Less robust knowledge acquisition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r">
              <a:buNone/>
            </a:pPr>
            <a:r>
              <a:rPr lang="en-US" dirty="0"/>
              <a:t>(Carpenter &amp; Agarwal, 2020)</a:t>
            </a:r>
          </a:p>
        </p:txBody>
      </p:sp>
    </p:spTree>
    <p:extLst>
      <p:ext uri="{BB962C8B-B14F-4D97-AF65-F5344CB8AC3E}">
        <p14:creationId xmlns:p14="http://schemas.microsoft.com/office/powerpoint/2010/main" val="31140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69354-AE2C-46FC-961C-7FF963FF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benefits from spaced learning</a:t>
            </a:r>
            <a:endParaRPr lang="en-US" sz="5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FA9E7-8C0F-499A-A37F-A82CB0E9E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6788"/>
            <a:ext cx="10515600" cy="4054643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/>
            <a:r>
              <a:rPr lang="en-US" sz="3200" dirty="0"/>
              <a:t>Not just increased memorization but increased understanding which leads to generalization​</a:t>
            </a:r>
          </a:p>
          <a:p>
            <a:pPr fontAlgn="base"/>
            <a:r>
              <a:rPr lang="en-US" sz="3200" dirty="0"/>
              <a:t>Improves critical thinking and application​</a:t>
            </a:r>
          </a:p>
          <a:p>
            <a:pPr fontAlgn="base"/>
            <a:r>
              <a:rPr lang="en-US" sz="3200" dirty="0"/>
              <a:t>More durable and long-lasting retention of information​</a:t>
            </a:r>
          </a:p>
          <a:p>
            <a:pPr fontAlgn="base"/>
            <a:r>
              <a:rPr lang="en-US" sz="3200" dirty="0"/>
              <a:t>Applicable for variety of students</a:t>
            </a:r>
          </a:p>
          <a:p>
            <a:pPr marL="0"/>
            <a:endParaRPr lang="en-US" sz="3200" dirty="0"/>
          </a:p>
          <a:p>
            <a:pPr marL="0" indent="0" algn="r">
              <a:buNone/>
            </a:pPr>
            <a:r>
              <a:rPr lang="en-US" sz="2400" dirty="0"/>
              <a:t>(Carpenter &amp; Agarwal, 2020)</a:t>
            </a:r>
          </a:p>
        </p:txBody>
      </p:sp>
    </p:spTree>
    <p:extLst>
      <p:ext uri="{BB962C8B-B14F-4D97-AF65-F5344CB8AC3E}">
        <p14:creationId xmlns:p14="http://schemas.microsoft.com/office/powerpoint/2010/main" val="18212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C5E04D-2B63-4393-934E-8FDCEF58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Practice – Word Learning Examples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3A170-65E9-447F-90D6-A853E1DC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250"/>
          </a:xfrm>
        </p:spPr>
        <p:txBody>
          <a:bodyPr>
            <a:normAutofit/>
          </a:bodyPr>
          <a:lstStyle/>
          <a:p>
            <a:r>
              <a:rPr lang="en-US" b="1" dirty="0"/>
              <a:t>Typically developing children</a:t>
            </a:r>
          </a:p>
          <a:p>
            <a:pPr lvl="1"/>
            <a:r>
              <a:rPr lang="en-US" dirty="0" err="1"/>
              <a:t>Goossens</a:t>
            </a:r>
            <a:r>
              <a:rPr lang="en-US" dirty="0"/>
              <a:t> et al. (2014); Haebig et al. (2021); Karpicke et al. (2016)</a:t>
            </a:r>
          </a:p>
          <a:p>
            <a:r>
              <a:rPr lang="en-US" b="1" dirty="0"/>
              <a:t>Preschool and Kindergarten children with language disorders (developmental language disorder; DLD)</a:t>
            </a:r>
          </a:p>
          <a:p>
            <a:pPr lvl="1"/>
            <a:r>
              <a:rPr lang="en-US" dirty="0"/>
              <a:t>Haebig et al. (2019); Leonard et al. (2019, 2020, 2021, 2022, 2024); Leonard &amp; Deevy (2020); Gordon et al. (2021); Gordon et al. (2025); </a:t>
            </a:r>
            <a:r>
              <a:rPr lang="en-US" dirty="0" err="1"/>
              <a:t>Levlin</a:t>
            </a:r>
            <a:r>
              <a:rPr lang="en-US" dirty="0"/>
              <a:t> et al. (2022)</a:t>
            </a:r>
          </a:p>
          <a:p>
            <a:r>
              <a:rPr lang="en-US" b="1" dirty="0"/>
              <a:t>Children who are Deaf and Hard of Hearing</a:t>
            </a:r>
          </a:p>
          <a:p>
            <a:pPr lvl="1"/>
            <a:r>
              <a:rPr lang="en-US" dirty="0"/>
              <a:t>Reimer, Grantham, &amp; Butler (2024)</a:t>
            </a:r>
          </a:p>
          <a:p>
            <a:r>
              <a:rPr lang="en-US" b="1" dirty="0"/>
              <a:t>Children with Down syndrome</a:t>
            </a:r>
          </a:p>
          <a:p>
            <a:pPr lvl="1"/>
            <a:r>
              <a:rPr lang="en-US" dirty="0"/>
              <a:t>Starling et al. (2019); </a:t>
            </a:r>
            <a:r>
              <a:rPr lang="en-US" dirty="0" err="1"/>
              <a:t>Boundy</a:t>
            </a:r>
            <a:r>
              <a:rPr lang="en-US" dirty="0"/>
              <a:t> Croft, &amp; Burgoyne (2025)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1F42-F83A-4BA1-8997-85ADDA43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Practice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A86AF-39E6-4D1F-A9F4-531D35B90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 great website about retrieval practice: </a:t>
            </a:r>
            <a:r>
              <a:rPr lang="en-US" dirty="0">
                <a:hlinkClick r:id="rId3" tooltip="https://www.retrievalpractice.org/library"/>
              </a:rPr>
              <a:t>https://www.retrievalpractice.org/library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49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6D01D-B201-FBAF-C87A-DFCF094E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Targets for Vocabulary Goals</a:t>
            </a:r>
          </a:p>
        </p:txBody>
      </p:sp>
      <p:sp>
        <p:nvSpPr>
          <p:cNvPr id="1024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CD7B3-B339-669B-0721-F5B9A47C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911493"/>
            <a:ext cx="7103165" cy="4707968"/>
          </a:xfrm>
        </p:spPr>
        <p:txBody>
          <a:bodyPr anchor="t">
            <a:noAutofit/>
          </a:bodyPr>
          <a:lstStyle/>
          <a:p>
            <a:r>
              <a:rPr lang="en-US" sz="2400" b="1" dirty="0"/>
              <a:t>Tier 2 words</a:t>
            </a:r>
          </a:p>
          <a:p>
            <a:pPr lvl="1"/>
            <a:r>
              <a:rPr lang="en-US" dirty="0"/>
              <a:t>Frequent and applicable across domains</a:t>
            </a:r>
          </a:p>
          <a:p>
            <a:pPr lvl="2"/>
            <a:r>
              <a:rPr lang="en-US" sz="2400" dirty="0"/>
              <a:t>Introduce, compare</a:t>
            </a:r>
          </a:p>
          <a:p>
            <a:pPr lvl="1"/>
            <a:r>
              <a:rPr lang="en-US" dirty="0"/>
              <a:t>General academic words in the Common Core State Standards</a:t>
            </a:r>
          </a:p>
          <a:p>
            <a:pPr lvl="1"/>
            <a:endParaRPr lang="en-US" sz="1050" dirty="0"/>
          </a:p>
          <a:p>
            <a:r>
              <a:rPr lang="en-US" sz="2400" b="1" dirty="0"/>
              <a:t>Tier 1 words</a:t>
            </a:r>
          </a:p>
          <a:p>
            <a:pPr lvl="1"/>
            <a:r>
              <a:rPr lang="en-US" dirty="0"/>
              <a:t>common in input, often learned without direct instruction     (i.e., h</a:t>
            </a:r>
            <a:r>
              <a:rPr lang="en-US" sz="2400" dirty="0"/>
              <a:t>appy, run, pencil)</a:t>
            </a:r>
          </a:p>
          <a:p>
            <a:r>
              <a:rPr lang="en-US" sz="2400" b="1" dirty="0"/>
              <a:t>Tier 3 words </a:t>
            </a:r>
          </a:p>
          <a:p>
            <a:pPr lvl="1"/>
            <a:r>
              <a:rPr lang="en-US" dirty="0"/>
              <a:t>Rare and limited functional value</a:t>
            </a:r>
          </a:p>
          <a:p>
            <a:pPr lvl="2"/>
            <a:r>
              <a:rPr lang="en-US" sz="2400" dirty="0"/>
              <a:t>isotope</a:t>
            </a:r>
          </a:p>
        </p:txBody>
      </p:sp>
      <p:pic>
        <p:nvPicPr>
          <p:cNvPr id="10242" name="Picture 2" descr="Dictionary Page Free Stock Photo ...">
            <a:extLst>
              <a:ext uri="{FF2B5EF4-FFF2-40B4-BE49-F238E27FC236}">
                <a16:creationId xmlns:a16="http://schemas.microsoft.com/office/drawing/2014/main" id="{0E09E444-E11D-A405-4E78-41DE0868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9" r="15050" b="-1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E8C0A-F7BB-4C0D-840F-353B8B14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Dose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A7D0D-2975-4592-94AD-4C1E670B3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847" y="2405894"/>
            <a:ext cx="6345641" cy="3994473"/>
          </a:xfrm>
        </p:spPr>
        <p:txBody>
          <a:bodyPr anchor="t">
            <a:noAutofit/>
          </a:bodyPr>
          <a:lstStyle/>
          <a:p>
            <a:r>
              <a:rPr lang="en-US" sz="2400" dirty="0"/>
              <a:t>Dose: number of learning episodes in a session</a:t>
            </a:r>
          </a:p>
          <a:p>
            <a:endParaRPr lang="en-US" sz="2400" dirty="0"/>
          </a:p>
          <a:p>
            <a:r>
              <a:rPr lang="en-US" sz="2400" dirty="0"/>
              <a:t>Word Learning  (Gray, 2003)</a:t>
            </a:r>
          </a:p>
          <a:p>
            <a:pPr lvl="1"/>
            <a:r>
              <a:rPr lang="en-US" dirty="0"/>
              <a:t>Kindergarten – interactive book reading – 36 exposures (Storkel et al., 2017, 2019)</a:t>
            </a:r>
          </a:p>
          <a:p>
            <a:r>
              <a:rPr lang="en-US" sz="2400" dirty="0"/>
              <a:t>Grammar</a:t>
            </a:r>
          </a:p>
          <a:p>
            <a:pPr lvl="1"/>
            <a:r>
              <a:rPr lang="en-US" dirty="0"/>
              <a:t>0.7 – 1.4 conversational recasts per minute (Proctor-Williams, 2009)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Kitchen Measuring Spoons - Vector Image">
            <a:extLst>
              <a:ext uri="{FF2B5EF4-FFF2-40B4-BE49-F238E27FC236}">
                <a16:creationId xmlns:a16="http://schemas.microsoft.com/office/drawing/2014/main" id="{27E5EFDF-BF29-584A-3747-21CA86B2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2057297"/>
            <a:ext cx="4170530" cy="27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43825-162E-B9F0-6692-434563B9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0197D-5B7B-2563-7A64-E9CA0DA9D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1885279"/>
            <a:ext cx="10636280" cy="4116276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Attendees will accurately define two vocabulary intervention strategies and generate at least two examples of how the strategies can be implemented into a therapy session.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Attendees will identify morphosyntactic structures to assess and target for intervention and describe at least one intervention strategy to facilitate learning of the morphosyntactic therapy targets.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231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Tense and Agreement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Gradual Morphosyntactic Learning Account     </a:t>
            </a:r>
          </a:p>
          <a:p>
            <a:pPr marL="0" indent="0">
              <a:buNone/>
            </a:pPr>
            <a:r>
              <a:rPr lang="en-US" dirty="0"/>
              <a:t>		(Rispoli, Hadley, &amp; Holt, 2012)</a:t>
            </a:r>
          </a:p>
          <a:p>
            <a:pPr lvl="1"/>
            <a:r>
              <a:rPr lang="en-US" dirty="0"/>
              <a:t>T/A morphemes do not emerge and develop simultaneously</a:t>
            </a:r>
          </a:p>
          <a:p>
            <a:pPr lvl="2"/>
            <a:endParaRPr lang="en-US" dirty="0"/>
          </a:p>
          <a:p>
            <a:pPr lvl="2"/>
            <a:r>
              <a:rPr lang="en-US" sz="2400" dirty="0"/>
              <a:t>Early: COPULA BE</a:t>
            </a:r>
          </a:p>
          <a:p>
            <a:pPr lvl="2"/>
            <a:r>
              <a:rPr lang="en-US" sz="2400" dirty="0"/>
              <a:t>Late: AUXILIARY BE</a:t>
            </a:r>
          </a:p>
        </p:txBody>
      </p:sp>
    </p:spTree>
    <p:extLst>
      <p:ext uri="{BB962C8B-B14F-4D97-AF65-F5344CB8AC3E}">
        <p14:creationId xmlns:p14="http://schemas.microsoft.com/office/powerpoint/2010/main" val="41338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9519-5FC2-49D6-B6CC-317F92AB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Finite Verb Morphology Composite (FVMC)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B012F-0FDD-48C8-B699-88FBB58A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70486" cy="14691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# appropriate productions of T/A markers</a:t>
            </a:r>
          </a:p>
          <a:p>
            <a:pPr marL="0" indent="0">
              <a:buNone/>
            </a:pPr>
            <a:r>
              <a:rPr lang="en-US" dirty="0"/>
              <a:t>Total # of obligatory contexts for T/A markers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607855-3E49-42BE-B5F1-A8A9F8849889}"/>
              </a:ext>
            </a:extLst>
          </p:cNvPr>
          <p:cNvSpPr txBox="1">
            <a:spLocks/>
          </p:cNvSpPr>
          <p:nvPr/>
        </p:nvSpPr>
        <p:spPr>
          <a:xfrm>
            <a:off x="7924801" y="1995488"/>
            <a:ext cx="3686627" cy="95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= FVMC score (%)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6" name="Straight Connector 5" descr="divided by">
            <a:extLst>
              <a:ext uri="{FF2B5EF4-FFF2-40B4-BE49-F238E27FC236}">
                <a16:creationId xmlns:a16="http://schemas.microsoft.com/office/drawing/2014/main" id="{5F833028-6DCE-4BFA-9AF2-B296BFFA500C}"/>
              </a:ext>
            </a:extLst>
          </p:cNvPr>
          <p:cNvCxnSpPr/>
          <p:nvPr/>
        </p:nvCxnSpPr>
        <p:spPr>
          <a:xfrm>
            <a:off x="751113" y="2293257"/>
            <a:ext cx="685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02B3D9-09C8-4CE3-840C-BAD0B63EE4DC}"/>
              </a:ext>
            </a:extLst>
          </p:cNvPr>
          <p:cNvSpPr txBox="1">
            <a:spLocks/>
          </p:cNvSpPr>
          <p:nvPr/>
        </p:nvSpPr>
        <p:spPr>
          <a:xfrm>
            <a:off x="751112" y="3414032"/>
            <a:ext cx="11054808" cy="3078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Copula </a:t>
            </a:r>
            <a:r>
              <a:rPr lang="en-US" sz="2800" i="1" dirty="0"/>
              <a:t>is, are, am, was, were</a:t>
            </a:r>
          </a:p>
          <a:p>
            <a:pPr lvl="1"/>
            <a:r>
              <a:rPr lang="en-US" sz="2800" dirty="0"/>
              <a:t>Auxiliary </a:t>
            </a:r>
            <a:r>
              <a:rPr lang="en-US" sz="2800" i="1" dirty="0"/>
              <a:t>is, are, am, was, were</a:t>
            </a:r>
            <a:endParaRPr lang="en-US" sz="2800" dirty="0"/>
          </a:p>
          <a:p>
            <a:pPr lvl="1"/>
            <a:r>
              <a:rPr lang="en-US" sz="2800" dirty="0"/>
              <a:t>Third person singular </a:t>
            </a:r>
            <a:r>
              <a:rPr lang="en-US" sz="2800" i="1" dirty="0"/>
              <a:t>–s</a:t>
            </a:r>
            <a:endParaRPr lang="en-US" sz="2800" dirty="0"/>
          </a:p>
          <a:p>
            <a:pPr lvl="1"/>
            <a:r>
              <a:rPr lang="en-US" sz="2800" dirty="0"/>
              <a:t>Past tense </a:t>
            </a:r>
            <a:r>
              <a:rPr lang="en-US" sz="2800" i="1" dirty="0"/>
              <a:t>–</a:t>
            </a:r>
            <a:r>
              <a:rPr lang="en-US" sz="2800" i="1" dirty="0" err="1"/>
              <a:t>ed</a:t>
            </a:r>
            <a:r>
              <a:rPr lang="en-US" sz="2800" i="1" dirty="0"/>
              <a:t>   </a:t>
            </a:r>
            <a:r>
              <a:rPr lang="en-US" sz="2800" dirty="0"/>
              <a:t>(</a:t>
            </a:r>
            <a:r>
              <a:rPr lang="en-US" sz="2800" dirty="0" err="1"/>
              <a:t>overregularized</a:t>
            </a:r>
            <a:r>
              <a:rPr lang="en-US" sz="2800" dirty="0"/>
              <a:t> past tense forms were also credited)</a:t>
            </a:r>
          </a:p>
          <a:p>
            <a:pPr marL="1371600" lvl="3" indent="0">
              <a:buNone/>
            </a:pPr>
            <a:r>
              <a:rPr lang="en-US" sz="2200" dirty="0"/>
              <a:t>			-</a:t>
            </a:r>
            <a:r>
              <a:rPr lang="en-US" sz="2600" dirty="0"/>
              <a:t>Irregular past tense forms are not credited.</a:t>
            </a:r>
          </a:p>
          <a:p>
            <a:pPr lvl="2"/>
            <a:r>
              <a:rPr lang="en-US" sz="2800" dirty="0"/>
              <a:t>Auxiliary </a:t>
            </a:r>
            <a:r>
              <a:rPr lang="en-US" sz="2800" i="1" dirty="0"/>
              <a:t>do, does, did</a:t>
            </a:r>
            <a:r>
              <a:rPr lang="en-US" sz="2800" dirty="0"/>
              <a:t>  - This is typically not included in FVMC. It was only included in Gladfelter &amp; Leonard (2013) to facilitate comparisons with TMT and TAP.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187482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C9519-5FC2-49D6-B6CC-317F92AB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Finite Verb Morphology Composite (FVMC)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02B3D9-09C8-4CE3-840C-BAD0B63EE4DC}"/>
              </a:ext>
            </a:extLst>
          </p:cNvPr>
          <p:cNvSpPr txBox="1">
            <a:spLocks/>
          </p:cNvSpPr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Highlights </a:t>
            </a:r>
            <a:r>
              <a:rPr lang="en-US" sz="2200" b="1" dirty="0"/>
              <a:t>accuracy</a:t>
            </a:r>
          </a:p>
          <a:p>
            <a:endParaRPr lang="en-US" sz="2200" dirty="0"/>
          </a:p>
          <a:p>
            <a:r>
              <a:rPr lang="en-US" sz="2200" dirty="0"/>
              <a:t>Drawbacks?</a:t>
            </a:r>
          </a:p>
          <a:p>
            <a:endParaRPr lang="en-US" sz="2200" dirty="0"/>
          </a:p>
          <a:p>
            <a:r>
              <a:rPr lang="en-US" sz="2200" dirty="0"/>
              <a:t>Test of Early Grammatical Impairment (TEGI; Rice &amp; Wexler, 2001)</a:t>
            </a:r>
          </a:p>
          <a:p>
            <a:r>
              <a:rPr lang="en-US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https://kuscholarworks.ku.edu/handle/1808/32569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2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4" y="18255"/>
            <a:ext cx="11518231" cy="1325563"/>
          </a:xfrm>
        </p:spPr>
        <p:txBody>
          <a:bodyPr/>
          <a:lstStyle/>
          <a:p>
            <a:r>
              <a:rPr lang="en-US" b="1" dirty="0"/>
              <a:t>Tens &amp; Agreement Productivity Score (TAP) </a:t>
            </a:r>
            <a:br>
              <a:rPr lang="en-US" b="1" dirty="0"/>
            </a:br>
            <a:r>
              <a:rPr lang="en-US" sz="2400" b="1" dirty="0"/>
              <a:t>(Hadley &amp; Holt, 2006; Hadley &amp; Short, 2005)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240"/>
            <a:ext cx="10515600" cy="4637723"/>
          </a:xfrm>
        </p:spPr>
        <p:txBody>
          <a:bodyPr>
            <a:normAutofit fontScale="92500"/>
          </a:bodyPr>
          <a:lstStyle/>
          <a:p>
            <a:r>
              <a:rPr lang="en-US" dirty="0"/>
              <a:t>Productivity</a:t>
            </a:r>
          </a:p>
          <a:p>
            <a:r>
              <a:rPr lang="en-US" dirty="0"/>
              <a:t>Reflects the productivity of T/A morpheme use</a:t>
            </a:r>
          </a:p>
          <a:p>
            <a:r>
              <a:rPr lang="en-US" dirty="0"/>
              <a:t>Up to 5 different uses of the morpheme (of the 5 T/A morpheme categories)</a:t>
            </a:r>
          </a:p>
          <a:p>
            <a:pPr marL="0" indent="0">
              <a:buNone/>
            </a:pPr>
            <a:endParaRPr lang="en-US" sz="1700" dirty="0"/>
          </a:p>
          <a:p>
            <a:pPr lvl="1"/>
            <a:r>
              <a:rPr lang="en-US" sz="2800" dirty="0"/>
              <a:t>Copula BE  	(</a:t>
            </a:r>
            <a:r>
              <a:rPr lang="en-US" sz="2800" i="1" dirty="0"/>
              <a:t>is, are, am, was, were)</a:t>
            </a:r>
          </a:p>
          <a:p>
            <a:pPr lvl="1"/>
            <a:r>
              <a:rPr lang="en-US" sz="2800" dirty="0"/>
              <a:t>Auxiliary BE	(</a:t>
            </a:r>
            <a:r>
              <a:rPr lang="en-US" sz="2800" i="1" dirty="0"/>
              <a:t>is, are, am, was, were)</a:t>
            </a:r>
          </a:p>
          <a:p>
            <a:pPr lvl="1"/>
            <a:r>
              <a:rPr lang="en-US" sz="2800" dirty="0"/>
              <a:t>Auxiliary DO	(do, does, did)</a:t>
            </a:r>
          </a:p>
          <a:p>
            <a:pPr lvl="1"/>
            <a:r>
              <a:rPr lang="en-US" sz="2800" dirty="0"/>
              <a:t>Third person singular </a:t>
            </a:r>
            <a:r>
              <a:rPr lang="en-US" sz="2800" i="1" dirty="0"/>
              <a:t>–s</a:t>
            </a:r>
            <a:endParaRPr lang="en-US" sz="2800" dirty="0"/>
          </a:p>
          <a:p>
            <a:pPr lvl="1"/>
            <a:r>
              <a:rPr lang="en-US" sz="2800" dirty="0"/>
              <a:t>Past tense </a:t>
            </a:r>
            <a:r>
              <a:rPr lang="en-US" sz="2800" i="1" dirty="0"/>
              <a:t>–</a:t>
            </a:r>
            <a:r>
              <a:rPr lang="en-US" sz="2800" i="1" dirty="0" err="1"/>
              <a:t>ed</a:t>
            </a:r>
            <a:r>
              <a:rPr lang="en-US" sz="2800" i="1" dirty="0"/>
              <a:t>   </a:t>
            </a:r>
            <a:r>
              <a:rPr lang="en-US" sz="2800" dirty="0"/>
              <a:t>(</a:t>
            </a:r>
            <a:r>
              <a:rPr lang="en-US" sz="2800" dirty="0" err="1"/>
              <a:t>overregularized</a:t>
            </a:r>
            <a:r>
              <a:rPr lang="en-US" sz="2800" dirty="0"/>
              <a:t> past tense forms were also credited)</a:t>
            </a:r>
          </a:p>
          <a:p>
            <a:pPr marL="1371600" lvl="3" indent="0">
              <a:buNone/>
            </a:pPr>
            <a:r>
              <a:rPr lang="en-US" sz="2200" dirty="0"/>
              <a:t>			-</a:t>
            </a:r>
            <a:r>
              <a:rPr lang="en-US" sz="2600" dirty="0"/>
              <a:t>Irregular past tense forms are not credited.</a:t>
            </a:r>
          </a:p>
        </p:txBody>
      </p:sp>
    </p:spTree>
    <p:extLst>
      <p:ext uri="{BB962C8B-B14F-4D97-AF65-F5344CB8AC3E}">
        <p14:creationId xmlns:p14="http://schemas.microsoft.com/office/powerpoint/2010/main" val="4330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124493"/>
            <a:ext cx="11774905" cy="1325563"/>
          </a:xfrm>
        </p:spPr>
        <p:txBody>
          <a:bodyPr/>
          <a:lstStyle/>
          <a:p>
            <a:r>
              <a:rPr lang="en-US" b="1" dirty="0"/>
              <a:t>Tens &amp; Agreement Productivity Score (TAP)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(Hadley &amp; Holt, 2006; Hadley &amp; Short, 2005)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825624"/>
            <a:ext cx="11948160" cy="4788535"/>
          </a:xfrm>
        </p:spPr>
        <p:txBody>
          <a:bodyPr>
            <a:normAutofit/>
          </a:bodyPr>
          <a:lstStyle/>
          <a:p>
            <a:r>
              <a:rPr lang="en-US" dirty="0"/>
              <a:t>Only uncontracted forms (or forms contracted to lexical NPs) can receive credit.</a:t>
            </a:r>
          </a:p>
          <a:p>
            <a:pPr lvl="1"/>
            <a:r>
              <a:rPr lang="en-US" dirty="0"/>
              <a:t>Examples of what </a:t>
            </a:r>
            <a:r>
              <a:rPr lang="en-US" b="1" dirty="0"/>
              <a:t>would not</a:t>
            </a:r>
            <a:r>
              <a:rPr lang="en-US" dirty="0"/>
              <a:t> receive credit: It’s red.	Here’s a cup.	They’re coloring.</a:t>
            </a:r>
          </a:p>
          <a:p>
            <a:pPr lvl="1"/>
            <a:r>
              <a:rPr lang="en-US" dirty="0"/>
              <a:t>Examples of what </a:t>
            </a:r>
            <a:r>
              <a:rPr lang="en-US" b="1" dirty="0"/>
              <a:t>would</a:t>
            </a:r>
            <a:r>
              <a:rPr lang="en-US" dirty="0"/>
              <a:t> receive credit:        It is red.    Here is a cup.	They are coloring.</a:t>
            </a:r>
          </a:p>
          <a:p>
            <a:pPr marL="914400" lvl="2" indent="0">
              <a:buNone/>
            </a:pPr>
            <a:r>
              <a:rPr lang="en-US" dirty="0"/>
              <a:t>					          </a:t>
            </a:r>
            <a:r>
              <a:rPr lang="en-US" sz="2400" dirty="0"/>
              <a:t>The dog’s hungry.</a:t>
            </a:r>
          </a:p>
          <a:p>
            <a:endParaRPr lang="en-US" dirty="0"/>
          </a:p>
          <a:p>
            <a:r>
              <a:rPr lang="en-US" dirty="0"/>
              <a:t>Also Exclude: </a:t>
            </a:r>
          </a:p>
          <a:p>
            <a:pPr lvl="1"/>
            <a:r>
              <a:rPr lang="en-US" sz="2600" dirty="0"/>
              <a:t>negative sentences containing don’t </a:t>
            </a:r>
          </a:p>
          <a:p>
            <a:pPr lvl="1"/>
            <a:r>
              <a:rPr lang="en-US" sz="2600" dirty="0" err="1"/>
              <a:t>wh</a:t>
            </a:r>
            <a:r>
              <a:rPr lang="en-US" sz="2600" dirty="0"/>
              <a:t>-questions with a contracted T/A morpheme (e.g., Where’d it go? What’s that?)</a:t>
            </a:r>
          </a:p>
          <a:p>
            <a:pPr marL="457200" lvl="1" indent="0">
              <a:buNone/>
            </a:pPr>
            <a:r>
              <a:rPr lang="en-US" sz="2600" dirty="0"/>
              <a:t>          In contrast, you can credit uncontracted forms: Where did it go? What is that?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5" y="365125"/>
            <a:ext cx="11614485" cy="1325563"/>
          </a:xfrm>
        </p:spPr>
        <p:txBody>
          <a:bodyPr/>
          <a:lstStyle/>
          <a:p>
            <a:r>
              <a:rPr lang="en-US" b="1" dirty="0"/>
              <a:t>Tens &amp; Agreement Productivity Score (TAP)</a:t>
            </a:r>
            <a:br>
              <a:rPr lang="en-US" sz="2400" b="1" dirty="0"/>
            </a:br>
            <a:r>
              <a:rPr lang="en-US" sz="2400" b="1" dirty="0"/>
              <a:t>(Hadley &amp; Holt, 2006; Hadley &amp; Short, 2005)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61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Distinct uses can take several different forms</a:t>
            </a:r>
          </a:p>
          <a:p>
            <a:pPr lvl="1"/>
            <a:r>
              <a:rPr lang="en-US" dirty="0"/>
              <a:t>Same morpheme used with different subjects (Mom’s eating. The boy’s riding a bike.)</a:t>
            </a:r>
          </a:p>
          <a:p>
            <a:pPr lvl="1"/>
            <a:r>
              <a:rPr lang="en-US" dirty="0"/>
              <a:t>Different morphemes (The dogs are barking. He was looking at the book.)</a:t>
            </a:r>
          </a:p>
          <a:p>
            <a:pPr lvl="1"/>
            <a:r>
              <a:rPr lang="en-US" dirty="0"/>
              <a:t>Inflection category (past tense </a:t>
            </a:r>
            <a:r>
              <a:rPr lang="en-US" i="1" dirty="0"/>
              <a:t>–</a:t>
            </a:r>
            <a:r>
              <a:rPr lang="en-US" i="1" dirty="0" err="1"/>
              <a:t>ed</a:t>
            </a:r>
            <a:r>
              <a:rPr lang="en-US" dirty="0"/>
              <a:t>, </a:t>
            </a:r>
            <a:r>
              <a:rPr lang="en-US" i="1" dirty="0"/>
              <a:t>3S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inflection with different verbs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TAP captures individual differences between children who might have demonstrated limited emergence or initial productivity for most morphemes from those with fully productive systems.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Maximum score: 25</a:t>
            </a:r>
          </a:p>
          <a:p>
            <a:pPr lvl="1"/>
            <a:r>
              <a:rPr lang="en-US" dirty="0"/>
              <a:t>The highest score indicates that a child has a full or strong productivity for the system</a:t>
            </a:r>
          </a:p>
        </p:txBody>
      </p:sp>
    </p:spTree>
    <p:extLst>
      <p:ext uri="{BB962C8B-B14F-4D97-AF65-F5344CB8AC3E}">
        <p14:creationId xmlns:p14="http://schemas.microsoft.com/office/powerpoint/2010/main" val="54040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7" y="365125"/>
            <a:ext cx="11458072" cy="1325563"/>
          </a:xfrm>
        </p:spPr>
        <p:txBody>
          <a:bodyPr/>
          <a:lstStyle/>
          <a:p>
            <a:r>
              <a:rPr lang="en-US" sz="4000" b="1" dirty="0"/>
              <a:t>Tense Marker Total (TMT)  </a:t>
            </a:r>
            <a:r>
              <a:rPr lang="en-US" sz="2400" b="1" dirty="0"/>
              <a:t>(Hadley &amp; Holt, 2006; Hadley &amp; Short, 2005)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2991"/>
          </a:xfrm>
        </p:spPr>
        <p:txBody>
          <a:bodyPr>
            <a:normAutofit/>
          </a:bodyPr>
          <a:lstStyle/>
          <a:p>
            <a:r>
              <a:rPr lang="en-US" dirty="0"/>
              <a:t>A point for using each of the 15 T/A morphemes</a:t>
            </a:r>
          </a:p>
          <a:p>
            <a:pPr lvl="1"/>
            <a:r>
              <a:rPr lang="en-US" sz="2600" dirty="0"/>
              <a:t>Copula </a:t>
            </a:r>
            <a:r>
              <a:rPr lang="en-US" sz="2600" i="1" dirty="0"/>
              <a:t>is, are, am, was, were</a:t>
            </a:r>
          </a:p>
          <a:p>
            <a:pPr lvl="1"/>
            <a:r>
              <a:rPr lang="en-US" sz="2600" dirty="0"/>
              <a:t>Auxiliary </a:t>
            </a:r>
            <a:r>
              <a:rPr lang="en-US" sz="2600" i="1" dirty="0"/>
              <a:t>is, are, am, was, were</a:t>
            </a:r>
            <a:endParaRPr lang="en-US" sz="2600" dirty="0"/>
          </a:p>
          <a:p>
            <a:pPr lvl="1"/>
            <a:r>
              <a:rPr lang="en-US" sz="2600" dirty="0"/>
              <a:t>Auxiliary </a:t>
            </a:r>
            <a:r>
              <a:rPr lang="en-US" sz="2600" i="1" dirty="0"/>
              <a:t>do, does, did</a:t>
            </a:r>
          </a:p>
          <a:p>
            <a:pPr lvl="1"/>
            <a:r>
              <a:rPr lang="en-US" sz="2600" dirty="0"/>
              <a:t>Third person singular </a:t>
            </a:r>
            <a:r>
              <a:rPr lang="en-US" sz="2600" i="1" dirty="0"/>
              <a:t>–s</a:t>
            </a:r>
            <a:endParaRPr lang="en-US" sz="2600" dirty="0"/>
          </a:p>
          <a:p>
            <a:pPr lvl="1"/>
            <a:r>
              <a:rPr lang="en-US" sz="2600" dirty="0"/>
              <a:t>Past tense </a:t>
            </a:r>
            <a:r>
              <a:rPr lang="en-US" sz="2600" i="1" dirty="0"/>
              <a:t>–</a:t>
            </a:r>
            <a:r>
              <a:rPr lang="en-US" sz="2600" i="1" dirty="0" err="1"/>
              <a:t>ed</a:t>
            </a:r>
            <a:r>
              <a:rPr lang="en-US" sz="2600" i="1" dirty="0"/>
              <a:t>    </a:t>
            </a:r>
            <a:r>
              <a:rPr lang="en-US" sz="2600" dirty="0"/>
              <a:t>(overregularized past tense forms were also credited)</a:t>
            </a:r>
          </a:p>
          <a:p>
            <a:pPr lvl="2"/>
            <a:r>
              <a:rPr lang="en-US" sz="2400" dirty="0"/>
              <a:t>Irregular past tense verbs are not credited as Past Tense –ED.</a:t>
            </a:r>
          </a:p>
          <a:p>
            <a:endParaRPr lang="en-US" dirty="0"/>
          </a:p>
          <a:p>
            <a:r>
              <a:rPr lang="en-US" dirty="0"/>
              <a:t>Diversity measure</a:t>
            </a:r>
          </a:p>
        </p:txBody>
      </p:sp>
    </p:spTree>
    <p:extLst>
      <p:ext uri="{BB962C8B-B14F-4D97-AF65-F5344CB8AC3E}">
        <p14:creationId xmlns:p14="http://schemas.microsoft.com/office/powerpoint/2010/main" val="1880087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97485"/>
            <a:ext cx="10976811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Tense Marker Total (TMT)  </a:t>
            </a:r>
            <a:r>
              <a:rPr lang="en-US" sz="2400" b="1" dirty="0"/>
              <a:t>(Hadley &amp; Holt, 2006; Hadley &amp; Short, 2005)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690688"/>
            <a:ext cx="11765280" cy="4892991"/>
          </a:xfrm>
        </p:spPr>
        <p:txBody>
          <a:bodyPr>
            <a:noAutofit/>
          </a:bodyPr>
          <a:lstStyle/>
          <a:p>
            <a:r>
              <a:rPr lang="en-US" sz="2400" dirty="0"/>
              <a:t>All copula and auxiliary forms are required to be uncontracted or contracted to nominal forms.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Only uncontracted forms (or forms contracted to lexical NPs) can receive credit.</a:t>
            </a:r>
          </a:p>
          <a:p>
            <a:pPr lvl="1"/>
            <a:r>
              <a:rPr lang="en-US" dirty="0"/>
              <a:t>Examples of what </a:t>
            </a:r>
            <a:r>
              <a:rPr lang="en-US" b="1" dirty="0"/>
              <a:t>would not</a:t>
            </a:r>
            <a:r>
              <a:rPr lang="en-US" dirty="0"/>
              <a:t> receive credit: It’s red.	Here’s a cup.	They’re coloring.</a:t>
            </a:r>
          </a:p>
          <a:p>
            <a:pPr lvl="1"/>
            <a:r>
              <a:rPr lang="en-US" dirty="0"/>
              <a:t>Examples of what </a:t>
            </a:r>
            <a:r>
              <a:rPr lang="en-US" b="1" dirty="0"/>
              <a:t>would</a:t>
            </a:r>
            <a:r>
              <a:rPr lang="en-US" dirty="0"/>
              <a:t> receive credit:        It is red.    Here is a cup.	They are coloring.</a:t>
            </a:r>
          </a:p>
          <a:p>
            <a:endParaRPr lang="en-US" sz="2400" dirty="0"/>
          </a:p>
          <a:p>
            <a:r>
              <a:rPr lang="en-US" sz="2400" dirty="0"/>
              <a:t>Also Exclude: </a:t>
            </a:r>
          </a:p>
          <a:p>
            <a:pPr lvl="1"/>
            <a:r>
              <a:rPr lang="en-US" dirty="0"/>
              <a:t>negative sentences containing don’t </a:t>
            </a:r>
          </a:p>
          <a:p>
            <a:pPr lvl="1"/>
            <a:r>
              <a:rPr lang="en-US" dirty="0" err="1"/>
              <a:t>wh</a:t>
            </a:r>
            <a:r>
              <a:rPr lang="en-US" dirty="0"/>
              <a:t>-questions with a contracted T/A morpheme (e.g., Where’d it go? What’s that?)</a:t>
            </a:r>
          </a:p>
          <a:p>
            <a:pPr marL="457200" lvl="1" indent="0">
              <a:buNone/>
            </a:pPr>
            <a:r>
              <a:rPr lang="en-US" dirty="0"/>
              <a:t>          In contrast, you can credit uncontracted forms: Where did it go? What is that?</a:t>
            </a:r>
          </a:p>
        </p:txBody>
      </p:sp>
    </p:spTree>
    <p:extLst>
      <p:ext uri="{BB962C8B-B14F-4D97-AF65-F5344CB8AC3E}">
        <p14:creationId xmlns:p14="http://schemas.microsoft.com/office/powerpoint/2010/main" val="9428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74" y="278891"/>
            <a:ext cx="11550226" cy="1618489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Tense Marker Total (TMT)  </a:t>
            </a:r>
            <a:r>
              <a:rPr lang="en-US" sz="2400" b="1" dirty="0"/>
              <a:t>(Hadley &amp; Holt, 2006; Hadley &amp; Short, 2005)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sz="3600" dirty="0"/>
              <a:t>Diversity measure</a:t>
            </a:r>
          </a:p>
          <a:p>
            <a:r>
              <a:rPr lang="en-US" sz="3600" dirty="0"/>
              <a:t>Range of TMT:  0  - 15</a:t>
            </a:r>
          </a:p>
        </p:txBody>
      </p:sp>
    </p:spTree>
    <p:extLst>
      <p:ext uri="{BB962C8B-B14F-4D97-AF65-F5344CB8AC3E}">
        <p14:creationId xmlns:p14="http://schemas.microsoft.com/office/powerpoint/2010/main" val="1896734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4614B-EB6E-42FD-9F9E-AF21CEED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Background on the TAP and TMT scores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70275-39BD-456B-9357-D92CD157D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Hadley, P., &amp; Short, H. (2005). The onset of tense marking in children at risk for specific language impairment. </a:t>
            </a:r>
            <a:r>
              <a:rPr lang="en-US" i="1" dirty="0"/>
              <a:t>Journal of Speech, Language, and Hearing Research, 48,</a:t>
            </a:r>
            <a:r>
              <a:rPr lang="en-US" dirty="0"/>
              <a:t> 1344-1362.</a:t>
            </a:r>
          </a:p>
        </p:txBody>
      </p:sp>
    </p:spTree>
    <p:extLst>
      <p:ext uri="{BB962C8B-B14F-4D97-AF65-F5344CB8AC3E}">
        <p14:creationId xmlns:p14="http://schemas.microsoft.com/office/powerpoint/2010/main" val="37466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085F7-B5F4-4D36-A70A-0105D44CF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Additional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D41F-8751-CC4E-498F-2234209BD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3200" dirty="0"/>
              <a:t>Attendees will identify strategies for selecting vocabulary targets.</a:t>
            </a:r>
          </a:p>
          <a:p>
            <a:endParaRPr lang="en-US" sz="3200" dirty="0"/>
          </a:p>
          <a:p>
            <a:r>
              <a:rPr lang="en-US" sz="3200" dirty="0"/>
              <a:t>Attendees will understand why morphosyntactic markers and clause structure is important even in early elementary and early childhood programs within schools.</a:t>
            </a:r>
          </a:p>
        </p:txBody>
      </p:sp>
    </p:spTree>
    <p:extLst>
      <p:ext uri="{BB962C8B-B14F-4D97-AF65-F5344CB8AC3E}">
        <p14:creationId xmlns:p14="http://schemas.microsoft.com/office/powerpoint/2010/main" val="1587795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Hadley &amp; Short (2005)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242" y="465218"/>
            <a:ext cx="7070557" cy="6176963"/>
          </a:xfrm>
        </p:spPr>
        <p:txBody>
          <a:bodyPr anchor="ctr">
            <a:normAutofit/>
          </a:bodyPr>
          <a:lstStyle/>
          <a:p>
            <a:r>
              <a:rPr lang="en-US" sz="3200" dirty="0"/>
              <a:t>What patterns of emergence and productivity are evident during the onset of tense marking?</a:t>
            </a:r>
          </a:p>
          <a:p>
            <a:endParaRPr lang="en-US" sz="3200" dirty="0"/>
          </a:p>
          <a:p>
            <a:pPr lvl="1"/>
            <a:r>
              <a:rPr lang="en-US" sz="2800" dirty="0"/>
              <a:t>Low Average</a:t>
            </a:r>
          </a:p>
          <a:p>
            <a:pPr marL="914400" lvl="2" indent="0">
              <a:buNone/>
            </a:pPr>
            <a:r>
              <a:rPr lang="en-US" sz="2400" b="1" dirty="0"/>
              <a:t>First: Copula </a:t>
            </a:r>
            <a:r>
              <a:rPr lang="en-US" sz="2400" b="1" i="1" dirty="0"/>
              <a:t>be</a:t>
            </a:r>
            <a:endParaRPr lang="en-US" sz="2400" b="1" dirty="0"/>
          </a:p>
          <a:p>
            <a:pPr marL="914400" lvl="2" indent="0">
              <a:buNone/>
            </a:pPr>
            <a:r>
              <a:rPr lang="en-US" sz="2400" dirty="0"/>
              <a:t>Second: </a:t>
            </a:r>
            <a:r>
              <a:rPr lang="en-US" sz="2400" i="1" dirty="0"/>
              <a:t>3s</a:t>
            </a:r>
            <a:endParaRPr lang="en-US" sz="2400" dirty="0"/>
          </a:p>
          <a:p>
            <a:pPr marL="914400" lvl="2" indent="0">
              <a:buNone/>
            </a:pPr>
            <a:r>
              <a:rPr lang="en-US" sz="2400" dirty="0"/>
              <a:t>Last: auxiliary </a:t>
            </a:r>
            <a:r>
              <a:rPr lang="en-US" sz="2400" i="1" dirty="0"/>
              <a:t>be</a:t>
            </a:r>
            <a:endParaRPr lang="en-US" sz="2400" dirty="0"/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800" dirty="0"/>
              <a:t>SLI-at-risk</a:t>
            </a:r>
          </a:p>
          <a:p>
            <a:pPr marL="914400" lvl="2" indent="0">
              <a:buNone/>
            </a:pPr>
            <a:r>
              <a:rPr lang="en-US" sz="2400" b="1" dirty="0"/>
              <a:t>First: Copula </a:t>
            </a:r>
            <a:r>
              <a:rPr lang="en-US" sz="2400" b="1" i="1" dirty="0"/>
              <a:t>be		</a:t>
            </a:r>
            <a:r>
              <a:rPr lang="en-US" sz="2400" b="1" dirty="0"/>
              <a:t> Just later </a:t>
            </a:r>
          </a:p>
          <a:p>
            <a:pPr marL="914400" lvl="2" indent="0">
              <a:buNone/>
            </a:pPr>
            <a:r>
              <a:rPr lang="en-US" sz="2400" dirty="0"/>
              <a:t>Second: </a:t>
            </a:r>
            <a:r>
              <a:rPr lang="en-US" sz="2400" i="1" dirty="0"/>
              <a:t>3s</a:t>
            </a:r>
            <a:endParaRPr lang="en-US" sz="2400" dirty="0"/>
          </a:p>
          <a:p>
            <a:pPr marL="914400" lvl="2" indent="0">
              <a:buNone/>
            </a:pPr>
            <a:r>
              <a:rPr lang="en-US" sz="2400" dirty="0"/>
              <a:t>Last: auxiliary </a:t>
            </a:r>
            <a:r>
              <a:rPr lang="en-US" sz="2400" i="1" dirty="0"/>
              <a:t>be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Hadley &amp; Short (2005)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927080" cy="543559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30 months</a:t>
            </a:r>
          </a:p>
          <a:p>
            <a:pPr lvl="2"/>
            <a:r>
              <a:rPr lang="en-US" sz="2400" dirty="0"/>
              <a:t>T/A &gt; MLU</a:t>
            </a:r>
          </a:p>
          <a:p>
            <a:pPr lvl="2"/>
            <a:r>
              <a:rPr lang="en-US" sz="2400" dirty="0"/>
              <a:t>Copula </a:t>
            </a:r>
            <a:r>
              <a:rPr lang="en-US" sz="2400" i="1" dirty="0"/>
              <a:t>is</a:t>
            </a:r>
            <a:r>
              <a:rPr lang="en-US" sz="2400" dirty="0"/>
              <a:t> differentiated the groups</a:t>
            </a:r>
            <a:endParaRPr lang="en-US" sz="2400" i="1" dirty="0"/>
          </a:p>
          <a:p>
            <a:pPr lvl="1"/>
            <a:r>
              <a:rPr lang="en-US" dirty="0"/>
              <a:t>36 months Emergence of the full T/A system (5 T/A types – Tense Type Total)</a:t>
            </a:r>
          </a:p>
          <a:p>
            <a:pPr lvl="2"/>
            <a:r>
              <a:rPr lang="en-US" sz="2400" dirty="0"/>
              <a:t>Differentiates groups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-457200">
              <a:buNone/>
            </a:pPr>
            <a:r>
              <a:rPr lang="en-US" sz="2800" b="1" dirty="0"/>
              <a:t>Are measures of onset and mastery of tense marking related at age 3?</a:t>
            </a:r>
          </a:p>
          <a:p>
            <a:pPr lvl="1"/>
            <a:endParaRPr lang="en-US" sz="1100" dirty="0"/>
          </a:p>
          <a:p>
            <a:pPr lvl="1"/>
            <a:r>
              <a:rPr lang="en-US" dirty="0"/>
              <a:t>Measures of mastery yielded overlapping distributions, indicating that mastery is less useful for diagnostic purposes compared to onset measures at age 3</a:t>
            </a:r>
          </a:p>
          <a:p>
            <a:pPr lvl="2"/>
            <a:r>
              <a:rPr lang="en-US" sz="2400" dirty="0"/>
              <a:t>TAP most strongly associated with a child’s progression towards mastery of T/A marking </a:t>
            </a:r>
          </a:p>
          <a:p>
            <a:pPr lvl="2"/>
            <a:endParaRPr lang="en-US" sz="2400" dirty="0"/>
          </a:p>
          <a:p>
            <a:pPr marL="914400" lvl="2" indent="-914400">
              <a:buNone/>
            </a:pPr>
            <a:r>
              <a:rPr lang="en-US" sz="2400" b="1" dirty="0"/>
              <a:t>When is mastery of T/A marking a robust clinical marker of SLI/DLD?</a:t>
            </a:r>
          </a:p>
        </p:txBody>
      </p:sp>
    </p:spTree>
    <p:extLst>
      <p:ext uri="{BB962C8B-B14F-4D97-AF65-F5344CB8AC3E}">
        <p14:creationId xmlns:p14="http://schemas.microsoft.com/office/powerpoint/2010/main" val="19157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Hadley &amp; Short (2005)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59" y="623275"/>
            <a:ext cx="5492949" cy="5344388"/>
          </a:xfrm>
        </p:spPr>
        <p:txBody>
          <a:bodyPr anchor="ctr">
            <a:noAutofit/>
          </a:bodyPr>
          <a:lstStyle/>
          <a:p>
            <a:r>
              <a:rPr lang="en-US" dirty="0"/>
              <a:t>Do measures reflecting the onset of tense marking differentiate children at risk for SLI/DLD from low average language learners?</a:t>
            </a:r>
          </a:p>
          <a:p>
            <a:endParaRPr lang="en-US" dirty="0"/>
          </a:p>
          <a:p>
            <a:r>
              <a:rPr lang="en-US" dirty="0"/>
              <a:t>Yes!</a:t>
            </a:r>
          </a:p>
          <a:p>
            <a:r>
              <a:rPr lang="en-US" dirty="0"/>
              <a:t>TAP was the best measure that predicted language abilities at 36 months of age.</a:t>
            </a:r>
          </a:p>
          <a:p>
            <a:r>
              <a:rPr lang="en-US" dirty="0"/>
              <a:t>TAP &gt; MLU</a:t>
            </a:r>
          </a:p>
        </p:txBody>
      </p:sp>
    </p:spTree>
    <p:extLst>
      <p:ext uri="{BB962C8B-B14F-4D97-AF65-F5344CB8AC3E}">
        <p14:creationId xmlns:p14="http://schemas.microsoft.com/office/powerpoint/2010/main" val="8223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Hadley &amp; Short (2005)</a:t>
            </a:r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5"/>
            <a:ext cx="8651718" cy="4409695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Measures of breadth (TMT) and depth (TAP) are best interpreted together</a:t>
            </a:r>
          </a:p>
          <a:p>
            <a:pPr marL="0" indent="0">
              <a:buNone/>
            </a:pPr>
            <a:r>
              <a:rPr lang="en-US" sz="1600" dirty="0"/>
              <a:t>            </a:t>
            </a:r>
          </a:p>
          <a:p>
            <a:r>
              <a:rPr lang="en-US" sz="2400" dirty="0"/>
              <a:t>Clinical application scenarios:</a:t>
            </a:r>
          </a:p>
          <a:p>
            <a:r>
              <a:rPr lang="en-US" sz="2400" dirty="0"/>
              <a:t>Some concerns of T/A  marking that seem to lag behind norms; however, there is clear onset of T/A marking and other language progression is considered age-appropriate. </a:t>
            </a:r>
          </a:p>
          <a:p>
            <a:pPr lvl="1"/>
            <a:r>
              <a:rPr lang="en-US" dirty="0"/>
              <a:t>Level of concern?</a:t>
            </a:r>
          </a:p>
          <a:p>
            <a:pPr marL="457200" lvl="1" indent="0">
              <a:buNone/>
            </a:pPr>
            <a:endParaRPr lang="en-US" sz="1900" dirty="0"/>
          </a:p>
          <a:p>
            <a:r>
              <a:rPr lang="en-US" sz="2400" dirty="0"/>
              <a:t>Protracted onset of T/A markers, but age-appropriate vocabulary and MLU</a:t>
            </a:r>
          </a:p>
          <a:p>
            <a:pPr lvl="1"/>
            <a:r>
              <a:rPr lang="en-US" dirty="0"/>
              <a:t>Level of concern?</a:t>
            </a:r>
          </a:p>
        </p:txBody>
      </p:sp>
      <p:pic>
        <p:nvPicPr>
          <p:cNvPr id="9218" name="Picture 2" descr="An Overview of the Cycles Approach">
            <a:extLst>
              <a:ext uri="{FF2B5EF4-FFF2-40B4-BE49-F238E27FC236}">
                <a16:creationId xmlns:a16="http://schemas.microsoft.com/office/drawing/2014/main" id="{C1CA4556-DB22-97B4-D6B5-79BA4A06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r="22128" b="-1"/>
          <a:stretch>
            <a:fillRect/>
          </a:stretch>
        </p:blipFill>
        <p:spPr bwMode="auto">
          <a:xfrm>
            <a:off x="9368588" y="2093976"/>
            <a:ext cx="2248133" cy="233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Gladfelter &amp; Leonard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77" y="1756941"/>
            <a:ext cx="10988841" cy="4678183"/>
          </a:xfrm>
        </p:spPr>
        <p:txBody>
          <a:bodyPr anchor="ctr">
            <a:noAutofit/>
          </a:bodyPr>
          <a:lstStyle/>
          <a:p>
            <a:r>
              <a:rPr lang="en-US" sz="2600" dirty="0"/>
              <a:t>How do FVMC, TAP, and TMT scores compare in diagnostic accuracy of children with SLI/DLD between 4 and 5 years of age?</a:t>
            </a:r>
          </a:p>
          <a:p>
            <a:endParaRPr lang="en-US" sz="2600" dirty="0"/>
          </a:p>
          <a:p>
            <a:r>
              <a:rPr lang="en-US" sz="2600" dirty="0"/>
              <a:t>FVMC</a:t>
            </a:r>
          </a:p>
          <a:p>
            <a:pPr lvl="1"/>
            <a:r>
              <a:rPr lang="en-US" sz="2600" dirty="0"/>
              <a:t>At both ages, the children with SLI had significantly lower FVMC scores relative to their TD peers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2600" dirty="0"/>
              <a:t>SLI/DLD cut-off score = 0.84 (4;0 to 4;6)   &amp;  0.85 (5;0 to 5;6)</a:t>
            </a:r>
          </a:p>
          <a:p>
            <a:pPr marL="0" indent="0">
              <a:buNone/>
            </a:pPr>
            <a:r>
              <a:rPr lang="en-US" sz="2600" dirty="0"/>
              <a:t>					         Young      Old</a:t>
            </a:r>
          </a:p>
          <a:p>
            <a:r>
              <a:rPr lang="en-US" sz="2600" dirty="0"/>
              <a:t>Group classification: 	sensitivity = 100% &amp; 92.31%	(DLD/SLI group)				specificity = 100% &amp; 93.33% 	(TD group)</a:t>
            </a:r>
          </a:p>
        </p:txBody>
      </p:sp>
    </p:spTree>
    <p:extLst>
      <p:ext uri="{BB962C8B-B14F-4D97-AF65-F5344CB8AC3E}">
        <p14:creationId xmlns:p14="http://schemas.microsoft.com/office/powerpoint/2010/main" val="34097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Gladfelter &amp; Leonard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0" y="1622745"/>
            <a:ext cx="11540145" cy="4940717"/>
          </a:xfrm>
        </p:spPr>
        <p:txBody>
          <a:bodyPr anchor="ctr">
            <a:noAutofit/>
          </a:bodyPr>
          <a:lstStyle/>
          <a:p>
            <a:r>
              <a:rPr lang="en-US" sz="2600" dirty="0"/>
              <a:t>How do FVMC, TAP, and TMT scores compare in diagnostic accuracy of children with SLI/DLD between 4 and 5 years of age?</a:t>
            </a:r>
          </a:p>
          <a:p>
            <a:endParaRPr lang="en-US" sz="2600" dirty="0"/>
          </a:p>
          <a:p>
            <a:r>
              <a:rPr lang="en-US" sz="2600" dirty="0"/>
              <a:t>TMT</a:t>
            </a:r>
          </a:p>
          <a:p>
            <a:pPr lvl="1"/>
            <a:r>
              <a:rPr lang="en-US" sz="2600" dirty="0"/>
              <a:t>At both ages, the children with SLI had significantly lower TMT scores relative to their TD peers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2600" dirty="0"/>
              <a:t>SLI/DLD cut-off score = 7 (4;0 to 4;6)   &amp;  8 (5;0 to 5;6)</a:t>
            </a:r>
          </a:p>
          <a:p>
            <a:pPr marL="0" indent="0">
              <a:buNone/>
            </a:pPr>
            <a:r>
              <a:rPr lang="en-US" sz="2600" dirty="0"/>
              <a:t>					         Young      Old</a:t>
            </a:r>
          </a:p>
          <a:p>
            <a:r>
              <a:rPr lang="en-US" sz="2600" dirty="0"/>
              <a:t>Group classification: 	sensitivity = 83.33% &amp; 76.92%	(DLD/SLI group)					specificity = 85.19% &amp; 80.00% 	(TD </a:t>
            </a:r>
            <a:r>
              <a:rPr lang="en-US" dirty="0"/>
              <a:t>group)</a:t>
            </a:r>
          </a:p>
        </p:txBody>
      </p:sp>
    </p:spTree>
    <p:extLst>
      <p:ext uri="{BB962C8B-B14F-4D97-AF65-F5344CB8AC3E}">
        <p14:creationId xmlns:p14="http://schemas.microsoft.com/office/powerpoint/2010/main" val="217537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Gladfelter &amp; Leonard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" y="1622744"/>
            <a:ext cx="11572228" cy="4940717"/>
          </a:xfrm>
        </p:spPr>
        <p:txBody>
          <a:bodyPr anchor="ctr">
            <a:noAutofit/>
          </a:bodyPr>
          <a:lstStyle/>
          <a:p>
            <a:r>
              <a:rPr lang="en-US" sz="2600" dirty="0"/>
              <a:t>How do FVMC, TAP, and TMT scores compare in diagnostic accuracy of children with SLI/DLD between 4 and 5 years of age?</a:t>
            </a:r>
          </a:p>
          <a:p>
            <a:endParaRPr lang="en-US" sz="2600" dirty="0"/>
          </a:p>
          <a:p>
            <a:r>
              <a:rPr lang="en-US" sz="2600" dirty="0"/>
              <a:t>TAP</a:t>
            </a:r>
          </a:p>
          <a:p>
            <a:pPr lvl="1"/>
            <a:r>
              <a:rPr lang="en-US" sz="2600" dirty="0"/>
              <a:t>At both ages, the children with SLI had significantly lower TAP relative to their TD peers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2600" dirty="0"/>
              <a:t>SLI/DLD cut-off score = 12 (4;0 to 4;6)   &amp;  16 (5;0 to 5;6)	</a:t>
            </a:r>
          </a:p>
          <a:p>
            <a:pPr marL="0" indent="0">
              <a:buNone/>
            </a:pPr>
            <a:r>
              <a:rPr lang="en-US" sz="2600" dirty="0"/>
              <a:t>					           Young       Old</a:t>
            </a:r>
          </a:p>
          <a:p>
            <a:r>
              <a:rPr lang="en-US" sz="2600" dirty="0"/>
              <a:t>Group classification: 	sensitivity = 66.67% &amp; 84.62%	(DL/SLI group)					specificity = 86.67% &amp; 80.00% 	(TD group)</a:t>
            </a:r>
          </a:p>
        </p:txBody>
      </p:sp>
    </p:spTree>
    <p:extLst>
      <p:ext uri="{BB962C8B-B14F-4D97-AF65-F5344CB8AC3E}">
        <p14:creationId xmlns:p14="http://schemas.microsoft.com/office/powerpoint/2010/main" val="11246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ACD7B-9372-4CE2-988A-C2B63A66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/>
              <a:t>Caveat About FVMC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ABB1C-C633-48B9-BC33-67C5070BB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725034" cy="2800395"/>
          </a:xfrm>
        </p:spPr>
        <p:txBody>
          <a:bodyPr anchor="t">
            <a:normAutofit/>
          </a:bodyPr>
          <a:lstStyle/>
          <a:p>
            <a:r>
              <a:rPr lang="en-US" sz="2400" dirty="0"/>
              <a:t>Rudolf, J., </a:t>
            </a:r>
            <a:r>
              <a:rPr lang="en-US" sz="2400" dirty="0" err="1"/>
              <a:t>Dollaghan</a:t>
            </a:r>
            <a:r>
              <a:rPr lang="en-US" sz="2400" dirty="0"/>
              <a:t>, C. A., &amp; </a:t>
            </a:r>
            <a:r>
              <a:rPr lang="en-US" sz="2400" dirty="0" err="1"/>
              <a:t>Crotteaua</a:t>
            </a:r>
            <a:r>
              <a:rPr lang="en-US" sz="2400" dirty="0"/>
              <a:t>, S. (2019). The finite verb morphology composite: Values from a community sample. </a:t>
            </a:r>
            <a:r>
              <a:rPr lang="en-US" sz="2400" i="1" dirty="0"/>
              <a:t>Journal of Speech, Language, and Hearing Research, 62, </a:t>
            </a:r>
            <a:r>
              <a:rPr lang="en-US" sz="2400" dirty="0"/>
              <a:t>1813-1822.</a:t>
            </a:r>
          </a:p>
          <a:p>
            <a:endParaRPr lang="en-US" sz="2400" dirty="0"/>
          </a:p>
          <a:p>
            <a:pPr lvl="1"/>
            <a:r>
              <a:rPr lang="en-US" dirty="0"/>
              <a:t>larger and more representative sample of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1938677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7D6588-408A-45A6-9480-F9051D8E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How can you use TMT, FVMC, and TAP to inform your therapy goals?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High FVMC, but low TMT and TAP</a:t>
            </a:r>
          </a:p>
          <a:p>
            <a:pPr lvl="1"/>
            <a:r>
              <a:rPr lang="en-US"/>
              <a:t>Intervention activities might focus on introducing T/A morphemes not yet used by the child.</a:t>
            </a:r>
          </a:p>
          <a:p>
            <a:pPr lvl="1"/>
            <a:endParaRPr lang="en-US" dirty="0"/>
          </a:p>
          <a:p>
            <a:r>
              <a:rPr lang="en-US" dirty="0"/>
              <a:t>For a child with Finite Verb Morphology Composite and Productivity Scores well below the cutoff, efforts might be directed toward increasing the number of different verbs used with each T/A inflection or the number of different subjects used with each copula or auxiliary form.</a:t>
            </a:r>
          </a:p>
        </p:txBody>
      </p:sp>
    </p:spTree>
    <p:extLst>
      <p:ext uri="{BB962C8B-B14F-4D97-AF65-F5344CB8AC3E}">
        <p14:creationId xmlns:p14="http://schemas.microsoft.com/office/powerpoint/2010/main" val="318820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3CAA-BAA2-E836-2205-CAC465E0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 FVMC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7CFB8-514B-6113-B01A-A102CA24F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5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Practice items:</a:t>
            </a:r>
          </a:p>
          <a:p>
            <a:r>
              <a:rPr lang="en-US" dirty="0"/>
              <a:t>The boy running fast.		</a:t>
            </a:r>
          </a:p>
          <a:p>
            <a:r>
              <a:rPr lang="en-US" dirty="0"/>
              <a:t>I see him!</a:t>
            </a:r>
          </a:p>
          <a:p>
            <a:r>
              <a:rPr lang="en-US" dirty="0"/>
              <a:t>Where Rana going?</a:t>
            </a:r>
          </a:p>
          <a:p>
            <a:r>
              <a:rPr lang="en-US" dirty="0"/>
              <a:t>He stole my sandwich.</a:t>
            </a:r>
          </a:p>
          <a:p>
            <a:r>
              <a:rPr lang="en-US" dirty="0"/>
              <a:t>Mommy like eat sardines.</a:t>
            </a:r>
          </a:p>
          <a:p>
            <a:r>
              <a:rPr lang="en-US" dirty="0"/>
              <a:t>He jumped on me!</a:t>
            </a:r>
          </a:p>
          <a:p>
            <a:r>
              <a:rPr lang="en-US" dirty="0"/>
              <a:t>Mario wants an apple.</a:t>
            </a:r>
          </a:p>
          <a:p>
            <a:endParaRPr lang="en-US" dirty="0"/>
          </a:p>
          <a:p>
            <a:r>
              <a:rPr lang="en-US" dirty="0"/>
              <a:t>FVMC =_____</a:t>
            </a:r>
          </a:p>
        </p:txBody>
      </p:sp>
    </p:spTree>
    <p:extLst>
      <p:ext uri="{BB962C8B-B14F-4D97-AF65-F5344CB8AC3E}">
        <p14:creationId xmlns:p14="http://schemas.microsoft.com/office/powerpoint/2010/main" val="161191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F0D03-76FA-F0C2-D112-DE97EFE7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Roadmap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4E2-EA64-4D92-53B6-1466FE77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3200" dirty="0"/>
              <a:t>Review of features of language disorder</a:t>
            </a:r>
          </a:p>
          <a:p>
            <a:r>
              <a:rPr lang="en-US" sz="3200" dirty="0"/>
              <a:t>Evidence-based assessment approaches</a:t>
            </a:r>
          </a:p>
          <a:p>
            <a:r>
              <a:rPr lang="en-US" sz="3200" dirty="0"/>
              <a:t>Vocabulary intervention</a:t>
            </a:r>
          </a:p>
          <a:p>
            <a:r>
              <a:rPr lang="en-US" sz="3200" dirty="0"/>
              <a:t>Practice scoring of morphosyntactic language targets</a:t>
            </a:r>
          </a:p>
          <a:p>
            <a:r>
              <a:rPr lang="en-US" sz="3200" dirty="0"/>
              <a:t>Grammar intervention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004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D892E-D495-E6FA-66CB-E3286BA8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0F6F-07D1-16FA-96A2-6CA8CC88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 FVMC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32D45-66FA-051D-B7ED-934AB8F0E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1690688"/>
            <a:ext cx="1149957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Practice items:</a:t>
            </a:r>
          </a:p>
          <a:p>
            <a:r>
              <a:rPr lang="en-US" dirty="0"/>
              <a:t>The boy running fast			0/1	zero-marked auxiliary </a:t>
            </a:r>
            <a:r>
              <a:rPr lang="en-US" i="1" dirty="0"/>
              <a:t>is</a:t>
            </a:r>
            <a:r>
              <a:rPr lang="en-US" dirty="0"/>
              <a:t>	</a:t>
            </a:r>
          </a:p>
          <a:p>
            <a:r>
              <a:rPr lang="en-US" dirty="0"/>
              <a:t>I see him!					0/0</a:t>
            </a:r>
          </a:p>
          <a:p>
            <a:r>
              <a:rPr lang="en-US" dirty="0"/>
              <a:t>Where Rana going?			0/1	zero-marked auxiliary </a:t>
            </a:r>
            <a:r>
              <a:rPr lang="en-US" i="1" dirty="0"/>
              <a:t>is</a:t>
            </a:r>
            <a:r>
              <a:rPr lang="en-US" dirty="0"/>
              <a:t>		</a:t>
            </a:r>
          </a:p>
          <a:p>
            <a:r>
              <a:rPr lang="en-US" dirty="0"/>
              <a:t>He stole my sandwich.			0/0</a:t>
            </a:r>
          </a:p>
          <a:p>
            <a:r>
              <a:rPr lang="en-US" dirty="0"/>
              <a:t>Mommy like eat sardines.		0/1	zero-marked 3S</a:t>
            </a:r>
          </a:p>
          <a:p>
            <a:r>
              <a:rPr lang="en-US" dirty="0"/>
              <a:t>He jumped on me!				1/1	overtly marked past tense </a:t>
            </a:r>
            <a:r>
              <a:rPr lang="en-US" i="1" dirty="0"/>
              <a:t>-ed</a:t>
            </a:r>
            <a:endParaRPr lang="en-US" dirty="0"/>
          </a:p>
          <a:p>
            <a:r>
              <a:rPr lang="en-US" dirty="0"/>
              <a:t>Mario wants an apple.			1/1	overtly marked 3S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FVM = 2/5 = 40%	</a:t>
            </a:r>
          </a:p>
        </p:txBody>
      </p:sp>
    </p:spTree>
    <p:extLst>
      <p:ext uri="{BB962C8B-B14F-4D97-AF65-F5344CB8AC3E}">
        <p14:creationId xmlns:p14="http://schemas.microsoft.com/office/powerpoint/2010/main" val="27221423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FFC3-F6E4-8109-CF07-CF02EE89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 TMT and TAP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D3AB8-3B56-AF43-56B5-EE2B42B2D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Maybe it goes with this zoo?		</a:t>
            </a:r>
          </a:p>
          <a:p>
            <a:r>
              <a:rPr lang="en-US" dirty="0"/>
              <a:t>He’s crying.				</a:t>
            </a:r>
          </a:p>
          <a:p>
            <a:r>
              <a:rPr lang="en-US" dirty="0"/>
              <a:t>Here’s another man that works at the zoo.</a:t>
            </a:r>
          </a:p>
          <a:p>
            <a:r>
              <a:rPr lang="en-US" dirty="0"/>
              <a:t>What does this guy do?			</a:t>
            </a:r>
          </a:p>
          <a:p>
            <a:r>
              <a:rPr lang="en-US" dirty="0"/>
              <a:t>Is that how it go?			</a:t>
            </a:r>
          </a:p>
          <a:p>
            <a:r>
              <a:rPr lang="en-US" dirty="0"/>
              <a:t>But what is this for?			</a:t>
            </a:r>
          </a:p>
          <a:p>
            <a:r>
              <a:rPr lang="en-US" dirty="0"/>
              <a:t>The popcorn bouncing!			</a:t>
            </a:r>
          </a:p>
          <a:p>
            <a:r>
              <a:rPr lang="en-US" dirty="0"/>
              <a:t>What are these for?			</a:t>
            </a:r>
          </a:p>
          <a:p>
            <a:r>
              <a:rPr lang="en-US" dirty="0"/>
              <a:t>I </a:t>
            </a:r>
            <a:r>
              <a:rPr lang="en-US" dirty="0" err="1"/>
              <a:t>runned</a:t>
            </a:r>
            <a:r>
              <a:rPr lang="en-US" dirty="0"/>
              <a:t> fast.				</a:t>
            </a:r>
          </a:p>
          <a:p>
            <a:r>
              <a:rPr lang="en-US" dirty="0"/>
              <a:t>Daddy’s a Red Sox fan.			</a:t>
            </a:r>
          </a:p>
          <a:p>
            <a:r>
              <a:rPr lang="en-US" dirty="0"/>
              <a:t>So water’s going down.			</a:t>
            </a:r>
          </a:p>
          <a:p>
            <a:r>
              <a:rPr lang="en-US" dirty="0"/>
              <a:t>Where’s the car?			</a:t>
            </a:r>
          </a:p>
          <a:p>
            <a:r>
              <a:rPr lang="en-US" dirty="0"/>
              <a:t>The dog are big.	</a:t>
            </a:r>
          </a:p>
        </p:txBody>
      </p:sp>
    </p:spTree>
    <p:extLst>
      <p:ext uri="{BB962C8B-B14F-4D97-AF65-F5344CB8AC3E}">
        <p14:creationId xmlns:p14="http://schemas.microsoft.com/office/powerpoint/2010/main" val="11775514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557BD-9812-5317-EE29-AFABEFE13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C637-109B-1046-EF1F-DE859F8E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 TMT and TAP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5B4F-878C-5C41-6C3F-887E8F6EB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404730"/>
            <a:ext cx="11834191" cy="5453270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/>
              <a:t>Maybe it goes with this zoo?	1/1	overtly marked third person singular </a:t>
            </a:r>
            <a:r>
              <a:rPr lang="en-US" sz="3800" i="1" dirty="0"/>
              <a:t>-s</a:t>
            </a:r>
            <a:endParaRPr lang="en-US" sz="3800" dirty="0"/>
          </a:p>
          <a:p>
            <a:r>
              <a:rPr lang="en-US" sz="3800" dirty="0"/>
              <a:t>He’s crying.			0/0	Do not count contracted auxiliary </a:t>
            </a:r>
            <a:r>
              <a:rPr lang="en-US" sz="3800" i="1" dirty="0"/>
              <a:t>be</a:t>
            </a:r>
            <a:r>
              <a:rPr lang="en-US" sz="3800" dirty="0"/>
              <a:t> with a pronoun</a:t>
            </a:r>
          </a:p>
          <a:p>
            <a:r>
              <a:rPr lang="en-US" sz="3800" dirty="0"/>
              <a:t>Here’s another man that works at the zoo.  1/1 overtly marked third person singular </a:t>
            </a:r>
            <a:r>
              <a:rPr lang="en-US" sz="3800" i="1" dirty="0"/>
              <a:t>–s  </a:t>
            </a:r>
          </a:p>
          <a:p>
            <a:pPr marL="5711825" lvl="1"/>
            <a:r>
              <a:rPr lang="en-US" sz="3400" dirty="0"/>
              <a:t>(do not count </a:t>
            </a:r>
            <a:r>
              <a:rPr lang="en-US" sz="3400" b="1" dirty="0"/>
              <a:t>contracted</a:t>
            </a:r>
            <a:r>
              <a:rPr lang="en-US" sz="3400" dirty="0"/>
              <a:t> copula </a:t>
            </a:r>
            <a:r>
              <a:rPr lang="en-US" sz="3400" i="1" dirty="0"/>
              <a:t>be</a:t>
            </a:r>
            <a:r>
              <a:rPr lang="en-US" sz="3400" dirty="0"/>
              <a:t> in “Here’s”)</a:t>
            </a:r>
          </a:p>
          <a:p>
            <a:r>
              <a:rPr lang="en-US" sz="3800" dirty="0"/>
              <a:t>What does this guy do?	1/1	overtly marked auxiliary </a:t>
            </a:r>
            <a:r>
              <a:rPr lang="en-US" sz="3800" i="1" dirty="0"/>
              <a:t>do </a:t>
            </a:r>
            <a:r>
              <a:rPr lang="en-US" sz="3800" dirty="0"/>
              <a:t>(“does” in this sentence)</a:t>
            </a:r>
          </a:p>
          <a:p>
            <a:r>
              <a:rPr lang="en-US" sz="3800" dirty="0"/>
              <a:t>						    “do” is an untensed main verb in this example</a:t>
            </a:r>
          </a:p>
          <a:p>
            <a:r>
              <a:rPr lang="en-US" sz="3800" dirty="0"/>
              <a:t>Is that how it go?		1/2     overtly marked copula </a:t>
            </a:r>
            <a:r>
              <a:rPr lang="en-US" sz="3800" i="1" dirty="0"/>
              <a:t>be</a:t>
            </a:r>
            <a:r>
              <a:rPr lang="en-US" sz="3800" dirty="0"/>
              <a:t>, zero-marked third person singular </a:t>
            </a:r>
            <a:r>
              <a:rPr lang="en-US" sz="3800" i="1" dirty="0"/>
              <a:t>-s</a:t>
            </a:r>
            <a:endParaRPr lang="en-US" sz="3800" dirty="0"/>
          </a:p>
          <a:p>
            <a:r>
              <a:rPr lang="en-US" sz="3800" dirty="0"/>
              <a:t>But what is this for?		1/1	overtly marked copula </a:t>
            </a:r>
            <a:r>
              <a:rPr lang="en-US" sz="3800" i="1" dirty="0"/>
              <a:t>be</a:t>
            </a:r>
            <a:endParaRPr lang="en-US" sz="3800" dirty="0"/>
          </a:p>
          <a:p>
            <a:r>
              <a:rPr lang="en-US" sz="3800" dirty="0"/>
              <a:t>The popcorn bouncing!	0/1	zero-marked auxiliary </a:t>
            </a:r>
            <a:r>
              <a:rPr lang="en-US" sz="3800" i="1" dirty="0"/>
              <a:t>be</a:t>
            </a:r>
            <a:endParaRPr lang="en-US" sz="3800" dirty="0"/>
          </a:p>
          <a:p>
            <a:r>
              <a:rPr lang="en-US" sz="3800" dirty="0"/>
              <a:t>What are these for?		1/1	overtly marked copula </a:t>
            </a:r>
            <a:r>
              <a:rPr lang="en-US" sz="3800" i="1" dirty="0"/>
              <a:t>be</a:t>
            </a:r>
            <a:endParaRPr lang="en-US" sz="3800" dirty="0"/>
          </a:p>
          <a:p>
            <a:r>
              <a:rPr lang="en-US" sz="3800" dirty="0"/>
              <a:t>I </a:t>
            </a:r>
            <a:r>
              <a:rPr lang="en-US" sz="3800" dirty="0" err="1"/>
              <a:t>runned</a:t>
            </a:r>
            <a:r>
              <a:rPr lang="en-US" sz="3800" dirty="0"/>
              <a:t> fast.			1/1	overtly marked past tense </a:t>
            </a:r>
            <a:r>
              <a:rPr lang="en-US" sz="3800" i="1" dirty="0"/>
              <a:t>-ed</a:t>
            </a:r>
            <a:r>
              <a:rPr lang="en-US" sz="3800" dirty="0"/>
              <a:t> (overregularized though)</a:t>
            </a:r>
          </a:p>
          <a:p>
            <a:r>
              <a:rPr lang="en-US" sz="3800" dirty="0"/>
              <a:t>Daddy’s a Red Sox fan.	1/1 	overtly marked copula </a:t>
            </a:r>
            <a:r>
              <a:rPr lang="en-US" sz="3800" i="1" dirty="0"/>
              <a:t>be</a:t>
            </a:r>
            <a:endParaRPr lang="en-US" sz="3800" dirty="0"/>
          </a:p>
          <a:p>
            <a:r>
              <a:rPr lang="en-US" sz="3800" dirty="0"/>
              <a:t>So water’s going down.	1/1	overtly marked auxiliary </a:t>
            </a:r>
            <a:r>
              <a:rPr lang="en-US" sz="3800" i="1" dirty="0"/>
              <a:t>be</a:t>
            </a:r>
            <a:endParaRPr lang="en-US" sz="3800" dirty="0"/>
          </a:p>
          <a:p>
            <a:r>
              <a:rPr lang="en-US" sz="3800" dirty="0"/>
              <a:t>Where’s the car?		0/0	Do not count contracted copula </a:t>
            </a:r>
            <a:r>
              <a:rPr lang="en-US" sz="3800" i="1" dirty="0"/>
              <a:t>be</a:t>
            </a:r>
            <a:r>
              <a:rPr lang="en-US" sz="3800" dirty="0"/>
              <a:t> with a </a:t>
            </a:r>
            <a:r>
              <a:rPr lang="en-US" sz="3800" dirty="0" err="1"/>
              <a:t>wh</a:t>
            </a:r>
            <a:r>
              <a:rPr lang="en-US" sz="3800" dirty="0"/>
              <a:t>-question</a:t>
            </a:r>
          </a:p>
          <a:p>
            <a:r>
              <a:rPr lang="en-US" sz="3800" dirty="0"/>
              <a:t>The dog are big.		0/1	copula </a:t>
            </a:r>
            <a:r>
              <a:rPr lang="en-US" sz="3800" i="1" dirty="0"/>
              <a:t>be</a:t>
            </a:r>
            <a:r>
              <a:rPr lang="en-US" sz="3800" dirty="0"/>
              <a:t> (tense is marked, but there is a form choice error)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061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1D836C-5798-8B24-FC0F-54600068A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8BA41-C11E-D930-C818-59A50DA3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32" y="97817"/>
            <a:ext cx="5632350" cy="131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Practice TMT and TAP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D401A66-51D3-C8E6-9269-C7A84FFA7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653241"/>
              </p:ext>
            </p:extLst>
          </p:nvPr>
        </p:nvGraphicFramePr>
        <p:xfrm>
          <a:off x="682432" y="1522022"/>
          <a:ext cx="11164828" cy="2881537"/>
        </p:xfrm>
        <a:graphic>
          <a:graphicData uri="http://schemas.openxmlformats.org/drawingml/2006/table">
            <a:tbl>
              <a:tblPr firstRow="1" firstCol="1" bandRow="1"/>
              <a:tblGrid>
                <a:gridCol w="1728884">
                  <a:extLst>
                    <a:ext uri="{9D8B030D-6E8A-4147-A177-3AD203B41FA5}">
                      <a16:colId xmlns:a16="http://schemas.microsoft.com/office/drawing/2014/main" val="3010674053"/>
                    </a:ext>
                  </a:extLst>
                </a:gridCol>
                <a:gridCol w="1479512">
                  <a:extLst>
                    <a:ext uri="{9D8B030D-6E8A-4147-A177-3AD203B41FA5}">
                      <a16:colId xmlns:a16="http://schemas.microsoft.com/office/drawing/2014/main" val="4009393203"/>
                    </a:ext>
                  </a:extLst>
                </a:gridCol>
                <a:gridCol w="1496977">
                  <a:extLst>
                    <a:ext uri="{9D8B030D-6E8A-4147-A177-3AD203B41FA5}">
                      <a16:colId xmlns:a16="http://schemas.microsoft.com/office/drawing/2014/main" val="223293706"/>
                    </a:ext>
                  </a:extLst>
                </a:gridCol>
                <a:gridCol w="1463295">
                  <a:extLst>
                    <a:ext uri="{9D8B030D-6E8A-4147-A177-3AD203B41FA5}">
                      <a16:colId xmlns:a16="http://schemas.microsoft.com/office/drawing/2014/main" val="2721594317"/>
                    </a:ext>
                  </a:extLst>
                </a:gridCol>
                <a:gridCol w="1746129">
                  <a:extLst>
                    <a:ext uri="{9D8B030D-6E8A-4147-A177-3AD203B41FA5}">
                      <a16:colId xmlns:a16="http://schemas.microsoft.com/office/drawing/2014/main" val="1264520688"/>
                    </a:ext>
                  </a:extLst>
                </a:gridCol>
                <a:gridCol w="1618326">
                  <a:extLst>
                    <a:ext uri="{9D8B030D-6E8A-4147-A177-3AD203B41FA5}">
                      <a16:colId xmlns:a16="http://schemas.microsoft.com/office/drawing/2014/main" val="2892016124"/>
                    </a:ext>
                  </a:extLst>
                </a:gridCol>
                <a:gridCol w="1631705">
                  <a:extLst>
                    <a:ext uri="{9D8B030D-6E8A-4147-A177-3AD203B41FA5}">
                      <a16:colId xmlns:a16="http://schemas.microsoft.com/office/drawing/2014/main" val="900815571"/>
                    </a:ext>
                  </a:extLst>
                </a:gridCol>
              </a:tblGrid>
              <a:tr h="47504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TAP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3S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 –ed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Aux. Do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Cop. BE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Aux. BE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17443"/>
                  </a:ext>
                </a:extLst>
              </a:tr>
              <a:tr h="50633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Instance 1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goes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runned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does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that how it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water’s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341076"/>
                  </a:ext>
                </a:extLst>
              </a:tr>
              <a:tr h="47504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Instance 2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works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472943"/>
                  </a:ext>
                </a:extLst>
              </a:tr>
              <a:tr h="47504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Instance 3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are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108869"/>
                  </a:ext>
                </a:extLst>
              </a:tr>
              <a:tr h="47504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Instance 4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Daddy’s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844037"/>
                  </a:ext>
                </a:extLst>
              </a:tr>
              <a:tr h="47504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Instance 5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4728" marR="134728" marT="187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427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9C19C1-16FA-F427-22D6-4D17A336C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02629"/>
              </p:ext>
            </p:extLst>
          </p:nvPr>
        </p:nvGraphicFramePr>
        <p:xfrm>
          <a:off x="649426" y="4845700"/>
          <a:ext cx="11164825" cy="12233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8624">
                  <a:extLst>
                    <a:ext uri="{9D8B030D-6E8A-4147-A177-3AD203B41FA5}">
                      <a16:colId xmlns:a16="http://schemas.microsoft.com/office/drawing/2014/main" val="1655443835"/>
                    </a:ext>
                  </a:extLst>
                </a:gridCol>
                <a:gridCol w="921999">
                  <a:extLst>
                    <a:ext uri="{9D8B030D-6E8A-4147-A177-3AD203B41FA5}">
                      <a16:colId xmlns:a16="http://schemas.microsoft.com/office/drawing/2014/main" val="362511533"/>
                    </a:ext>
                  </a:extLst>
                </a:gridCol>
                <a:gridCol w="528598">
                  <a:extLst>
                    <a:ext uri="{9D8B030D-6E8A-4147-A177-3AD203B41FA5}">
                      <a16:colId xmlns:a16="http://schemas.microsoft.com/office/drawing/2014/main" val="2813962039"/>
                    </a:ext>
                  </a:extLst>
                </a:gridCol>
                <a:gridCol w="772395">
                  <a:extLst>
                    <a:ext uri="{9D8B030D-6E8A-4147-A177-3AD203B41FA5}">
                      <a16:colId xmlns:a16="http://schemas.microsoft.com/office/drawing/2014/main" val="1890663994"/>
                    </a:ext>
                  </a:extLst>
                </a:gridCol>
                <a:gridCol w="629441">
                  <a:extLst>
                    <a:ext uri="{9D8B030D-6E8A-4147-A177-3AD203B41FA5}">
                      <a16:colId xmlns:a16="http://schemas.microsoft.com/office/drawing/2014/main" val="327586641"/>
                    </a:ext>
                  </a:extLst>
                </a:gridCol>
                <a:gridCol w="547436">
                  <a:extLst>
                    <a:ext uri="{9D8B030D-6E8A-4147-A177-3AD203B41FA5}">
                      <a16:colId xmlns:a16="http://schemas.microsoft.com/office/drawing/2014/main" val="2019302049"/>
                    </a:ext>
                  </a:extLst>
                </a:gridCol>
                <a:gridCol w="620576">
                  <a:extLst>
                    <a:ext uri="{9D8B030D-6E8A-4147-A177-3AD203B41FA5}">
                      <a16:colId xmlns:a16="http://schemas.microsoft.com/office/drawing/2014/main" val="3723389372"/>
                    </a:ext>
                  </a:extLst>
                </a:gridCol>
                <a:gridCol w="630550">
                  <a:extLst>
                    <a:ext uri="{9D8B030D-6E8A-4147-A177-3AD203B41FA5}">
                      <a16:colId xmlns:a16="http://schemas.microsoft.com/office/drawing/2014/main" val="2939128694"/>
                    </a:ext>
                  </a:extLst>
                </a:gridCol>
                <a:gridCol w="690391">
                  <a:extLst>
                    <a:ext uri="{9D8B030D-6E8A-4147-A177-3AD203B41FA5}">
                      <a16:colId xmlns:a16="http://schemas.microsoft.com/office/drawing/2014/main" val="2425399742"/>
                    </a:ext>
                  </a:extLst>
                </a:gridCol>
                <a:gridCol w="815613">
                  <a:extLst>
                    <a:ext uri="{9D8B030D-6E8A-4147-A177-3AD203B41FA5}">
                      <a16:colId xmlns:a16="http://schemas.microsoft.com/office/drawing/2014/main" val="3971219791"/>
                    </a:ext>
                  </a:extLst>
                </a:gridCol>
                <a:gridCol w="536355">
                  <a:extLst>
                    <a:ext uri="{9D8B030D-6E8A-4147-A177-3AD203B41FA5}">
                      <a16:colId xmlns:a16="http://schemas.microsoft.com/office/drawing/2014/main" val="2899970695"/>
                    </a:ext>
                  </a:extLst>
                </a:gridCol>
                <a:gridCol w="599521">
                  <a:extLst>
                    <a:ext uri="{9D8B030D-6E8A-4147-A177-3AD203B41FA5}">
                      <a16:colId xmlns:a16="http://schemas.microsoft.com/office/drawing/2014/main" val="4113925005"/>
                    </a:ext>
                  </a:extLst>
                </a:gridCol>
                <a:gridCol w="609495">
                  <a:extLst>
                    <a:ext uri="{9D8B030D-6E8A-4147-A177-3AD203B41FA5}">
                      <a16:colId xmlns:a16="http://schemas.microsoft.com/office/drawing/2014/main" val="2780750949"/>
                    </a:ext>
                  </a:extLst>
                </a:gridCol>
                <a:gridCol w="690391">
                  <a:extLst>
                    <a:ext uri="{9D8B030D-6E8A-4147-A177-3AD203B41FA5}">
                      <a16:colId xmlns:a16="http://schemas.microsoft.com/office/drawing/2014/main" val="3748212701"/>
                    </a:ext>
                  </a:extLst>
                </a:gridCol>
                <a:gridCol w="815613">
                  <a:extLst>
                    <a:ext uri="{9D8B030D-6E8A-4147-A177-3AD203B41FA5}">
                      <a16:colId xmlns:a16="http://schemas.microsoft.com/office/drawing/2014/main" val="300654060"/>
                    </a:ext>
                  </a:extLst>
                </a:gridCol>
                <a:gridCol w="1237827">
                  <a:extLst>
                    <a:ext uri="{9D8B030D-6E8A-4147-A177-3AD203B41FA5}">
                      <a16:colId xmlns:a16="http://schemas.microsoft.com/office/drawing/2014/main" val="2871254223"/>
                    </a:ext>
                  </a:extLst>
                </a:gridCol>
              </a:tblGrid>
              <a:tr h="424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3S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PT-ed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  Auxiliary DO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              Copula BE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           Auxiliary BE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62961"/>
                  </a:ext>
                </a:extLst>
              </a:tr>
              <a:tr h="424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do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does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did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is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am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are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was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were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is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are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was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were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 TMT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151284"/>
                  </a:ext>
                </a:extLst>
              </a:tr>
              <a:tr h="2083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399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0428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58FEC5-996B-9129-1F49-988E2AEA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Complex Syntax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D5F3B-8976-C79E-E761-6E289A8E5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31" y="2725515"/>
            <a:ext cx="4397465" cy="3939334"/>
          </a:xfrm>
        </p:spPr>
        <p:txBody>
          <a:bodyPr anchor="t">
            <a:normAutofit fontScale="92500"/>
          </a:bodyPr>
          <a:lstStyle/>
          <a:p>
            <a:r>
              <a:rPr lang="en-US" dirty="0"/>
              <a:t>Children with DLD struggle to produce and understand complex syntax </a:t>
            </a:r>
            <a:r>
              <a:rPr lang="en-US" sz="1900" dirty="0"/>
              <a:t>(e.g., Cahill et al., 2020; Steel et al., 2016).</a:t>
            </a:r>
            <a:endParaRPr lang="en-US" dirty="0"/>
          </a:p>
          <a:p>
            <a:r>
              <a:rPr lang="en-US" dirty="0"/>
              <a:t>Persistent challenges with complex syntax can have adverse effects on children’s reading comprehension as well as their academic achievement </a:t>
            </a:r>
            <a:r>
              <a:rPr lang="en-US" sz="1900" dirty="0"/>
              <a:t>(Scott &amp; Balthazar, 2013).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DE369-7F09-8776-A26F-6B88A7EDD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597" y="999069"/>
            <a:ext cx="7448063" cy="48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EB13E-95DC-4DCF-AEB8-0A671A82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0" y="0"/>
            <a:ext cx="10972800" cy="990600"/>
          </a:xfrm>
        </p:spPr>
        <p:txBody>
          <a:bodyPr>
            <a:normAutofit/>
          </a:bodyPr>
          <a:lstStyle/>
          <a:p>
            <a:r>
              <a:rPr lang="en-US" dirty="0"/>
              <a:t>Early Developing Complex Sentence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EF650E-A58D-4E77-9FD4-5C9854974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898980"/>
              </p:ext>
            </p:extLst>
          </p:nvPr>
        </p:nvGraphicFramePr>
        <p:xfrm>
          <a:off x="397565" y="818322"/>
          <a:ext cx="11794435" cy="5715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1029">
                  <a:extLst>
                    <a:ext uri="{9D8B030D-6E8A-4147-A177-3AD203B41FA5}">
                      <a16:colId xmlns:a16="http://schemas.microsoft.com/office/drawing/2014/main" val="2233567521"/>
                    </a:ext>
                  </a:extLst>
                </a:gridCol>
                <a:gridCol w="5733406">
                  <a:extLst>
                    <a:ext uri="{9D8B030D-6E8A-4147-A177-3AD203B41FA5}">
                      <a16:colId xmlns:a16="http://schemas.microsoft.com/office/drawing/2014/main" val="2647736773"/>
                    </a:ext>
                  </a:extLst>
                </a:gridCol>
              </a:tblGrid>
              <a:tr h="64900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Early Development  (MLU/M = 3-4)</a:t>
                      </a:r>
                    </a:p>
                  </a:txBody>
                  <a:tcPr>
                    <a:solidFill>
                      <a:srgbClr val="2095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Examples</a:t>
                      </a:r>
                    </a:p>
                  </a:txBody>
                  <a:tcPr>
                    <a:solidFill>
                      <a:srgbClr val="2095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93127"/>
                  </a:ext>
                </a:extLst>
              </a:tr>
              <a:tr h="1561386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 infinitive: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word 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used. However, the subject is deleted because it is the same as the main sentence. Does not include catenative forms of infinitive (</a:t>
                      </a:r>
                      <a:r>
                        <a:rPr lang="en-US" sz="2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wanna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gonna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etc.)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She has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go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The dog wants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run.</a:t>
                      </a:r>
                      <a:endParaRPr lang="en-US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794561"/>
                  </a:ext>
                </a:extLst>
              </a:tr>
              <a:tr h="908604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 propositional complement: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Cognitive verbs are used (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think, said, guess, know, wonder, hope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She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thought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room looked messy.</a:t>
                      </a:r>
                    </a:p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Guess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many I have.</a:t>
                      </a:r>
                      <a:endParaRPr lang="en-US" sz="22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241906"/>
                  </a:ext>
                </a:extLst>
              </a:tr>
              <a:tr h="1298004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 </a:t>
                      </a:r>
                      <a:r>
                        <a:rPr lang="en-US" sz="2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</a:t>
                      </a:r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-clause: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Includes a </a:t>
                      </a:r>
                      <a:r>
                        <a:rPr lang="en-US" sz="2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conjunction: 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what, where, when, why, who, how.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Does not include an infinitive 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did you say that?</a:t>
                      </a:r>
                      <a:endParaRPr lang="en-US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See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how he throws that ball?</a:t>
                      </a:r>
                      <a:endParaRPr lang="en-US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684602"/>
                  </a:ext>
                </a:extLst>
              </a:tr>
              <a:tr h="1298004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 conjoining: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clauses joined by a coordinating conjunction (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and, but, so,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etc.) or subordinating conjunction (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because, after,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etc.).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The boy likes to eat lunch early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 that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avoids the crowd.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(subordinating conj.)</a:t>
                      </a:r>
                    </a:p>
                    <a:p>
                      <a:pPr algn="l"/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I ate dinner late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I’m tired.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456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9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EB13E-95DC-4DCF-AEB8-0A671A82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849"/>
            <a:ext cx="10972800" cy="863047"/>
          </a:xfrm>
        </p:spPr>
        <p:txBody>
          <a:bodyPr>
            <a:normAutofit/>
          </a:bodyPr>
          <a:lstStyle/>
          <a:p>
            <a:r>
              <a:rPr lang="en-US" dirty="0"/>
              <a:t>Late Developing Complex Sentence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EF650E-A58D-4E77-9FD4-5C9854974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94448"/>
              </p:ext>
            </p:extLst>
          </p:nvPr>
        </p:nvGraphicFramePr>
        <p:xfrm>
          <a:off x="159026" y="752062"/>
          <a:ext cx="11900452" cy="4181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913">
                  <a:extLst>
                    <a:ext uri="{9D8B030D-6E8A-4147-A177-3AD203B41FA5}">
                      <a16:colId xmlns:a16="http://schemas.microsoft.com/office/drawing/2014/main" val="2233567521"/>
                    </a:ext>
                  </a:extLst>
                </a:gridCol>
                <a:gridCol w="6334539">
                  <a:extLst>
                    <a:ext uri="{9D8B030D-6E8A-4147-A177-3AD203B41FA5}">
                      <a16:colId xmlns:a16="http://schemas.microsoft.com/office/drawing/2014/main" val="2647736773"/>
                    </a:ext>
                  </a:extLst>
                </a:gridCol>
              </a:tblGrid>
              <a:tr h="41413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Late Development  (MLU/M = 4-5)</a:t>
                      </a:r>
                    </a:p>
                  </a:txBody>
                  <a:tcPr>
                    <a:solidFill>
                      <a:srgbClr val="2095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Examples</a:t>
                      </a:r>
                    </a:p>
                  </a:txBody>
                  <a:tcPr>
                    <a:solidFill>
                      <a:srgbClr val="2095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93127"/>
                  </a:ext>
                </a:extLst>
              </a:tr>
              <a:tr h="1090021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Infinitive clause with different subjects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He realized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wouldn’t want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wait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longer.</a:t>
                      </a:r>
                    </a:p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The boat sailed next to the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boy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who wasn’t able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swim.</a:t>
                      </a:r>
                      <a:endParaRPr lang="en-US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794561"/>
                  </a:ext>
                </a:extLst>
              </a:tr>
              <a:tr h="760632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 clauses: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subordinate clause that acts as an adjective; may or may not include who,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which,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or 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That’s the ice cream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I tasted.</a:t>
                      </a:r>
                      <a:endParaRPr lang="en-US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The argument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they had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 silly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241906"/>
                  </a:ext>
                </a:extLst>
              </a:tr>
              <a:tr h="767970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Gerunds: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 </a:t>
                      </a:r>
                      <a:r>
                        <a:rPr lang="en-US" sz="2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form that is used as a noun.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• 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</a:rPr>
                        <a:t>Reading </a:t>
                      </a:r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</a:rPr>
                        <a:t>is my favorite hobby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• </a:t>
                      </a:r>
                      <a:r>
                        <a:rPr lang="en-US" sz="2200" i="0" dirty="0">
                          <a:effectLst/>
                        </a:rPr>
                        <a:t>She likes </a:t>
                      </a:r>
                      <a:r>
                        <a:rPr lang="en-US" sz="2200" i="1" dirty="0">
                          <a:effectLst/>
                        </a:rPr>
                        <a:t>swimming </a:t>
                      </a:r>
                      <a:r>
                        <a:rPr lang="en-US" sz="2200" i="0" dirty="0">
                          <a:effectLst/>
                        </a:rPr>
                        <a:t>in the outdoor pool</a:t>
                      </a:r>
                      <a:r>
                        <a:rPr lang="en-US" sz="2200" i="1" dirty="0">
                          <a:effectLst/>
                        </a:rPr>
                        <a:t>.</a:t>
                      </a:r>
                      <a:endParaRPr lang="en-US" sz="2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684602"/>
                  </a:ext>
                </a:extLst>
              </a:tr>
              <a:tr h="724075">
                <a:tc>
                  <a:txBody>
                    <a:bodyPr/>
                    <a:lstStyle/>
                    <a:p>
                      <a:r>
                        <a:rPr lang="en-US" sz="2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</a:t>
                      </a:r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-infinitives: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 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to,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along with </a:t>
                      </a:r>
                      <a:r>
                        <a:rPr lang="en-US" sz="2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conjunctions.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She doesn’t know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do it.</a:t>
                      </a:r>
                      <a:endParaRPr lang="en-US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I thought you knew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to say.</a:t>
                      </a:r>
                      <a:endParaRPr lang="en-US" sz="2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456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15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EB13E-95DC-4DCF-AEB8-0A671A82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849"/>
            <a:ext cx="10972800" cy="863047"/>
          </a:xfrm>
        </p:spPr>
        <p:txBody>
          <a:bodyPr>
            <a:normAutofit/>
          </a:bodyPr>
          <a:lstStyle/>
          <a:p>
            <a:r>
              <a:rPr lang="en-US" dirty="0"/>
              <a:t>Late Developing Complex Sentence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EF650E-A58D-4E77-9FD4-5C9854974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096888"/>
              </p:ext>
            </p:extLst>
          </p:nvPr>
        </p:nvGraphicFramePr>
        <p:xfrm>
          <a:off x="159026" y="752062"/>
          <a:ext cx="11900452" cy="4747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5913">
                  <a:extLst>
                    <a:ext uri="{9D8B030D-6E8A-4147-A177-3AD203B41FA5}">
                      <a16:colId xmlns:a16="http://schemas.microsoft.com/office/drawing/2014/main" val="2233567521"/>
                    </a:ext>
                  </a:extLst>
                </a:gridCol>
                <a:gridCol w="6334539">
                  <a:extLst>
                    <a:ext uri="{9D8B030D-6E8A-4147-A177-3AD203B41FA5}">
                      <a16:colId xmlns:a16="http://schemas.microsoft.com/office/drawing/2014/main" val="2647736773"/>
                    </a:ext>
                  </a:extLst>
                </a:gridCol>
              </a:tblGrid>
              <a:tr h="41413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Late Development  (MLU/M = 4-5)</a:t>
                      </a:r>
                    </a:p>
                  </a:txBody>
                  <a:tcPr>
                    <a:solidFill>
                      <a:srgbClr val="2095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Examples</a:t>
                      </a:r>
                    </a:p>
                  </a:txBody>
                  <a:tcPr>
                    <a:solidFill>
                      <a:srgbClr val="2095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93127"/>
                  </a:ext>
                </a:extLst>
              </a:tr>
              <a:tr h="1090021">
                <a:tc>
                  <a:txBody>
                    <a:bodyPr/>
                    <a:lstStyle/>
                    <a:p>
                      <a:r>
                        <a:rPr lang="en-US" sz="2200" b="1" dirty="0"/>
                        <a:t>Conditional Adverbial Clause: </a:t>
                      </a:r>
                      <a:r>
                        <a:rPr lang="en-US" sz="2200" dirty="0"/>
                        <a:t>a dependent clause that communicates a condition.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are tired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you should rest.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794561"/>
                  </a:ext>
                </a:extLst>
              </a:tr>
              <a:tr h="760632">
                <a:tc>
                  <a:txBody>
                    <a:bodyPr/>
                    <a:lstStyle/>
                    <a:p>
                      <a:r>
                        <a:rPr lang="en-US" sz="2200" b="1" dirty="0"/>
                        <a:t>Causal Adverbial Clause: </a:t>
                      </a:r>
                      <a:r>
                        <a:rPr lang="en-US" sz="2200" dirty="0"/>
                        <a:t>a dependent clause that communicates the cause or reason for an action.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went to bed </a:t>
                      </a: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was tired.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Since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was confused, I emailed the 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241906"/>
                  </a:ext>
                </a:extLst>
              </a:tr>
              <a:tr h="767970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Complement Clause: 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dependent </a:t>
                      </a:r>
                      <a:r>
                        <a:rPr lang="en-US" sz="2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clasuse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lang="en-US" sz="2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form that is used as a noun.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</a:rPr>
                        <a:t>That</a:t>
                      </a:r>
                    </a:p>
                    <a:p>
                      <a:pPr algn="l" fontAlgn="t"/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• </a:t>
                      </a:r>
                      <a:r>
                        <a:rPr lang="en-US" sz="2200" i="0" dirty="0">
                          <a:effectLst/>
                        </a:rPr>
                        <a:t>He thinks </a:t>
                      </a:r>
                      <a:r>
                        <a:rPr lang="en-US" sz="2200" i="1" dirty="0">
                          <a:effectLst/>
                        </a:rPr>
                        <a:t>that </a:t>
                      </a:r>
                      <a:r>
                        <a:rPr lang="en-US" sz="2200" i="1" dirty="0" err="1">
                          <a:effectLst/>
                        </a:rPr>
                        <a:t>Rasheena</a:t>
                      </a:r>
                      <a:r>
                        <a:rPr lang="en-US" sz="2200" i="1" dirty="0">
                          <a:effectLst/>
                        </a:rPr>
                        <a:t> has a car.</a:t>
                      </a:r>
                    </a:p>
                    <a:p>
                      <a:pPr algn="l" fontAlgn="t"/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• </a:t>
                      </a:r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</a:rPr>
                        <a:t>The dad noticed 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</a:rPr>
                        <a:t>that the cookies were missing</a:t>
                      </a:r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</a:rPr>
                        <a:t>Wh</a:t>
                      </a:r>
                      <a:endParaRPr lang="en-US" sz="2200" i="1" dirty="0">
                        <a:effectLst/>
                      </a:endParaRPr>
                    </a:p>
                    <a:p>
                      <a:pPr algn="l" fontAlgn="t"/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• </a:t>
                      </a:r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</a:rPr>
                        <a:t>I am wondering 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</a:rPr>
                        <a:t>what the class will be like</a:t>
                      </a:r>
                      <a:r>
                        <a:rPr lang="en-US" sz="2200" i="0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</a:rPr>
                        <a:t>• </a:t>
                      </a:r>
                      <a:r>
                        <a:rPr lang="en-US" sz="2200" i="0" dirty="0">
                          <a:effectLst/>
                        </a:rPr>
                        <a:t>Pradeep wants to know </a:t>
                      </a:r>
                      <a:r>
                        <a:rPr lang="en-US" sz="2200" i="1" dirty="0">
                          <a:effectLst/>
                        </a:rPr>
                        <a:t>where his phone 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68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2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0B97-6E38-403B-90DB-AD44DC19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381000"/>
            <a:ext cx="1153078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Sample Analysis Multicultural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3C8A-38B3-46CF-B150-88285CDFF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1277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Code each utterance as a simple C-unit or a complex C-unit</a:t>
            </a:r>
          </a:p>
          <a:p>
            <a:pPr lvl="1"/>
            <a:r>
              <a:rPr lang="en-US" sz="2400" dirty="0"/>
              <a:t>Simple C-units: </a:t>
            </a:r>
          </a:p>
          <a:p>
            <a:pPr lvl="2"/>
            <a:r>
              <a:rPr lang="en-US" sz="2400" dirty="0"/>
              <a:t>“They </a:t>
            </a:r>
            <a:r>
              <a:rPr lang="en-US" sz="2400" b="1" dirty="0"/>
              <a:t>∅</a:t>
            </a:r>
            <a:r>
              <a:rPr lang="en-US" sz="2400" dirty="0"/>
              <a:t> talking”	“Him be running.”	“I have two ball</a:t>
            </a:r>
            <a:r>
              <a:rPr lang="en-US" sz="2400" b="1" dirty="0"/>
              <a:t>∅.”</a:t>
            </a:r>
          </a:p>
          <a:p>
            <a:pPr lvl="1"/>
            <a:endParaRPr lang="en-US" sz="1050" dirty="0"/>
          </a:p>
          <a:p>
            <a:pPr lvl="1"/>
            <a:r>
              <a:rPr lang="en-US" sz="2400" dirty="0"/>
              <a:t>Complex C-units:</a:t>
            </a:r>
          </a:p>
          <a:p>
            <a:pPr lvl="2"/>
            <a:r>
              <a:rPr lang="en-US" sz="2400" dirty="0"/>
              <a:t>Simple infinitives: “He was </a:t>
            </a:r>
            <a:r>
              <a:rPr lang="en-US" sz="2400" dirty="0" err="1"/>
              <a:t>tryn</a:t>
            </a:r>
            <a:r>
              <a:rPr lang="en-US" sz="2400" dirty="0"/>
              <a:t>’ </a:t>
            </a:r>
            <a:r>
              <a:rPr lang="en-US" sz="2400" b="1" dirty="0"/>
              <a:t>to get </a:t>
            </a:r>
            <a:r>
              <a:rPr lang="en-US" sz="2400" dirty="0"/>
              <a:t>out.”</a:t>
            </a:r>
          </a:p>
          <a:p>
            <a:pPr lvl="2"/>
            <a:r>
              <a:rPr lang="en-US" sz="2400" dirty="0"/>
              <a:t>Noun phrase complements “I think </a:t>
            </a:r>
            <a:r>
              <a:rPr lang="en-US" sz="2400" b="1" dirty="0"/>
              <a:t>this is nice</a:t>
            </a:r>
            <a:r>
              <a:rPr lang="en-US" sz="2400" dirty="0"/>
              <a:t>.”	“I think </a:t>
            </a:r>
            <a:r>
              <a:rPr lang="en-US" sz="2400" b="1" dirty="0"/>
              <a:t>he be lying</a:t>
            </a:r>
            <a:r>
              <a:rPr lang="en-US" sz="2400" dirty="0"/>
              <a:t>”</a:t>
            </a:r>
          </a:p>
          <a:p>
            <a:pPr lvl="2"/>
            <a:r>
              <a:rPr lang="en-US" sz="2400" dirty="0"/>
              <a:t>Gerunds: “They heard </a:t>
            </a:r>
            <a:r>
              <a:rPr lang="en-US" sz="2400" b="1" dirty="0"/>
              <a:t>singing</a:t>
            </a:r>
            <a:r>
              <a:rPr lang="en-US" sz="2400" dirty="0"/>
              <a:t>.”</a:t>
            </a:r>
          </a:p>
          <a:p>
            <a:pPr lvl="2"/>
            <a:endParaRPr lang="en-US" sz="2800" dirty="0"/>
          </a:p>
          <a:p>
            <a:pPr lvl="1"/>
            <a:r>
              <a:rPr lang="en-US" sz="2400" dirty="0"/>
              <a:t>Bilingual children</a:t>
            </a:r>
          </a:p>
          <a:p>
            <a:pPr lvl="2"/>
            <a:r>
              <a:rPr lang="en-US" sz="2400" dirty="0"/>
              <a:t>Assess using MLU in words instead of MLU in morphemes for older children</a:t>
            </a:r>
          </a:p>
          <a:p>
            <a:pPr marL="548640" lvl="2" indent="0">
              <a:buNone/>
            </a:pPr>
            <a:endParaRPr lang="en-US" sz="1200" dirty="0"/>
          </a:p>
          <a:p>
            <a:pPr marL="548640" lvl="2" indent="0">
              <a:buNone/>
            </a:pPr>
            <a:endParaRPr lang="en-US" sz="2400" dirty="0"/>
          </a:p>
          <a:p>
            <a:pPr marL="548640" lvl="2" indent="0">
              <a:buNone/>
            </a:pPr>
            <a:r>
              <a:rPr lang="en-US" sz="2400" dirty="0"/>
              <a:t>		(</a:t>
            </a:r>
            <a:r>
              <a:rPr lang="en-US" sz="2400" dirty="0" err="1"/>
              <a:t>Kaderavek</a:t>
            </a:r>
            <a:r>
              <a:rPr lang="en-US" sz="2400" dirty="0"/>
              <a:t> &amp; Henbest, 2024; Overton et al., 2021; Rice et al., 2010)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55E6BC-5A79-3621-FB4B-CF548917E8ED}"/>
              </a:ext>
            </a:extLst>
          </p:cNvPr>
          <p:cNvSpPr/>
          <p:nvPr/>
        </p:nvSpPr>
        <p:spPr>
          <a:xfrm>
            <a:off x="280219" y="1238865"/>
            <a:ext cx="11754465" cy="1769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7D6588-408A-45A6-9480-F9051D8E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161" y="1079108"/>
            <a:ext cx="10670732" cy="3755939"/>
          </a:xfrm>
        </p:spPr>
        <p:txBody>
          <a:bodyPr>
            <a:normAutofit/>
          </a:bodyPr>
          <a:lstStyle/>
          <a:p>
            <a:r>
              <a:rPr lang="en-US" b="1" dirty="0"/>
              <a:t>Why should we consider targeting complex syntax with school-aged children?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3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AF861-740A-B8B1-F214-E86311C4F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0F87-1A9E-AE61-B2E8-33A18BA4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Developmental Language Disorder (DLD)</a:t>
            </a:r>
            <a:br>
              <a:rPr lang="en-US" sz="4200" dirty="0"/>
            </a:br>
            <a:r>
              <a:rPr lang="en-US" sz="3200" dirty="0"/>
              <a:t>True or False? 			</a:t>
            </a:r>
            <a:r>
              <a:rPr lang="en-US" sz="3200" dirty="0">
                <a:hlinkClick r:id="rId2"/>
              </a:rPr>
              <a:t>https://radld.org/about/dld/dld-quiz/</a:t>
            </a:r>
            <a:r>
              <a:rPr lang="en-US" sz="3200" dirty="0"/>
              <a:t>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D08729-0898-3225-5B90-0CD421A78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680567"/>
              </p:ext>
            </p:extLst>
          </p:nvPr>
        </p:nvGraphicFramePr>
        <p:xfrm>
          <a:off x="88900" y="1115060"/>
          <a:ext cx="1193165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581">
                  <a:extLst>
                    <a:ext uri="{9D8B030D-6E8A-4147-A177-3AD203B41FA5}">
                      <a16:colId xmlns:a16="http://schemas.microsoft.com/office/drawing/2014/main" val="563755118"/>
                    </a:ext>
                  </a:extLst>
                </a:gridCol>
                <a:gridCol w="10767110">
                  <a:extLst>
                    <a:ext uri="{9D8B030D-6E8A-4147-A177-3AD203B41FA5}">
                      <a16:colId xmlns:a16="http://schemas.microsoft.com/office/drawing/2014/main" val="3511638706"/>
                    </a:ext>
                  </a:extLst>
                </a:gridCol>
                <a:gridCol w="513959">
                  <a:extLst>
                    <a:ext uri="{9D8B030D-6E8A-4147-A177-3AD203B41FA5}">
                      <a16:colId xmlns:a16="http://schemas.microsoft.com/office/drawing/2014/main" val="1597271671"/>
                    </a:ext>
                  </a:extLst>
                </a:gridCol>
              </a:tblGrid>
              <a:tr h="12077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425115"/>
                  </a:ext>
                </a:extLst>
              </a:tr>
              <a:tr h="61618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rgbClr val="F6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With support and understanding, individuals with DLD can achieve social, academic, and professional success.</a:t>
                      </a:r>
                    </a:p>
                  </a:txBody>
                  <a:tcPr>
                    <a:solidFill>
                      <a:srgbClr val="F6F7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6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090725"/>
                  </a:ext>
                </a:extLst>
              </a:tr>
              <a:tr h="356993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People with DLD can have difficulties learning to read.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047586"/>
                  </a:ext>
                </a:extLst>
              </a:tr>
              <a:tr h="356993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>
                    <a:solidFill>
                      <a:srgbClr val="F6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DLD is a hidden disability that affects approximately 1 in 14 people.</a:t>
                      </a:r>
                    </a:p>
                  </a:txBody>
                  <a:tcPr>
                    <a:solidFill>
                      <a:srgbClr val="F6F7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6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31993"/>
                  </a:ext>
                </a:extLst>
              </a:tr>
              <a:tr h="356993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People with DLD are not intelligent.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925525"/>
                  </a:ext>
                </a:extLst>
              </a:tr>
              <a:tr h="356993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rgbClr val="F6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 bilingual speaker can have DLD in one language, but not the other.</a:t>
                      </a:r>
                    </a:p>
                  </a:txBody>
                  <a:tcPr>
                    <a:solidFill>
                      <a:srgbClr val="F6F7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6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78417"/>
                  </a:ext>
                </a:extLst>
              </a:tr>
              <a:tr h="356993"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/>
                        <a:t>A child with DLD may also have difficulties with attention, fine and gross motor skills, speech, and behavior.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916938"/>
                  </a:ext>
                </a:extLst>
              </a:tr>
              <a:tr h="356993"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>
                    <a:solidFill>
                      <a:srgbClr val="F6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Adolescents with DLD don’t benefit from speech-language therapy.</a:t>
                      </a:r>
                    </a:p>
                  </a:txBody>
                  <a:tcPr>
                    <a:solidFill>
                      <a:srgbClr val="F6F7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6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476912"/>
                  </a:ext>
                </a:extLst>
              </a:tr>
              <a:tr h="356993"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Only children from low socio-economic backgrounds have DLD.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63757"/>
                  </a:ext>
                </a:extLst>
              </a:tr>
              <a:tr h="356993">
                <a:tc>
                  <a:txBody>
                    <a:bodyPr/>
                    <a:lstStyle/>
                    <a:p>
                      <a:r>
                        <a:rPr lang="en-US" sz="2400" dirty="0"/>
                        <a:t>9</a:t>
                      </a:r>
                    </a:p>
                  </a:txBody>
                  <a:tcPr>
                    <a:solidFill>
                      <a:srgbClr val="F6F7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cause of DLD is unknown, but it can run in families.</a:t>
                      </a:r>
                    </a:p>
                  </a:txBody>
                  <a:tcPr>
                    <a:solidFill>
                      <a:srgbClr val="F6F7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6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87835"/>
                  </a:ext>
                </a:extLst>
              </a:tr>
              <a:tr h="356993"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DLD does not affect adults.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59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5551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543F3-8817-F5D8-0F14-0E3D2084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Complex Syntax Goal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3B6C0-D137-9B31-A74B-9128A8A16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173" y="287004"/>
            <a:ext cx="7905113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Jamice will spontaneously produce sentences with a complement clause in written or spoken form following a teacher or clinician prompt with minimal cueing with 80% accuracy.</a:t>
            </a:r>
          </a:p>
          <a:p>
            <a:endParaRPr lang="en-US" dirty="0"/>
          </a:p>
          <a:p>
            <a:r>
              <a:rPr lang="en-US" dirty="0"/>
              <a:t>Complex syntax (Curran, 2020; Wang et al., 2024)</a:t>
            </a:r>
          </a:p>
          <a:p>
            <a:pPr lvl="1"/>
            <a:r>
              <a:rPr lang="en-US" dirty="0"/>
              <a:t>Example: Complement clauses</a:t>
            </a:r>
          </a:p>
          <a:p>
            <a:pPr lvl="2"/>
            <a:r>
              <a:rPr lang="en-US" sz="2400" b="1" dirty="0"/>
              <a:t>that </a:t>
            </a:r>
            <a:r>
              <a:rPr lang="en-US" sz="2400" dirty="0"/>
              <a:t>complement clause: </a:t>
            </a:r>
          </a:p>
          <a:p>
            <a:pPr lvl="3"/>
            <a:r>
              <a:rPr lang="en-US" sz="2400" dirty="0"/>
              <a:t>“He thinks that Mary has the key”</a:t>
            </a:r>
          </a:p>
          <a:p>
            <a:pPr lvl="2"/>
            <a:r>
              <a:rPr lang="en-US" sz="2400" b="1" dirty="0"/>
              <a:t>WH </a:t>
            </a:r>
            <a:r>
              <a:rPr lang="en-US" sz="2400" dirty="0"/>
              <a:t>complement clause: </a:t>
            </a:r>
          </a:p>
          <a:p>
            <a:pPr lvl="3"/>
            <a:r>
              <a:rPr lang="en-US" sz="2400" dirty="0"/>
              <a:t>“Mary wants to know where the dog was”</a:t>
            </a:r>
          </a:p>
        </p:txBody>
      </p:sp>
    </p:spTree>
    <p:extLst>
      <p:ext uri="{BB962C8B-B14F-4D97-AF65-F5344CB8AC3E}">
        <p14:creationId xmlns:p14="http://schemas.microsoft.com/office/powerpoint/2010/main" val="42731046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04659-503A-4CED-8AB5-70FF36E9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/>
              <a:t>Therapy Strategies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54304-C5E3-4A9C-9FB1-04E8965C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91" y="2214757"/>
            <a:ext cx="7041566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Initial modeling</a:t>
            </a:r>
          </a:p>
          <a:p>
            <a:r>
              <a:rPr lang="en-US" sz="3200" dirty="0"/>
              <a:t>Explicit teaching</a:t>
            </a:r>
          </a:p>
          <a:p>
            <a:r>
              <a:rPr lang="en-US" sz="3200" dirty="0"/>
              <a:t>Structured drills or prompted imitations</a:t>
            </a:r>
          </a:p>
          <a:p>
            <a:r>
              <a:rPr lang="en-US" sz="3200" dirty="0"/>
              <a:t>Naturalistic/embedded learning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(Fey et al., 1993; </a:t>
            </a:r>
            <a:r>
              <a:rPr lang="en-US" sz="2200" dirty="0" err="1"/>
              <a:t>Finestack</a:t>
            </a:r>
            <a:r>
              <a:rPr lang="en-US" sz="2200" dirty="0"/>
              <a:t> et al., 2024)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211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688" name="Rectangle 7168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8758" y="238539"/>
            <a:ext cx="11302255" cy="1434415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Intervention Approaches for Clause Density</a:t>
            </a:r>
          </a:p>
        </p:txBody>
      </p:sp>
      <p:sp>
        <p:nvSpPr>
          <p:cNvPr id="7169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288758" y="1708422"/>
            <a:ext cx="6997287" cy="4892750"/>
          </a:xfrm>
        </p:spPr>
        <p:txBody>
          <a:bodyPr anchor="t">
            <a:normAutofit lnSpcReduction="10000"/>
          </a:bodyPr>
          <a:lstStyle/>
          <a:p>
            <a:pPr>
              <a:spcAft>
                <a:spcPct val="50000"/>
              </a:spcAft>
              <a:buFont typeface="Wingdings" pitchFamily="2" charset="2"/>
              <a:buNone/>
            </a:pPr>
            <a:r>
              <a:rPr lang="en-US" sz="3200" b="1" dirty="0"/>
              <a:t>Sentence Combining</a:t>
            </a:r>
          </a:p>
          <a:p>
            <a:pPr>
              <a:spcAft>
                <a:spcPct val="50000"/>
              </a:spcAft>
            </a:pPr>
            <a:r>
              <a:rPr lang="en-US" sz="2400" dirty="0"/>
              <a:t>Improves ability to use complex grammar</a:t>
            </a:r>
          </a:p>
          <a:p>
            <a:pPr>
              <a:spcAft>
                <a:spcPct val="50000"/>
              </a:spcAft>
            </a:pPr>
            <a:r>
              <a:rPr lang="en-US" sz="2400" dirty="0"/>
              <a:t>Shows how words can be put into varying patterns</a:t>
            </a:r>
          </a:p>
          <a:p>
            <a:pPr lvl="1">
              <a:spcAft>
                <a:spcPct val="50000"/>
              </a:spcAft>
            </a:pPr>
            <a:r>
              <a:rPr lang="en-US" dirty="0"/>
              <a:t>Use of coordinating conjunctions and subordinating conjunctions</a:t>
            </a:r>
          </a:p>
          <a:p>
            <a:pPr>
              <a:spcAft>
                <a:spcPct val="50000"/>
              </a:spcAft>
            </a:pPr>
            <a:r>
              <a:rPr lang="en-US" sz="2400" dirty="0"/>
              <a:t>Appropriate for school-age to college students</a:t>
            </a:r>
          </a:p>
          <a:p>
            <a:pPr>
              <a:spcAft>
                <a:spcPct val="50000"/>
              </a:spcAft>
            </a:pPr>
            <a:r>
              <a:rPr lang="en-US" sz="2400" dirty="0"/>
              <a:t>Improves writing skills (sometimes; see Walter et al., 2021)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sz="1900" dirty="0"/>
              <a:t>(</a:t>
            </a:r>
            <a:r>
              <a:rPr lang="en-US" sz="1900" dirty="0" err="1"/>
              <a:t>Kaderavek</a:t>
            </a:r>
            <a:r>
              <a:rPr lang="en-US" sz="1900" dirty="0"/>
              <a:t> &amp; Henbest, 2024;  Saddler &amp; Graham, 2005; Scott &amp; Nelson, 2009)</a:t>
            </a:r>
          </a:p>
        </p:txBody>
      </p:sp>
      <p:pic>
        <p:nvPicPr>
          <p:cNvPr id="3074" name="Picture 2" descr="colorful paper clips used to show sentence combining words">
            <a:extLst>
              <a:ext uri="{FF2B5EF4-FFF2-40B4-BE49-F238E27FC236}">
                <a16:creationId xmlns:a16="http://schemas.microsoft.com/office/drawing/2014/main" id="{E41ED514-A89D-77B1-BFF8-1AD657767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4" r="30529" b="-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551"/>
            <a:ext cx="10057607" cy="9144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Intervention Approaches for SLI/DLD </a:t>
            </a:r>
            <a:r>
              <a:rPr lang="en-US" sz="1800" dirty="0">
                <a:ea typeface="+mj-ea"/>
                <a:cs typeface="+mj-cs"/>
              </a:rPr>
              <a:t>2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5593" y="898849"/>
            <a:ext cx="11429207" cy="5882951"/>
          </a:xfrm>
        </p:spPr>
        <p:txBody>
          <a:bodyPr/>
          <a:lstStyle/>
          <a:p>
            <a:pPr marL="0" indent="0">
              <a:spcAft>
                <a:spcPct val="50000"/>
              </a:spcAft>
              <a:buNone/>
            </a:pPr>
            <a:r>
              <a:rPr lang="en-US" sz="2800" b="1" dirty="0">
                <a:solidFill>
                  <a:schemeClr val="tx1"/>
                </a:solidFill>
              </a:rPr>
              <a:t>Sentence Combining</a:t>
            </a:r>
          </a:p>
          <a:p>
            <a:pPr>
              <a:spcAft>
                <a:spcPct val="50000"/>
              </a:spcAft>
            </a:pPr>
            <a:r>
              <a:rPr lang="en-US" sz="2800" b="1" dirty="0">
                <a:solidFill>
                  <a:schemeClr val="tx1"/>
                </a:solidFill>
              </a:rPr>
              <a:t>Open combining</a:t>
            </a:r>
          </a:p>
          <a:p>
            <a:pPr lvl="1">
              <a:spcAft>
                <a:spcPct val="50000"/>
              </a:spcAft>
            </a:pPr>
            <a:r>
              <a:rPr lang="en-US" sz="2600" dirty="0">
                <a:solidFill>
                  <a:schemeClr val="tx1"/>
                </a:solidFill>
              </a:rPr>
              <a:t>Student freely experiments on ways to combine sentences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Aft>
                <a:spcPct val="50000"/>
              </a:spcAft>
            </a:pPr>
            <a:r>
              <a:rPr lang="en-US" sz="2800" b="1" dirty="0">
                <a:solidFill>
                  <a:schemeClr val="tx1"/>
                </a:solidFill>
              </a:rPr>
              <a:t>Sentence Expansion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spcAft>
                <a:spcPct val="50000"/>
              </a:spcAft>
            </a:pPr>
            <a:r>
              <a:rPr lang="en-US" sz="2600" dirty="0">
                <a:solidFill>
                  <a:schemeClr val="tx1"/>
                </a:solidFill>
              </a:rPr>
              <a:t>An adult provides the child with a kernel sentence and then prompts the child to elaborate the sentence</a:t>
            </a:r>
          </a:p>
          <a:p>
            <a:pPr lvl="2">
              <a:spcAft>
                <a:spcPct val="50000"/>
              </a:spcAft>
            </a:pPr>
            <a:r>
              <a:rPr lang="en-US" sz="2600" dirty="0">
                <a:solidFill>
                  <a:schemeClr val="tx1"/>
                </a:solidFill>
              </a:rPr>
              <a:t>Kernel: The boy is tired.     Now expand that sentence and tell me why he is tired.</a:t>
            </a:r>
          </a:p>
          <a:p>
            <a:pPr marL="685800" lvl="2" indent="0" algn="r">
              <a:spcAft>
                <a:spcPct val="50000"/>
              </a:spcAft>
              <a:buNone/>
            </a:pP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en-US" sz="2600" dirty="0" err="1">
                <a:solidFill>
                  <a:schemeClr val="tx1"/>
                </a:solidFill>
              </a:rPr>
              <a:t>Kaderavek</a:t>
            </a:r>
            <a:r>
              <a:rPr lang="en-US" sz="2600" dirty="0">
                <a:solidFill>
                  <a:schemeClr val="tx1"/>
                </a:solidFill>
              </a:rPr>
              <a:t> &amp; </a:t>
            </a:r>
            <a:r>
              <a:rPr lang="en-US" sz="2600" dirty="0" err="1">
                <a:solidFill>
                  <a:schemeClr val="tx1"/>
                </a:solidFill>
              </a:rPr>
              <a:t>Hebeset</a:t>
            </a:r>
            <a:r>
              <a:rPr lang="en-US" sz="2600" dirty="0">
                <a:solidFill>
                  <a:schemeClr val="tx1"/>
                </a:solidFill>
              </a:rPr>
              <a:t>, 2024; Saddler et al., 2018)</a:t>
            </a:r>
          </a:p>
        </p:txBody>
      </p:sp>
      <p:pic>
        <p:nvPicPr>
          <p:cNvPr id="5122" name="Picture 2" descr="colorful paper clips used to show sentence combining words">
            <a:extLst>
              <a:ext uri="{FF2B5EF4-FFF2-40B4-BE49-F238E27FC236}">
                <a16:creationId xmlns:a16="http://schemas.microsoft.com/office/drawing/2014/main" id="{220AEC00-B820-6535-9C8E-B985DC20C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28" y="583490"/>
            <a:ext cx="2877972" cy="161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10057607" cy="914400"/>
          </a:xfrm>
        </p:spPr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Intervention Approaches for SLI/DLD </a:t>
            </a:r>
            <a:r>
              <a:rPr lang="en-US" sz="1800" dirty="0">
                <a:ea typeface="+mj-ea"/>
                <a:cs typeface="+mj-cs"/>
              </a:rPr>
              <a:t>3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066800"/>
            <a:ext cx="8610600" cy="5715000"/>
          </a:xfrm>
        </p:spPr>
        <p:txBody>
          <a:bodyPr/>
          <a:lstStyle/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sz="3200" b="1" dirty="0">
                <a:solidFill>
                  <a:schemeClr val="tx1"/>
                </a:solidFill>
              </a:rPr>
              <a:t>Sentence Combining</a:t>
            </a:r>
            <a:endParaRPr lang="en-US" sz="2800" b="1" dirty="0">
              <a:solidFill>
                <a:schemeClr val="tx1"/>
              </a:solidFill>
            </a:endParaRPr>
          </a:p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Simple 1: The boy is running fast. 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Simple 2: </a:t>
            </a:r>
            <a:r>
              <a:rPr lang="en-US" sz="2400" b="1">
                <a:solidFill>
                  <a:schemeClr val="tx1"/>
                </a:solidFill>
              </a:rPr>
              <a:t>The boy </a:t>
            </a:r>
            <a:r>
              <a:rPr lang="en-US" sz="2400" b="1" dirty="0">
                <a:solidFill>
                  <a:schemeClr val="tx1"/>
                </a:solidFill>
              </a:rPr>
              <a:t>wears a red hat.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Simple 3: The boy finished the race first.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Complex 1: The boy who is wearing a red hat is running fast and finished the race in first place. </a:t>
            </a:r>
          </a:p>
          <a:p>
            <a:pPr eaLnBrk="1" hangingPunct="1">
              <a:spcAft>
                <a:spcPct val="50000"/>
              </a:spcAft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Complex 2: Because the boy with the red hat is running fast, he finished the race in first place. </a:t>
            </a:r>
          </a:p>
        </p:txBody>
      </p:sp>
    </p:spTree>
    <p:extLst>
      <p:ext uri="{BB962C8B-B14F-4D97-AF65-F5344CB8AC3E}">
        <p14:creationId xmlns:p14="http://schemas.microsoft.com/office/powerpoint/2010/main" val="33849413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0F219-0D1A-42D3-A0F0-AC64229C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386930"/>
            <a:ext cx="11157688" cy="1298448"/>
          </a:xfrm>
        </p:spPr>
        <p:txBody>
          <a:bodyPr anchor="b">
            <a:normAutofit/>
          </a:bodyPr>
          <a:lstStyle/>
          <a:p>
            <a:r>
              <a:rPr lang="en-US" sz="4100" dirty="0"/>
              <a:t>Tense and Agreement Marking Sample Therapy Goal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8E4F6-CC85-420E-ADC6-DB13004B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99331"/>
            <a:ext cx="7259477" cy="4035880"/>
          </a:xfrm>
        </p:spPr>
        <p:txBody>
          <a:bodyPr anchor="ctr">
            <a:normAutofit/>
          </a:bodyPr>
          <a:lstStyle/>
          <a:p>
            <a:r>
              <a:rPr lang="en-US" dirty="0"/>
              <a:t>Gavin will spontaneously produce the copula BE in yes-no questions to obtain information in obligatory contexts &gt;= 50% of the time in a naturalistic 30-minute interaction.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(e.g., Is the baby happy?”)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Preintervention baseline on (date) was 10%.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194" name="Picture 2" descr="COPD Action Plan ...">
            <a:extLst>
              <a:ext uri="{FF2B5EF4-FFF2-40B4-BE49-F238E27FC236}">
                <a16:creationId xmlns:a16="http://schemas.microsoft.com/office/drawing/2014/main" id="{B1637A3A-6877-54C6-B826-36A22215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3137" y="4035316"/>
            <a:ext cx="2992644" cy="199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Rectangle 820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20" name="Rectangle 389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b="1"/>
              <a:t>Systematically contrast forms used by child with adult forms by using recasts</a:t>
            </a:r>
          </a:p>
        </p:txBody>
      </p:sp>
      <p:sp>
        <p:nvSpPr>
          <p:cNvPr id="389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91" y="2099809"/>
            <a:ext cx="8069179" cy="4304458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dirty="0"/>
              <a:t>Recasts (conversational recasting)</a:t>
            </a:r>
          </a:p>
          <a:p>
            <a:pPr lvl="1" eaLnBrk="1" hangingPunct="1"/>
            <a:r>
              <a:rPr lang="en-US" sz="2500" dirty="0"/>
              <a:t>Based on child’s production</a:t>
            </a:r>
          </a:p>
          <a:p>
            <a:pPr lvl="1" eaLnBrk="1" hangingPunct="1"/>
            <a:r>
              <a:rPr lang="en-US" sz="2500" dirty="0"/>
              <a:t>Easy for child to understand</a:t>
            </a:r>
          </a:p>
          <a:p>
            <a:pPr lvl="1" eaLnBrk="1" hangingPunct="1"/>
            <a:r>
              <a:rPr lang="en-US" sz="2500" dirty="0"/>
              <a:t>Limited memory so more likely to notice your change</a:t>
            </a:r>
          </a:p>
          <a:p>
            <a:pPr lvl="1" eaLnBrk="1" hangingPunct="1"/>
            <a:r>
              <a:rPr lang="en-US" sz="2500" dirty="0"/>
              <a:t>Child is ready to learn because he/she is using context of form</a:t>
            </a:r>
          </a:p>
          <a:p>
            <a:pPr eaLnBrk="1" hangingPunct="1"/>
            <a:r>
              <a:rPr lang="en-US" dirty="0"/>
              <a:t>Example</a:t>
            </a:r>
          </a:p>
          <a:p>
            <a:pPr lvl="1" eaLnBrk="1" hangingPunct="1"/>
            <a:r>
              <a:rPr lang="en-US" sz="2800" dirty="0"/>
              <a:t>Child = He go to school everyday.</a:t>
            </a:r>
          </a:p>
          <a:p>
            <a:pPr lvl="1" eaLnBrk="1" hangingPunct="1"/>
            <a:r>
              <a:rPr lang="en-US" sz="2800" dirty="0"/>
              <a:t>Clinician = Yes, he goes to school everyday.</a:t>
            </a:r>
            <a:br>
              <a:rPr lang="en-US" sz="2800" dirty="0"/>
            </a:br>
            <a:r>
              <a:rPr lang="en-US" dirty="0"/>
              <a:t>                                     (Fey, Long, &amp; </a:t>
            </a:r>
            <a:r>
              <a:rPr lang="en-US" dirty="0" err="1"/>
              <a:t>Finestack</a:t>
            </a:r>
            <a:r>
              <a:rPr lang="en-US" dirty="0"/>
              <a:t>, 2003)</a:t>
            </a:r>
            <a:endParaRPr lang="en-US" sz="2800" dirty="0"/>
          </a:p>
        </p:txBody>
      </p:sp>
      <p:pic>
        <p:nvPicPr>
          <p:cNvPr id="6146" name="Picture 2" descr="Early Intervention ABA Therapy: Advance Therapy in Ontario">
            <a:extLst>
              <a:ext uri="{FF2B5EF4-FFF2-40B4-BE49-F238E27FC236}">
                <a16:creationId xmlns:a16="http://schemas.microsoft.com/office/drawing/2014/main" id="{510AA41A-430F-FCFC-B63E-9EC238D1C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r="28133" b="2"/>
          <a:stretch>
            <a:fillRect/>
          </a:stretch>
        </p:blipFill>
        <p:spPr bwMode="auto">
          <a:xfrm>
            <a:off x="8210070" y="2230660"/>
            <a:ext cx="3409437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6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9AB7-C217-B08B-260F-4A825BC7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673"/>
            <a:ext cx="10515600" cy="909493"/>
          </a:xfrm>
        </p:spPr>
        <p:txBody>
          <a:bodyPr/>
          <a:lstStyle/>
          <a:p>
            <a:r>
              <a:rPr lang="en-US" b="1" i="0" dirty="0"/>
              <a:t>Enhanced Conversational Recasting (ECR)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2C4D9-A8E8-850B-3BB4-39BCE0134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43" y="3974353"/>
            <a:ext cx="5133705" cy="25345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b="1" dirty="0"/>
              <a:t>Why It’s Effective:</a:t>
            </a: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Natural learning</a:t>
            </a:r>
            <a:r>
              <a:rPr lang="en-US" sz="2600" dirty="0"/>
              <a:t> – No forced repetition or direct correction.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Implicit feedback</a:t>
            </a:r>
            <a:r>
              <a:rPr lang="en-US" sz="2600" dirty="0"/>
              <a:t> – Models correct grammar within conversation.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High-frequency exposure</a:t>
            </a:r>
            <a:r>
              <a:rPr lang="en-US" sz="2600" dirty="0"/>
              <a:t> – Helps reinforce grammatical structures.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D6C1C-4930-287C-A979-ED6E1C4F47F3}"/>
              </a:ext>
            </a:extLst>
          </p:cNvPr>
          <p:cNvSpPr txBox="1"/>
          <p:nvPr/>
        </p:nvSpPr>
        <p:spPr>
          <a:xfrm>
            <a:off x="396043" y="1280232"/>
            <a:ext cx="5381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sz="2400" b="1" dirty="0"/>
              <a:t>Definition: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Technique where an adult </a:t>
            </a:r>
            <a:r>
              <a:rPr lang="en-US" sz="2400" b="1" dirty="0"/>
              <a:t>recasts a child's grammatical errors</a:t>
            </a:r>
            <a:r>
              <a:rPr lang="en-US" sz="2400" dirty="0"/>
              <a:t> into correct forms while keeping the original meaning.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Provides </a:t>
            </a:r>
            <a:r>
              <a:rPr lang="en-US" sz="2400" b="1" dirty="0"/>
              <a:t>implicit grammatical feedback</a:t>
            </a:r>
            <a:r>
              <a:rPr lang="en-US" sz="2400" dirty="0"/>
              <a:t> in natural conversations.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CAEA9C-87BD-AB1B-85EB-176B58D0F860}"/>
              </a:ext>
            </a:extLst>
          </p:cNvPr>
          <p:cNvSpPr txBox="1"/>
          <p:nvPr/>
        </p:nvSpPr>
        <p:spPr>
          <a:xfrm>
            <a:off x="6220098" y="1455164"/>
            <a:ext cx="5381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/>
              <a:t>How It Works: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Child:</a:t>
            </a:r>
            <a:r>
              <a:rPr lang="en-US" sz="2400" dirty="0"/>
              <a:t> </a:t>
            </a:r>
            <a:r>
              <a:rPr lang="en-US" sz="2400" i="1" dirty="0"/>
              <a:t>"He go to school."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Adult (Recast):</a:t>
            </a:r>
            <a:r>
              <a:rPr lang="en-US" sz="2400" dirty="0"/>
              <a:t> </a:t>
            </a:r>
            <a:r>
              <a:rPr lang="en-US" sz="2400" i="1" dirty="0"/>
              <a:t>"Yes, he </a:t>
            </a:r>
            <a:r>
              <a:rPr lang="en-US" sz="2400" b="1" i="1" dirty="0"/>
              <a:t>goes</a:t>
            </a:r>
            <a:r>
              <a:rPr lang="en-US" sz="2400" i="1" dirty="0"/>
              <a:t> to school."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Child:</a:t>
            </a:r>
            <a:r>
              <a:rPr lang="en-US" sz="2400" dirty="0"/>
              <a:t> </a:t>
            </a:r>
            <a:r>
              <a:rPr lang="en-US" sz="2400" i="1" dirty="0"/>
              <a:t>"I </a:t>
            </a:r>
            <a:r>
              <a:rPr lang="en-US" sz="2400" i="1" dirty="0" err="1"/>
              <a:t>goed</a:t>
            </a:r>
            <a:r>
              <a:rPr lang="en-US" sz="2400" i="1" dirty="0"/>
              <a:t> home."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Adult (Recast):</a:t>
            </a:r>
            <a:r>
              <a:rPr lang="en-US" sz="2400" dirty="0"/>
              <a:t> </a:t>
            </a:r>
            <a:r>
              <a:rPr lang="en-US" sz="2400" i="1" dirty="0"/>
              <a:t>"Oh, you </a:t>
            </a:r>
            <a:r>
              <a:rPr lang="en-US" sz="2400" b="1" i="1" dirty="0"/>
              <a:t>went</a:t>
            </a:r>
            <a:r>
              <a:rPr lang="en-US" sz="2400" i="1" dirty="0"/>
              <a:t> home?"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EF8194-3824-67E3-372A-0662B7151CAB}"/>
              </a:ext>
            </a:extLst>
          </p:cNvPr>
          <p:cNvSpPr txBox="1"/>
          <p:nvPr/>
        </p:nvSpPr>
        <p:spPr>
          <a:xfrm>
            <a:off x="6096000" y="3718155"/>
            <a:ext cx="6143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/>
              <a:t>Research Support: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Cleave et al. (2015)</a:t>
            </a:r>
            <a:r>
              <a:rPr lang="en-US" sz="2400" dirty="0"/>
              <a:t> – </a:t>
            </a:r>
            <a:r>
              <a:rPr lang="en-US" sz="2400" b="1" dirty="0"/>
              <a:t>Meta-analysis</a:t>
            </a:r>
            <a:r>
              <a:rPr lang="en-US" sz="2400" dirty="0"/>
              <a:t> found ECR significantly improves </a:t>
            </a:r>
            <a:r>
              <a:rPr lang="en-US" sz="2400" b="1" dirty="0"/>
              <a:t>grammatical development</a:t>
            </a:r>
            <a:r>
              <a:rPr lang="en-US" sz="2400" dirty="0"/>
              <a:t> in children with language impairments.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Key finding:</a:t>
            </a:r>
            <a:r>
              <a:rPr lang="en-US" sz="2400" dirty="0"/>
              <a:t> Conversational recasts are a highly effective, </a:t>
            </a:r>
            <a:r>
              <a:rPr lang="en-US" sz="2400" b="1" dirty="0"/>
              <a:t>evidence-based intervention</a:t>
            </a:r>
            <a:r>
              <a:rPr lang="en-US" sz="2400" dirty="0"/>
              <a:t> for children with </a:t>
            </a:r>
            <a:r>
              <a:rPr lang="en-US" sz="2400" b="1" dirty="0"/>
              <a:t>DLD/SLI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34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1C89-6DFD-DA3B-350F-49937BED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High Degree of Linguistic Variability</a:t>
            </a:r>
            <a:br>
              <a:rPr lang="en-US" b="1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20E42-3262-74BF-E1FE-830098F89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19088"/>
            <a:ext cx="7466563" cy="6219824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Exposure to </a:t>
            </a:r>
            <a:r>
              <a:rPr lang="en-US" sz="2600" b="1" dirty="0"/>
              <a:t>a wide range of unique verbs</a:t>
            </a:r>
            <a:r>
              <a:rPr lang="en-US" sz="2600" dirty="0"/>
              <a:t> enhances grammatical generalization.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Using different words in the same grammatical structure supports flexibility.</a:t>
            </a:r>
          </a:p>
          <a:p>
            <a:r>
              <a:rPr lang="en-US" sz="2600" dirty="0"/>
              <a:t>High-variability input leads to greater grammatical learning </a:t>
            </a:r>
          </a:p>
          <a:p>
            <a:pPr marL="0" indent="0">
              <a:buNone/>
            </a:pPr>
            <a:r>
              <a:rPr lang="en-US" sz="2000" dirty="0"/>
              <a:t>(Plante et al., 2014; Hall &amp; Plante, 2020; Choi-Tucci et al., 2025)</a:t>
            </a:r>
          </a:p>
          <a:p>
            <a:pPr marL="0" indent="0">
              <a:buNone/>
            </a:pP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Example:</a:t>
            </a:r>
            <a:r>
              <a:rPr lang="en-US" sz="2600" dirty="0"/>
              <a:t> Instead of only practicing </a:t>
            </a:r>
            <a:r>
              <a:rPr lang="en-US" sz="2600" i="1" dirty="0"/>
              <a:t>"He jumped"</a:t>
            </a:r>
            <a:r>
              <a:rPr lang="en-US" sz="2600" dirty="0"/>
              <a:t>, introduce variations like </a:t>
            </a:r>
            <a:r>
              <a:rPr lang="en-US" sz="2600" i="1" dirty="0"/>
              <a:t>"She climbed," "They played," "The dog barked."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079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6E58C-2D45-50BC-12DE-2E6AF0242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Variability of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3E704-629A-5B4E-0339-69F874286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1885278"/>
            <a:ext cx="11219302" cy="46781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Exposure to varied linguistic input (e.g., different speakers, sentence structures, and lexical items) enhances the ability to generalize grammatical rules.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Example</a:t>
            </a:r>
            <a:r>
              <a:rPr lang="en-US" sz="2400" dirty="0"/>
              <a:t>: Instead of using a single sentence frame (</a:t>
            </a:r>
            <a:r>
              <a:rPr lang="en-US" sz="2400" i="1" dirty="0"/>
              <a:t>"She is jumping."</a:t>
            </a:r>
            <a:r>
              <a:rPr lang="en-US" sz="2400" dirty="0"/>
              <a:t>), a child should hear diverse examples: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"The boy is running."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"They are playing."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"The cat is sleeping."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Supporting Research</a:t>
            </a:r>
            <a:r>
              <a:rPr lang="en-US" sz="2400" dirty="0"/>
              <a:t>: Gómez (2002) found that greater variability in input forces learners to focus on stable grammatical rules rather than memorizing specific phrases</a:t>
            </a:r>
          </a:p>
          <a:p>
            <a:r>
              <a:rPr lang="en-US" sz="2400" dirty="0"/>
              <a:t>See also: Plante et al., 2014; Hall &amp; Plante, 2020; Choi-Tucci et al., 2025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10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471569" cy="227492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928A89-D0B3-42AC-80FB-CA7D44569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72FE1-DF12-CB5B-80D6-D76C0201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60" y="2297021"/>
            <a:ext cx="3466170" cy="3263582"/>
          </a:xfrm>
        </p:spPr>
        <p:txBody>
          <a:bodyPr anchor="t">
            <a:normAutofit/>
          </a:bodyPr>
          <a:lstStyle/>
          <a:p>
            <a:r>
              <a:rPr lang="en-US" sz="4000" dirty="0"/>
              <a:t>Developmental Language Disorder (DLD)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1FDA4-A462-59B2-D695-7927C440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071" y="1921790"/>
            <a:ext cx="7008331" cy="4070691"/>
          </a:xfrm>
        </p:spPr>
        <p:txBody>
          <a:bodyPr anchor="t">
            <a:normAutofit/>
          </a:bodyPr>
          <a:lstStyle/>
          <a:p>
            <a:r>
              <a:rPr lang="en-US" sz="3200" dirty="0"/>
              <a:t>Sometimes referred to a specific language impairment (SLI)</a:t>
            </a:r>
          </a:p>
          <a:p>
            <a:endParaRPr lang="en-US" sz="3200" dirty="0"/>
          </a:p>
          <a:p>
            <a:r>
              <a:rPr lang="en-US" sz="3200" dirty="0"/>
              <a:t>7% of the population </a:t>
            </a:r>
            <a:r>
              <a:rPr lang="en-US" sz="2000" dirty="0"/>
              <a:t>(Tomblin et al., 1997)</a:t>
            </a:r>
            <a:endParaRPr lang="en-US" sz="3200" dirty="0"/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(UK study: 7.5% Norbury et al., 2016)</a:t>
            </a:r>
          </a:p>
          <a:p>
            <a:pPr lvl="1"/>
            <a:endParaRPr lang="en-US" sz="2800" dirty="0"/>
          </a:p>
          <a:p>
            <a:endParaRPr lang="en-US" sz="1800" dirty="0"/>
          </a:p>
          <a:p>
            <a:r>
              <a:rPr lang="en-US" sz="1800" dirty="0">
                <a:hlinkClick r:id="rId3"/>
              </a:rPr>
              <a:t>www.dldandme.org</a:t>
            </a:r>
            <a:endParaRPr lang="en-US" sz="1800" dirty="0"/>
          </a:p>
          <a:p>
            <a:endParaRPr lang="en-US" sz="18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9744401-3F93-B989-1EEA-8ADD8BC05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0105" y="5150885"/>
            <a:ext cx="2090370" cy="1667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082F53-957B-BF76-870E-D8C80A07D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83" y="107911"/>
            <a:ext cx="9732978" cy="15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16344-DF33-E911-62AC-62DB56201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5E82016A-8D6C-0AEA-5A78-2F0303D5E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292D7-A69D-2026-9225-285D11F2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031812"/>
          </a:xfrm>
        </p:spPr>
        <p:txBody>
          <a:bodyPr anchor="b">
            <a:normAutofit/>
          </a:bodyPr>
          <a:lstStyle/>
          <a:p>
            <a:r>
              <a:rPr lang="en-US" sz="5400" dirty="0"/>
              <a:t>Dose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D605-5F66-7CE6-3D90-E2D14F7F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297"/>
            <a:ext cx="6379138" cy="3535083"/>
          </a:xfrm>
        </p:spPr>
        <p:txBody>
          <a:bodyPr anchor="t">
            <a:normAutofit/>
          </a:bodyPr>
          <a:lstStyle/>
          <a:p>
            <a:r>
              <a:rPr lang="en-US" dirty="0"/>
              <a:t>Dose: number of learning episodes in a session</a:t>
            </a:r>
          </a:p>
          <a:p>
            <a:endParaRPr lang="en-US" dirty="0"/>
          </a:p>
          <a:p>
            <a:r>
              <a:rPr lang="en-US" dirty="0"/>
              <a:t>Grammar</a:t>
            </a:r>
          </a:p>
          <a:p>
            <a:pPr lvl="1"/>
            <a:r>
              <a:rPr lang="en-US" sz="2800" dirty="0"/>
              <a:t>0.7 – 1.4 conversational recasts per minute (Proctor-Williams, 2009)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84F54AE0-5F7A-DDE9-D179-87A2079E1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CEE64D5B-9570-32E9-5697-475C44EF8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B6F349E5-FE3F-3471-D64A-DBFA733FE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FD598BD0-BE8F-C5A9-BB86-4DEEBDB10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Kitchen Measuring Spoons - Vector Image">
            <a:extLst>
              <a:ext uri="{FF2B5EF4-FFF2-40B4-BE49-F238E27FC236}">
                <a16:creationId xmlns:a16="http://schemas.microsoft.com/office/drawing/2014/main" id="{F44A04F2-A0C2-E3FD-FC28-F48ED448B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2057297"/>
            <a:ext cx="4170530" cy="27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298D-912C-4425-B991-13937FF0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Syntactic Intervention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E5C7-01D5-41B6-86F0-8567DE36F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Balthazar, C. H., </a:t>
            </a:r>
            <a:r>
              <a:rPr lang="en-US" dirty="0" err="1"/>
              <a:t>Ebbels</a:t>
            </a:r>
            <a:r>
              <a:rPr lang="en-US" dirty="0"/>
              <a:t>, S., &amp; </a:t>
            </a:r>
            <a:r>
              <a:rPr lang="en-US" dirty="0" err="1"/>
              <a:t>Zwitserlood</a:t>
            </a:r>
            <a:r>
              <a:rPr lang="en-US" dirty="0"/>
              <a:t>, R. (2020). </a:t>
            </a:r>
            <a:r>
              <a:rPr lang="en-US" dirty="0">
                <a:hlinkClick r:id="rId2"/>
              </a:rPr>
              <a:t>Explicit grammatical intervention for developmental language disorder: Three approaches</a:t>
            </a:r>
            <a:r>
              <a:rPr lang="en-US" dirty="0"/>
              <a:t>. </a:t>
            </a:r>
            <a:r>
              <a:rPr lang="en-US" i="1" dirty="0"/>
              <a:t>Language, Speech, and Hearing Services in Schools</a:t>
            </a:r>
            <a:r>
              <a:rPr lang="en-US" dirty="0"/>
              <a:t>, </a:t>
            </a:r>
            <a:r>
              <a:rPr lang="en-US" i="1" dirty="0"/>
              <a:t>51</a:t>
            </a:r>
            <a:r>
              <a:rPr lang="en-US" dirty="0"/>
              <a:t>(2), 226-246.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Mata </a:t>
            </a:r>
            <a:r>
              <a:rPr lang="en-US" sz="2800" dirty="0" err="1"/>
              <a:t>Taal</a:t>
            </a:r>
            <a:r>
              <a:rPr lang="en-US" sz="2800" dirty="0"/>
              <a:t> (</a:t>
            </a:r>
            <a:r>
              <a:rPr lang="en-US" sz="2800" dirty="0" err="1"/>
              <a:t>Zwitserlood</a:t>
            </a:r>
            <a:r>
              <a:rPr lang="en-US" sz="2800" dirty="0"/>
              <a:t>, 2015; </a:t>
            </a:r>
            <a:r>
              <a:rPr lang="en-US" sz="2800" dirty="0" err="1"/>
              <a:t>Switserlood</a:t>
            </a:r>
            <a:r>
              <a:rPr lang="en-US" sz="2800" dirty="0"/>
              <a:t>, </a:t>
            </a:r>
            <a:r>
              <a:rPr lang="en-US" sz="2800" dirty="0" err="1"/>
              <a:t>Winjenen</a:t>
            </a:r>
            <a:r>
              <a:rPr lang="en-US" sz="2800" dirty="0"/>
              <a:t>, et al., 2015)</a:t>
            </a:r>
          </a:p>
          <a:p>
            <a:pPr lvl="1"/>
            <a:r>
              <a:rPr lang="en-US" sz="2800" dirty="0"/>
              <a:t>SHAPE CODING</a:t>
            </a:r>
            <a:r>
              <a:rPr lang="en-US" sz="2800" baseline="30000" dirty="0"/>
              <a:t>TM</a:t>
            </a:r>
            <a:r>
              <a:rPr lang="en-US" sz="2800" dirty="0"/>
              <a:t> (</a:t>
            </a:r>
            <a:r>
              <a:rPr lang="en-US" sz="2800" dirty="0" err="1"/>
              <a:t>Ebbels</a:t>
            </a:r>
            <a:r>
              <a:rPr lang="en-US" sz="2800" dirty="0"/>
              <a:t>, 2007; </a:t>
            </a:r>
            <a:r>
              <a:rPr lang="en-US" sz="2800" dirty="0" err="1"/>
              <a:t>Ebbels</a:t>
            </a:r>
            <a:r>
              <a:rPr lang="en-US" sz="2800" dirty="0"/>
              <a:t> et al., 2014)</a:t>
            </a:r>
          </a:p>
          <a:p>
            <a:pPr lvl="1"/>
            <a:r>
              <a:rPr lang="en-US" sz="2800" dirty="0"/>
              <a:t>Complex Sentence Intervention (Balthazar &amp; Scott, 2017; 2018)</a:t>
            </a:r>
          </a:p>
        </p:txBody>
      </p:sp>
    </p:spTree>
    <p:extLst>
      <p:ext uri="{BB962C8B-B14F-4D97-AF65-F5344CB8AC3E}">
        <p14:creationId xmlns:p14="http://schemas.microsoft.com/office/powerpoint/2010/main" val="20734411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DA49-8323-4E5C-810F-BD16E9DE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 </a:t>
            </a:r>
            <a:r>
              <a:rPr lang="en-US" dirty="0" err="1"/>
              <a:t>Taal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39867-FD57-492A-841E-8209BFF5B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22047"/>
            <a:ext cx="10695144" cy="188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04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DA49-8323-4E5C-810F-BD16E9DE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Coding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D9347-3D5F-433A-8235-8B1E16CBC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10" y="1690687"/>
            <a:ext cx="8785662" cy="444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417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83E8-F856-4F76-B3A3-B2743ED4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/>
            <a:r>
              <a:rPr lang="en-US" sz="3600" dirty="0"/>
              <a:t>Complex Sentence Intervention</a:t>
            </a:r>
            <a:br>
              <a:rPr lang="en-US" sz="3600" dirty="0"/>
            </a:br>
            <a:r>
              <a:rPr lang="en-US" sz="3600" dirty="0"/>
              <a:t>					</a:t>
            </a:r>
            <a:r>
              <a:rPr lang="en-US" sz="2800" dirty="0"/>
              <a:t>(Balthazar &amp; Scott, 2017;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3E12-3ECC-432B-8F44-C5BD4EFA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05" y="1825625"/>
            <a:ext cx="10515600" cy="4351338"/>
          </a:xfrm>
        </p:spPr>
        <p:txBody>
          <a:bodyPr/>
          <a:lstStyle/>
          <a:p>
            <a:r>
              <a:rPr lang="en-US" dirty="0"/>
              <a:t>Explicit descriptions of the target</a:t>
            </a:r>
          </a:p>
          <a:p>
            <a:r>
              <a:rPr lang="en-US" dirty="0"/>
              <a:t>Guided practice in identifying and manipulating clauses</a:t>
            </a:r>
          </a:p>
          <a:p>
            <a:pPr lvl="1"/>
            <a:r>
              <a:rPr lang="en-US" dirty="0"/>
              <a:t>Sentence repetition</a:t>
            </a:r>
          </a:p>
          <a:p>
            <a:pPr lvl="1"/>
            <a:r>
              <a:rPr lang="en-US" dirty="0"/>
              <a:t>Reading aloud</a:t>
            </a:r>
          </a:p>
          <a:p>
            <a:pPr lvl="1"/>
            <a:r>
              <a:rPr lang="en-US" dirty="0"/>
              <a:t>Sentence identification</a:t>
            </a:r>
          </a:p>
          <a:p>
            <a:pPr lvl="1"/>
            <a:r>
              <a:rPr lang="en-US" dirty="0"/>
              <a:t>Sentence deconstruction</a:t>
            </a:r>
          </a:p>
          <a:p>
            <a:pPr lvl="1"/>
            <a:r>
              <a:rPr lang="en-US" dirty="0"/>
              <a:t>Sentence combining</a:t>
            </a:r>
          </a:p>
          <a:p>
            <a:pPr lvl="1"/>
            <a:r>
              <a:rPr lang="en-US" dirty="0"/>
              <a:t>Sentence generation</a:t>
            </a:r>
          </a:p>
          <a:p>
            <a:pPr lvl="1"/>
            <a:r>
              <a:rPr lang="en-US" dirty="0"/>
              <a:t>Preference production</a:t>
            </a:r>
          </a:p>
          <a:p>
            <a:pPr lvl="1"/>
            <a:r>
              <a:rPr lang="en-US" dirty="0"/>
              <a:t>Cloze production</a:t>
            </a:r>
          </a:p>
        </p:txBody>
      </p:sp>
    </p:spTree>
    <p:extLst>
      <p:ext uri="{BB962C8B-B14F-4D97-AF65-F5344CB8AC3E}">
        <p14:creationId xmlns:p14="http://schemas.microsoft.com/office/powerpoint/2010/main" val="25746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83E8-F856-4F76-B3A3-B2743ED4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/>
            <a:r>
              <a:rPr lang="en-US" sz="3600" dirty="0"/>
              <a:t>Complex Sentence Intervention</a:t>
            </a:r>
            <a:br>
              <a:rPr lang="en-US" sz="3600" dirty="0"/>
            </a:br>
            <a:r>
              <a:rPr lang="en-US" sz="3600" dirty="0"/>
              <a:t>					</a:t>
            </a:r>
            <a:r>
              <a:rPr lang="en-US" sz="2800" dirty="0"/>
              <a:t>(Balthazar &amp; Scott, 2017;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3E12-3ECC-432B-8F44-C5BD4EFA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05" y="1825625"/>
            <a:ext cx="10515600" cy="4351338"/>
          </a:xfrm>
        </p:spPr>
        <p:txBody>
          <a:bodyPr/>
          <a:lstStyle/>
          <a:p>
            <a:r>
              <a:rPr lang="en-US" dirty="0"/>
              <a:t>Explicit descriptions of the target</a:t>
            </a:r>
          </a:p>
          <a:p>
            <a:r>
              <a:rPr lang="en-US" dirty="0"/>
              <a:t>Guided practice in identifying and manipulating clauses</a:t>
            </a:r>
          </a:p>
          <a:p>
            <a:pPr lvl="1"/>
            <a:r>
              <a:rPr lang="en-US" dirty="0"/>
              <a:t>Sentence repetition</a:t>
            </a:r>
          </a:p>
          <a:p>
            <a:pPr lvl="1"/>
            <a:r>
              <a:rPr lang="en-US" dirty="0"/>
              <a:t>Reading aloud</a:t>
            </a:r>
          </a:p>
          <a:p>
            <a:pPr lvl="1"/>
            <a:r>
              <a:rPr lang="en-US" sz="2800" b="1" dirty="0"/>
              <a:t>Sentence identification</a:t>
            </a:r>
          </a:p>
          <a:p>
            <a:pPr lvl="1"/>
            <a:r>
              <a:rPr lang="en-US" dirty="0"/>
              <a:t>Sentence deconstruction</a:t>
            </a:r>
          </a:p>
          <a:p>
            <a:pPr lvl="1"/>
            <a:r>
              <a:rPr lang="en-US" dirty="0"/>
              <a:t>Sentence combining</a:t>
            </a:r>
          </a:p>
          <a:p>
            <a:pPr lvl="1"/>
            <a:r>
              <a:rPr lang="en-US" dirty="0"/>
              <a:t>Sentence generation</a:t>
            </a:r>
          </a:p>
          <a:p>
            <a:pPr lvl="1"/>
            <a:r>
              <a:rPr lang="en-US" dirty="0"/>
              <a:t>Preference production</a:t>
            </a:r>
          </a:p>
          <a:p>
            <a:pPr lvl="1"/>
            <a:r>
              <a:rPr lang="en-US" dirty="0"/>
              <a:t>Cloze production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810B8-A9BF-4F97-A9E5-38A573FB5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343" y="3291214"/>
            <a:ext cx="7187657" cy="17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793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83E8-F856-4F76-B3A3-B2743ED4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/>
            <a:r>
              <a:rPr lang="en-US" sz="3600" dirty="0"/>
              <a:t>Complex Sentence Intervention</a:t>
            </a:r>
            <a:br>
              <a:rPr lang="en-US" sz="3600" dirty="0"/>
            </a:br>
            <a:r>
              <a:rPr lang="en-US" sz="3600" dirty="0"/>
              <a:t>					</a:t>
            </a:r>
            <a:r>
              <a:rPr lang="en-US" sz="2800" dirty="0"/>
              <a:t>(Balthazar &amp; Scott, 2017;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3E12-3ECC-432B-8F44-C5BD4EFA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05" y="1825625"/>
            <a:ext cx="10515600" cy="4351338"/>
          </a:xfrm>
        </p:spPr>
        <p:txBody>
          <a:bodyPr/>
          <a:lstStyle/>
          <a:p>
            <a:r>
              <a:rPr lang="en-US" dirty="0"/>
              <a:t>Explicit descriptions of the target</a:t>
            </a:r>
          </a:p>
          <a:p>
            <a:r>
              <a:rPr lang="en-US" dirty="0"/>
              <a:t>Guided practice in identifying and manipulating clauses</a:t>
            </a:r>
          </a:p>
          <a:p>
            <a:pPr lvl="1"/>
            <a:r>
              <a:rPr lang="en-US" dirty="0"/>
              <a:t>Sentence repetition</a:t>
            </a:r>
          </a:p>
          <a:p>
            <a:pPr lvl="1"/>
            <a:r>
              <a:rPr lang="en-US" dirty="0"/>
              <a:t>Reading aloud</a:t>
            </a:r>
          </a:p>
          <a:p>
            <a:pPr lvl="1"/>
            <a:r>
              <a:rPr lang="en-US" dirty="0"/>
              <a:t>Sentence identification</a:t>
            </a:r>
          </a:p>
          <a:p>
            <a:pPr lvl="1"/>
            <a:r>
              <a:rPr lang="en-US" sz="2800" b="1" dirty="0"/>
              <a:t>Sentence deconstruction</a:t>
            </a:r>
          </a:p>
          <a:p>
            <a:pPr lvl="1"/>
            <a:r>
              <a:rPr lang="en-US" dirty="0"/>
              <a:t>Sentence combining</a:t>
            </a:r>
          </a:p>
          <a:p>
            <a:pPr lvl="1"/>
            <a:r>
              <a:rPr lang="en-US" dirty="0"/>
              <a:t>Sentence generation</a:t>
            </a:r>
          </a:p>
          <a:p>
            <a:pPr lvl="1"/>
            <a:r>
              <a:rPr lang="en-US" dirty="0"/>
              <a:t>Preference production</a:t>
            </a:r>
          </a:p>
          <a:p>
            <a:pPr lvl="1"/>
            <a:r>
              <a:rPr lang="en-US" dirty="0"/>
              <a:t>Cloze production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90B3D1-439A-453D-B074-7B30DCE2FB1E}"/>
              </a:ext>
            </a:extLst>
          </p:cNvPr>
          <p:cNvSpPr txBox="1">
            <a:spLocks/>
          </p:cNvSpPr>
          <p:nvPr/>
        </p:nvSpPr>
        <p:spPr>
          <a:xfrm>
            <a:off x="5696212" y="3189200"/>
            <a:ext cx="6495788" cy="312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My family </a:t>
            </a:r>
            <a:r>
              <a:rPr lang="en-US" u="sng" dirty="0"/>
              <a:t>belongs</a:t>
            </a:r>
            <a:r>
              <a:rPr lang="en-US" dirty="0"/>
              <a:t> to the pool that </a:t>
            </a:r>
            <a:r>
              <a:rPr lang="en-US" u="sng" dirty="0"/>
              <a:t>has</a:t>
            </a:r>
            <a:r>
              <a:rPr lang="en-US" dirty="0"/>
              <a:t> many slides.</a:t>
            </a:r>
          </a:p>
          <a:p>
            <a:endParaRPr lang="en-US" dirty="0"/>
          </a:p>
          <a:p>
            <a:r>
              <a:rPr lang="en-US" dirty="0"/>
              <a:t>Main clause: My family belongs to the pool.</a:t>
            </a:r>
          </a:p>
          <a:p>
            <a:r>
              <a:rPr lang="en-US" dirty="0"/>
              <a:t>Relative clause: The pool has many slides.</a:t>
            </a:r>
          </a:p>
        </p:txBody>
      </p:sp>
    </p:spTree>
    <p:extLst>
      <p:ext uri="{BB962C8B-B14F-4D97-AF65-F5344CB8AC3E}">
        <p14:creationId xmlns:p14="http://schemas.microsoft.com/office/powerpoint/2010/main" val="28840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83E8-F856-4F76-B3A3-B2743ED4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/>
            <a:r>
              <a:rPr lang="en-US" sz="3600" dirty="0"/>
              <a:t>Complex Sentence Intervention</a:t>
            </a:r>
            <a:br>
              <a:rPr lang="en-US" sz="3600" dirty="0"/>
            </a:br>
            <a:r>
              <a:rPr lang="en-US" sz="3600" dirty="0"/>
              <a:t>					</a:t>
            </a:r>
            <a:r>
              <a:rPr lang="en-US" sz="2800" dirty="0"/>
              <a:t>(Balthazar &amp; Scott, 2017;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3E12-3ECC-432B-8F44-C5BD4EFA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05" y="1825625"/>
            <a:ext cx="10515600" cy="4351338"/>
          </a:xfrm>
        </p:spPr>
        <p:txBody>
          <a:bodyPr/>
          <a:lstStyle/>
          <a:p>
            <a:r>
              <a:rPr lang="en-US" dirty="0"/>
              <a:t>Explicit descriptions of the target</a:t>
            </a:r>
          </a:p>
          <a:p>
            <a:r>
              <a:rPr lang="en-US" dirty="0"/>
              <a:t>Guided practice in identifying and manipulating clauses</a:t>
            </a:r>
          </a:p>
          <a:p>
            <a:pPr lvl="1"/>
            <a:r>
              <a:rPr lang="en-US" dirty="0"/>
              <a:t>Sentence repetition</a:t>
            </a:r>
          </a:p>
          <a:p>
            <a:pPr lvl="1"/>
            <a:r>
              <a:rPr lang="en-US" dirty="0"/>
              <a:t>Reading aloud</a:t>
            </a:r>
          </a:p>
          <a:p>
            <a:pPr lvl="1"/>
            <a:r>
              <a:rPr lang="en-US" dirty="0"/>
              <a:t>Sentence identification</a:t>
            </a:r>
          </a:p>
          <a:p>
            <a:pPr lvl="1"/>
            <a:r>
              <a:rPr lang="en-US" dirty="0"/>
              <a:t>Sentence deconstruction</a:t>
            </a:r>
          </a:p>
          <a:p>
            <a:pPr lvl="1"/>
            <a:r>
              <a:rPr lang="en-US" dirty="0"/>
              <a:t>Sentence combining</a:t>
            </a:r>
          </a:p>
          <a:p>
            <a:pPr lvl="1"/>
            <a:r>
              <a:rPr lang="en-US" sz="2800" b="1" dirty="0"/>
              <a:t>Sentence generation</a:t>
            </a:r>
          </a:p>
          <a:p>
            <a:pPr lvl="1"/>
            <a:r>
              <a:rPr lang="en-US" dirty="0"/>
              <a:t>Preference production</a:t>
            </a:r>
          </a:p>
          <a:p>
            <a:pPr lvl="1"/>
            <a:r>
              <a:rPr lang="en-US" dirty="0"/>
              <a:t>Cloze 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AB33C-B286-4F3A-8D98-BB2D8FD9A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778" y="2787133"/>
            <a:ext cx="2762636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688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16A2-F7FE-AD43-4268-58DFBAF1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Pulling Information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76E59-71B1-CEBB-236E-49272E251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00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Children with developmental language disorder (and children with language disorder with other co-occurring neurodevelopmental disorders) struggle to learn new words and learn morphosyntax.</a:t>
            </a:r>
          </a:p>
          <a:p>
            <a:endParaRPr lang="en-US" dirty="0"/>
          </a:p>
          <a:p>
            <a:r>
              <a:rPr lang="en-US" dirty="0"/>
              <a:t>There are evidence-based assessments that can help us identify weaknesses that can be combined with naturalistic assessments (e.g., language sample).</a:t>
            </a:r>
          </a:p>
          <a:p>
            <a:pPr lvl="1"/>
            <a:r>
              <a:rPr lang="en-US" dirty="0"/>
              <a:t>Language samples are ideal for identifying specific therapy targets.</a:t>
            </a:r>
          </a:p>
          <a:p>
            <a:pPr lvl="1"/>
            <a:endParaRPr lang="en-US" dirty="0"/>
          </a:p>
          <a:p>
            <a:r>
              <a:rPr lang="en-US" dirty="0"/>
              <a:t>Evidence-based interventions typically include explicit instruction combined with guided practice.</a:t>
            </a:r>
          </a:p>
        </p:txBody>
      </p:sp>
    </p:spTree>
    <p:extLst>
      <p:ext uri="{BB962C8B-B14F-4D97-AF65-F5344CB8AC3E}">
        <p14:creationId xmlns:p14="http://schemas.microsoft.com/office/powerpoint/2010/main" val="20527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384E-4ACE-4656-BF97-018A27CF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08A3C-F8BB-4FAD-8FE8-3928364E4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Eileen Haebig, PhD, CCC-SLP</a:t>
            </a:r>
          </a:p>
          <a:p>
            <a:pPr lvl="1"/>
            <a:r>
              <a:rPr lang="en-US" dirty="0">
                <a:hlinkClick r:id="rId2"/>
              </a:rPr>
              <a:t>ehaebig1@lsu.edu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8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807" y="385541"/>
            <a:ext cx="8913813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Language Form: Syntax  and Morphology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11201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“A striking diagnostic feature of children with SLI [DLD] is their deficiencies in grammar, including syntactic and morphological deficiencies.”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								</a:t>
            </a:r>
            <a:r>
              <a:rPr lang="en-US" sz="2000" dirty="0">
                <a:solidFill>
                  <a:schemeClr val="tx1"/>
                </a:solidFill>
              </a:rPr>
              <a:t>(Hegde &amp; Maul, 2006 p.65)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 Use short, less syntactically complex utterances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						</a:t>
            </a:r>
            <a:r>
              <a:rPr lang="en-US" sz="2000" dirty="0">
                <a:solidFill>
                  <a:schemeClr val="tx1"/>
                </a:solidFill>
              </a:rPr>
              <a:t>(Schuele &amp; Dykes, 2005; Wilder &amp; Redmond, 2021)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Many errors and omissions (‘zero marking’) on grammatical morphemes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									(Rice &amp; Wexler, 1996)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F0307D-E8D2-70EC-BA7F-146F306C7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620" y="9082"/>
            <a:ext cx="2090370" cy="1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1" y="190500"/>
            <a:ext cx="10624344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Language Form: Syntax  and Morphology </a:t>
            </a:r>
            <a:r>
              <a:rPr lang="en-US" sz="2200" dirty="0">
                <a:ea typeface="+mj-ea"/>
              </a:rPr>
              <a:t>2</a:t>
            </a:r>
            <a:endParaRPr lang="en-US" dirty="0">
              <a:ea typeface="+mj-ea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00050" y="1295400"/>
            <a:ext cx="11391900" cy="53721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1"/>
                </a:solidFill>
              </a:rPr>
              <a:t>Tense and Agreement Marking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Verbal –s (third person singular –s)		</a:t>
            </a:r>
            <a:r>
              <a:rPr lang="en-US" sz="2400" dirty="0">
                <a:solidFill>
                  <a:schemeClr val="tx1"/>
                </a:solidFill>
              </a:rPr>
              <a:t>He walk</a:t>
            </a:r>
            <a:r>
              <a:rPr lang="en-US" sz="2400" b="1" i="1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 to the store.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Past tense –ed					He walk</a:t>
            </a:r>
            <a:r>
              <a:rPr lang="en-US" sz="2400" b="1" i="1" dirty="0">
                <a:solidFill>
                  <a:schemeClr val="tx1"/>
                </a:solidFill>
              </a:rPr>
              <a:t>ed</a:t>
            </a:r>
            <a:r>
              <a:rPr lang="en-US" sz="2400" dirty="0">
                <a:solidFill>
                  <a:schemeClr val="tx1"/>
                </a:solidFill>
              </a:rPr>
              <a:t> to the store.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Copula BE (is, are, am, was, were)		He </a:t>
            </a:r>
            <a:r>
              <a:rPr lang="en-US" sz="2400" b="1" i="1" dirty="0">
                <a:solidFill>
                  <a:schemeClr val="tx1"/>
                </a:solidFill>
              </a:rPr>
              <a:t>is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tired.	They </a:t>
            </a:r>
            <a:r>
              <a:rPr lang="en-US" sz="2400" b="1" i="1" dirty="0">
                <a:solidFill>
                  <a:schemeClr val="tx1"/>
                </a:solidFill>
              </a:rPr>
              <a:t>were</a:t>
            </a:r>
            <a:r>
              <a:rPr lang="en-US" sz="2400" dirty="0">
                <a:solidFill>
                  <a:schemeClr val="tx1"/>
                </a:solidFill>
              </a:rPr>
              <a:t> nice.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Auxiliary BE (is, are, am, was, were)		I </a:t>
            </a:r>
            <a:r>
              <a:rPr lang="en-US" sz="2400" b="1" i="1" dirty="0">
                <a:solidFill>
                  <a:schemeClr val="tx1"/>
                </a:solidFill>
              </a:rPr>
              <a:t>am</a:t>
            </a:r>
            <a:r>
              <a:rPr lang="en-US" sz="2400" dirty="0">
                <a:solidFill>
                  <a:schemeClr val="tx1"/>
                </a:solidFill>
              </a:rPr>
              <a:t> sleeping.  They </a:t>
            </a:r>
            <a:r>
              <a:rPr lang="en-US" sz="2400" b="1" i="1" dirty="0">
                <a:solidFill>
                  <a:schemeClr val="tx1"/>
                </a:solidFill>
              </a:rPr>
              <a:t>are</a:t>
            </a:r>
            <a:r>
              <a:rPr lang="en-US" sz="2400" dirty="0">
                <a:solidFill>
                  <a:schemeClr val="tx1"/>
                </a:solidFill>
              </a:rPr>
              <a:t> talking.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Auxiliary DO (do, does, did)			</a:t>
            </a:r>
            <a:r>
              <a:rPr lang="en-US" sz="2400" b="1" i="1" dirty="0">
                <a:solidFill>
                  <a:schemeClr val="tx1"/>
                </a:solidFill>
              </a:rPr>
              <a:t>Do</a:t>
            </a:r>
            <a:r>
              <a:rPr lang="en-US" sz="2400" dirty="0">
                <a:solidFill>
                  <a:schemeClr val="tx1"/>
                </a:solidFill>
              </a:rPr>
              <a:t> you know?   She </a:t>
            </a:r>
            <a:r>
              <a:rPr lang="en-US" sz="2400" b="1" i="1" dirty="0">
                <a:solidFill>
                  <a:schemeClr val="tx1"/>
                </a:solidFill>
              </a:rPr>
              <a:t>does</a:t>
            </a:r>
            <a:r>
              <a:rPr lang="en-US" sz="2400" dirty="0">
                <a:solidFill>
                  <a:schemeClr val="tx1"/>
                </a:solidFill>
              </a:rPr>
              <a:t> not see it.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Some errors in GAE are acceptable in AAE and should be carefully considered in determining DLD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Same ORDER of development as children with typical development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algn="r">
              <a:lnSpc>
                <a:spcPct val="90000"/>
              </a:lnSpc>
              <a:buNone/>
            </a:pPr>
            <a:r>
              <a:rPr lang="en-US" sz="2200" dirty="0">
                <a:solidFill>
                  <a:schemeClr val="tx1"/>
                </a:solidFill>
              </a:rPr>
              <a:t>(Oetting &amp; McDonald, 2001; Oetting et al., 2021; Rice &amp; Wexler, 1996)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05179-3388-AA17-4706-38D54B592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383" y="0"/>
            <a:ext cx="2090370" cy="16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3fc63de-4207-4bbb-9217-84eeced1d15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B90D5E973F046A74DD791412BE1D7" ma:contentTypeVersion="19" ma:contentTypeDescription="Create a new document." ma:contentTypeScope="" ma:versionID="6a0e2171e5de20f6e425b9d98a7225ed">
  <xsd:schema xmlns:xsd="http://www.w3.org/2001/XMLSchema" xmlns:xs="http://www.w3.org/2001/XMLSchema" xmlns:p="http://schemas.microsoft.com/office/2006/metadata/properties" xmlns:ns3="43fc63de-4207-4bbb-9217-84eeced1d159" xmlns:ns4="5d0f6ab7-0282-4666-8445-b226baf63ed3" targetNamespace="http://schemas.microsoft.com/office/2006/metadata/properties" ma:root="true" ma:fieldsID="1c45ebc8df0b87eddf39b46d35a4018c" ns3:_="" ns4:_="">
    <xsd:import namespace="43fc63de-4207-4bbb-9217-84eeced1d159"/>
    <xsd:import namespace="5d0f6ab7-0282-4666-8445-b226baf63e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c63de-4207-4bbb-9217-84eeced1d1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6ab7-0282-4666-8445-b226baf63e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25DA11-9DF3-468D-991A-2BA7173A38AB}">
  <ds:schemaRefs>
    <ds:schemaRef ds:uri="5d0f6ab7-0282-4666-8445-b226baf63ed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3fc63de-4207-4bbb-9217-84eeced1d159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A9FAEFD-BC62-4D32-A6ED-29885584EA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fc63de-4207-4bbb-9217-84eeced1d159"/>
    <ds:schemaRef ds:uri="5d0f6ab7-0282-4666-8445-b226baf63e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453C06-B13C-49F3-A5E3-66EAF9EA91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6035</Words>
  <Application>Microsoft Office PowerPoint</Application>
  <PresentationFormat>Widescreen</PresentationFormat>
  <Paragraphs>812</Paragraphs>
  <Slides>79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ＭＳ Ｐゴシック</vt:lpstr>
      <vt:lpstr>Aptos</vt:lpstr>
      <vt:lpstr>Aptos Display</vt:lpstr>
      <vt:lpstr>Arial</vt:lpstr>
      <vt:lpstr>Calibri</vt:lpstr>
      <vt:lpstr>Helvetica Neue Medium</vt:lpstr>
      <vt:lpstr>Sabon-Roman</vt:lpstr>
      <vt:lpstr>Times New Roman</vt:lpstr>
      <vt:lpstr>Wingdings</vt:lpstr>
      <vt:lpstr>Office Theme</vt:lpstr>
      <vt:lpstr>Evidenced-Based Vocabulary and Grammar Assessment and Interventions for Elementary Students</vt:lpstr>
      <vt:lpstr>Disclosures</vt:lpstr>
      <vt:lpstr>Learning Objectives</vt:lpstr>
      <vt:lpstr>Additional Learning Objectives</vt:lpstr>
      <vt:lpstr>Roadmap for today</vt:lpstr>
      <vt:lpstr>Developmental Language Disorder (DLD) True or False?    https://radld.org/about/dld/dld-quiz/ </vt:lpstr>
      <vt:lpstr>Developmental Language Disorder (DLD)</vt:lpstr>
      <vt:lpstr>Language Form: Syntax  and Morphology</vt:lpstr>
      <vt:lpstr>Language Form: Syntax  and Morphology 2</vt:lpstr>
      <vt:lpstr>Language Form: Phonology</vt:lpstr>
      <vt:lpstr>Language Form: Associated Problems</vt:lpstr>
      <vt:lpstr>Language Content</vt:lpstr>
      <vt:lpstr>Language Use</vt:lpstr>
      <vt:lpstr>Nitido &amp; Plante (2020) JSLHR</vt:lpstr>
      <vt:lpstr>Nitido &amp; Plante (2020) JSLHR</vt:lpstr>
      <vt:lpstr>Curriculum-Based Language Assessment</vt:lpstr>
      <vt:lpstr>Language Sample Analysis</vt:lpstr>
      <vt:lpstr>Vocabulary Intervention</vt:lpstr>
      <vt:lpstr>Rich Vocabulary Instruction</vt:lpstr>
      <vt:lpstr>Robust Evidence-Based Strategy</vt:lpstr>
      <vt:lpstr>Related Learning Principle: Retrieval Practice</vt:lpstr>
      <vt:lpstr>Ways to implement Retrieval-Based Learning</vt:lpstr>
      <vt:lpstr>More about spaced retrieval learning</vt:lpstr>
      <vt:lpstr>WHY DOES SPACED RETRIEVAL WORK?</vt:lpstr>
      <vt:lpstr>benefits from spaced learning</vt:lpstr>
      <vt:lpstr>Retrieval Practice – Word Learning Examples</vt:lpstr>
      <vt:lpstr>Retrieval Practice Resources</vt:lpstr>
      <vt:lpstr>Targets for Vocabulary Goals</vt:lpstr>
      <vt:lpstr>Dose</vt:lpstr>
      <vt:lpstr>Tense and Agreement</vt:lpstr>
      <vt:lpstr>Finite Verb Morphology Composite (FVMC)</vt:lpstr>
      <vt:lpstr>Finite Verb Morphology Composite (FVMC)</vt:lpstr>
      <vt:lpstr>Tens &amp; Agreement Productivity Score (TAP)  (Hadley &amp; Holt, 2006; Hadley &amp; Short, 2005)</vt:lpstr>
      <vt:lpstr>Tens &amp; Agreement Productivity Score (TAP)  (Hadley &amp; Holt, 2006; Hadley &amp; Short, 2005)</vt:lpstr>
      <vt:lpstr>Tens &amp; Agreement Productivity Score (TAP) (Hadley &amp; Holt, 2006; Hadley &amp; Short, 2005)</vt:lpstr>
      <vt:lpstr>Tense Marker Total (TMT)  (Hadley &amp; Holt, 2006; Hadley &amp; Short, 2005)</vt:lpstr>
      <vt:lpstr>Tense Marker Total (TMT)  (Hadley &amp; Holt, 2006; Hadley &amp; Short, 2005)</vt:lpstr>
      <vt:lpstr>Tense Marker Total (TMT)  (Hadley &amp; Holt, 2006; Hadley &amp; Short, 2005)</vt:lpstr>
      <vt:lpstr>Background on the TAP and TMT scores</vt:lpstr>
      <vt:lpstr>Hadley &amp; Short (2005)</vt:lpstr>
      <vt:lpstr>Hadley &amp; Short (2005)</vt:lpstr>
      <vt:lpstr>Hadley &amp; Short (2005)</vt:lpstr>
      <vt:lpstr>Hadley &amp; Short (2005)</vt:lpstr>
      <vt:lpstr>Gladfelter &amp; Leonard 2013</vt:lpstr>
      <vt:lpstr>Gladfelter &amp; Leonard 2013</vt:lpstr>
      <vt:lpstr>Gladfelter &amp; Leonard 2013</vt:lpstr>
      <vt:lpstr>Caveat About FVMC</vt:lpstr>
      <vt:lpstr>How can you use TMT, FVMC, and TAP to inform your therapy goals?</vt:lpstr>
      <vt:lpstr>Let’s Practice FVMC</vt:lpstr>
      <vt:lpstr>Let’s Practice FVMC</vt:lpstr>
      <vt:lpstr>Let’s Practice TMT and TAP</vt:lpstr>
      <vt:lpstr>Let’s Practice TMT and TAP</vt:lpstr>
      <vt:lpstr>Let’s Practice TMT and TAP</vt:lpstr>
      <vt:lpstr>Complex Syntax</vt:lpstr>
      <vt:lpstr>Early Developing Complex Sentence Types</vt:lpstr>
      <vt:lpstr>Late Developing Complex Sentence Types</vt:lpstr>
      <vt:lpstr>Late Developing Complex Sentence Types</vt:lpstr>
      <vt:lpstr>Language Sample Analysis Multicultural Considerations</vt:lpstr>
      <vt:lpstr>Why should we consider targeting complex syntax with school-aged children?</vt:lpstr>
      <vt:lpstr>Complex Syntax Goal</vt:lpstr>
      <vt:lpstr>Therapy Strategies</vt:lpstr>
      <vt:lpstr>Intervention Approaches for Clause Density</vt:lpstr>
      <vt:lpstr>Intervention Approaches for SLI/DLD 2</vt:lpstr>
      <vt:lpstr>Intervention Approaches for SLI/DLD 3</vt:lpstr>
      <vt:lpstr>Tense and Agreement Marking Sample Therapy Goal</vt:lpstr>
      <vt:lpstr>Systematically contrast forms used by child with adult forms by using recasts</vt:lpstr>
      <vt:lpstr>Enhanced Conversational Recasting (ECR)</vt:lpstr>
      <vt:lpstr>High Degree of Linguistic Variability </vt:lpstr>
      <vt:lpstr>Variability of Input</vt:lpstr>
      <vt:lpstr>Dose</vt:lpstr>
      <vt:lpstr>Other Syntactic Intervention Approaches</vt:lpstr>
      <vt:lpstr>Meta Taal</vt:lpstr>
      <vt:lpstr>Shape Coding</vt:lpstr>
      <vt:lpstr>Complex Sentence Intervention      (Balthazar &amp; Scott, 2017; 2018)</vt:lpstr>
      <vt:lpstr>Complex Sentence Intervention      (Balthazar &amp; Scott, 2017; 2018)</vt:lpstr>
      <vt:lpstr>Complex Sentence Intervention      (Balthazar &amp; Scott, 2017; 2018)</vt:lpstr>
      <vt:lpstr>Complex Sentence Intervention      (Balthazar &amp; Scott, 2017; 2018)</vt:lpstr>
      <vt:lpstr>Pulling Information Together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Evidenced-Based Vocabulary and Grammar Assessment and Interventions for Elementary Students</dc:title>
  <dc:creator>Eileen Haebig</dc:creator>
  <cp:lastModifiedBy>Eileen Haebig</cp:lastModifiedBy>
  <cp:revision>9</cp:revision>
  <dcterms:created xsi:type="dcterms:W3CDTF">2025-10-16T16:41:46Z</dcterms:created>
  <dcterms:modified xsi:type="dcterms:W3CDTF">2025-10-22T21:11:35Z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0x010100DA9B90D5E973F046A74DD791412BE1D7</vt:lpwstr>
  </property>
</Properties>
</file>